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023"/>
  </p:normalViewPr>
  <p:slideViewPr>
    <p:cSldViewPr>
      <p:cViewPr>
        <p:scale>
          <a:sx n="100" d="100"/>
          <a:sy n="100" d="100"/>
        </p:scale>
        <p:origin x="-2874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51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51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00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96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46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55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8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90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27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89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0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B9CDD-B35A-444B-A21A-069F1008C60E}" type="datetimeFigureOut">
              <a:rPr lang="en-GB" smtClean="0"/>
              <a:t>16/02/2017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84CA5-E717-4F6D-B6A4-EE1BA94F1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75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632" y="200472"/>
            <a:ext cx="6608732" cy="95410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b="1" dirty="0" smtClean="0"/>
              <a:t>Adult Acute Kidney Injury </a:t>
            </a:r>
          </a:p>
          <a:p>
            <a:r>
              <a:rPr lang="en-GB" sz="2800" b="1" dirty="0" smtClean="0"/>
              <a:t>Pathway for Primary Care</a:t>
            </a:r>
            <a:endParaRPr lang="en-GB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72816" y="1216597"/>
            <a:ext cx="4952548" cy="954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0" i="0" u="none" strike="noStrike" baseline="0" dirty="0" smtClean="0"/>
              <a:t>AKI is a sudden decline in kidney function over hours or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It is most often seen during periods of acute illness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0" i="0" u="none" strike="noStrike" baseline="0" dirty="0" smtClean="0"/>
              <a:t>It is defined by a rise in serum creatinine from</a:t>
            </a:r>
            <a:r>
              <a:rPr lang="en-GB" sz="1400" b="0" i="0" u="none" strike="noStrike" dirty="0" smtClean="0"/>
              <a:t> baseline and staged by severity into 3 stages (see overleaf)</a:t>
            </a:r>
            <a:r>
              <a:rPr lang="en-GB" sz="1400" b="0" i="0" u="none" strike="noStrike" baseline="0" dirty="0" smtClean="0"/>
              <a:t> 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887659"/>
              </p:ext>
            </p:extLst>
          </p:nvPr>
        </p:nvGraphicFramePr>
        <p:xfrm>
          <a:off x="1772817" y="2864768"/>
          <a:ext cx="4952547" cy="189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0849"/>
                <a:gridCol w="1650849"/>
                <a:gridCol w="1650849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General</a:t>
                      </a:r>
                      <a:r>
                        <a:rPr lang="en-GB" sz="1400" baseline="0" dirty="0" smtClean="0"/>
                        <a:t> factors</a:t>
                      </a:r>
                      <a:endParaRPr lang="en-GB" sz="14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Comorbid illnesses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Medications/</a:t>
                      </a:r>
                    </a:p>
                    <a:p>
                      <a:r>
                        <a:rPr lang="en-GB" sz="1400" dirty="0" smtClean="0"/>
                        <a:t>toxins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 smtClean="0"/>
                        <a:t>Age &gt;65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 smtClean="0"/>
                        <a:t>CKD at baseline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 smtClean="0"/>
                        <a:t>History</a:t>
                      </a:r>
                      <a:r>
                        <a:rPr lang="en-GB" sz="1200" baseline="0" dirty="0" smtClean="0"/>
                        <a:t> of previous AKI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aseline="0" dirty="0" smtClean="0"/>
                        <a:t>Falls with long lie</a:t>
                      </a:r>
                      <a:endParaRPr lang="en-GB" sz="12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Diabetes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Vascular disease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Heart / liver disease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Malignancy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ACE / ARBs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NSAIDs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Diuretics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Recent</a:t>
                      </a:r>
                      <a:r>
                        <a:rPr lang="en-GB" sz="1200" baseline="0" dirty="0" smtClean="0"/>
                        <a:t> contrast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Code</a:t>
                      </a:r>
                      <a:r>
                        <a:rPr lang="en-GB" sz="1200" b="1" baseline="0" dirty="0" smtClean="0"/>
                        <a:t> all confirmed AKI episodes in primary care records to highlight risk</a:t>
                      </a:r>
                      <a:endParaRPr lang="en-GB" sz="1200" b="1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162012" y="1208584"/>
            <a:ext cx="1512168" cy="96211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What is AKI?</a:t>
            </a:r>
          </a:p>
        </p:txBody>
      </p:sp>
      <p:pic>
        <p:nvPicPr>
          <p:cNvPr id="17" name="Picture 16" descr="East Midlands Clinical Network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152" y="357922"/>
            <a:ext cx="1600140" cy="515451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01349" y="2864768"/>
            <a:ext cx="1633494" cy="2151072"/>
            <a:chOff x="139322" y="4664968"/>
            <a:chExt cx="1633494" cy="1791032"/>
          </a:xfrm>
        </p:grpSpPr>
        <p:sp>
          <p:nvSpPr>
            <p:cNvPr id="2" name="Rectangle 1"/>
            <p:cNvSpPr/>
            <p:nvPr/>
          </p:nvSpPr>
          <p:spPr>
            <a:xfrm>
              <a:off x="145995" y="4664968"/>
              <a:ext cx="1626819" cy="13681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  <a:p>
              <a:r>
                <a:rPr lang="en-GB" sz="2000" b="1" dirty="0" smtClean="0"/>
                <a:t>Risk Assessment</a:t>
              </a:r>
            </a:p>
            <a:p>
              <a:pPr algn="ctr"/>
              <a:r>
                <a:rPr lang="en-GB" sz="1200" dirty="0" smtClean="0"/>
                <a:t>Consider who is at risk</a:t>
              </a:r>
              <a:endParaRPr lang="en-GB" sz="1200" dirty="0"/>
            </a:p>
          </p:txBody>
        </p:sp>
        <p:sp>
          <p:nvSpPr>
            <p:cNvPr id="3" name="Isosceles Triangle 2"/>
            <p:cNvSpPr/>
            <p:nvPr/>
          </p:nvSpPr>
          <p:spPr>
            <a:xfrm rot="10800000">
              <a:off x="139322" y="6023952"/>
              <a:ext cx="1633494" cy="432048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16632" y="5034176"/>
            <a:ext cx="1633494" cy="2151072"/>
            <a:chOff x="139322" y="4664968"/>
            <a:chExt cx="1633494" cy="1791032"/>
          </a:xfrm>
        </p:grpSpPr>
        <p:sp>
          <p:nvSpPr>
            <p:cNvPr id="19" name="Rectangle 18"/>
            <p:cNvSpPr/>
            <p:nvPr/>
          </p:nvSpPr>
          <p:spPr>
            <a:xfrm>
              <a:off x="145995" y="4664968"/>
              <a:ext cx="1626819" cy="136815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GB" sz="28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2000" b="1" dirty="0" smtClean="0"/>
                <a:t>Prevention</a:t>
              </a:r>
            </a:p>
            <a:p>
              <a:pPr algn="ctr"/>
              <a:r>
                <a:rPr lang="en-GB" sz="1200" dirty="0" smtClean="0"/>
                <a:t>In all at risk patients</a:t>
              </a:r>
              <a:endParaRPr lang="en-GB" sz="1200" dirty="0"/>
            </a:p>
          </p:txBody>
        </p:sp>
        <p:sp>
          <p:nvSpPr>
            <p:cNvPr id="20" name="Isosceles Triangle 19"/>
            <p:cNvSpPr/>
            <p:nvPr/>
          </p:nvSpPr>
          <p:spPr>
            <a:xfrm rot="10800000">
              <a:off x="139322" y="6023952"/>
              <a:ext cx="1633494" cy="432048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772816" y="5025008"/>
            <a:ext cx="4968552" cy="2066746"/>
            <a:chOff x="1772816" y="4664968"/>
            <a:chExt cx="5040560" cy="2066746"/>
          </a:xfrm>
        </p:grpSpPr>
        <p:sp>
          <p:nvSpPr>
            <p:cNvPr id="8" name="TextBox 7"/>
            <p:cNvSpPr txBox="1"/>
            <p:nvPr/>
          </p:nvSpPr>
          <p:spPr>
            <a:xfrm>
              <a:off x="1772816" y="4664968"/>
              <a:ext cx="5040560" cy="175432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Avoid prescription of long term NSAIDs in patients with CKD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Review need for nephrotoxic medications including during acute illness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Educate patient/carers about risk of dehydration during acute illness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Educate patients to seek advice early in the event of acute illness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During acute illness: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Review medication that could be adjusted or temporarily stopped if clinically appropriate, e.g. diuretics, ACE inhibitors, NSAIDs, </a:t>
              </a:r>
              <a:r>
                <a:rPr lang="en-GB" sz="1200" dirty="0" err="1" smtClean="0"/>
                <a:t>etc</a:t>
              </a:r>
              <a:endParaRPr lang="en-GB" sz="1200" dirty="0" smtClean="0"/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Check hydration and check renal function early during acute illness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GB" sz="1200" dirty="0" smtClean="0"/>
                <a:t>Monitor for deterioration</a:t>
              </a:r>
              <a:endParaRPr lang="en-GB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72816" y="6393160"/>
              <a:ext cx="5040560" cy="338554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/>
                <a:t>Beware of Sepsis and intervene early in at risk patients</a:t>
              </a:r>
              <a:endParaRPr lang="en-GB" sz="1600" b="1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01347" y="7257256"/>
            <a:ext cx="1633494" cy="2151072"/>
            <a:chOff x="139322" y="4664968"/>
            <a:chExt cx="1633494" cy="1791032"/>
          </a:xfrm>
        </p:grpSpPr>
        <p:sp>
          <p:nvSpPr>
            <p:cNvPr id="22" name="Rectangle 21"/>
            <p:cNvSpPr/>
            <p:nvPr/>
          </p:nvSpPr>
          <p:spPr>
            <a:xfrm>
              <a:off x="145995" y="4664968"/>
              <a:ext cx="1626819" cy="136815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  <a:p>
              <a:r>
                <a:rPr lang="en-GB" sz="2000" b="1" dirty="0" smtClean="0"/>
                <a:t>Management</a:t>
              </a:r>
            </a:p>
            <a:p>
              <a:pPr algn="ctr"/>
              <a:r>
                <a:rPr lang="en-GB" sz="1200" dirty="0" smtClean="0"/>
                <a:t>When AKI is suspected either clinically or through an e-alert</a:t>
              </a:r>
              <a:endParaRPr lang="en-GB" sz="1200" dirty="0"/>
            </a:p>
          </p:txBody>
        </p:sp>
        <p:sp>
          <p:nvSpPr>
            <p:cNvPr id="23" name="Isosceles Triangle 22"/>
            <p:cNvSpPr/>
            <p:nvPr/>
          </p:nvSpPr>
          <p:spPr>
            <a:xfrm rot="10800000">
              <a:off x="139322" y="6023952"/>
              <a:ext cx="1633494" cy="432048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772816" y="7257256"/>
            <a:ext cx="4968552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Clinical context</a:t>
            </a:r>
          </a:p>
          <a:p>
            <a:r>
              <a:rPr lang="en-GB" sz="1200" dirty="0" smtClean="0"/>
              <a:t>Why was the blood test taken?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Routine chronic disease monitoring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Drug monitoring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Assessment of acute illness</a:t>
            </a:r>
          </a:p>
          <a:p>
            <a:r>
              <a:rPr lang="en-GB" sz="1200" dirty="0" smtClean="0"/>
              <a:t>Creatinine rise within stable clinical context may reflect unstable CKD instead of AKI, especially if longer time period between current and baseline creatinine.</a:t>
            </a:r>
          </a:p>
          <a:p>
            <a:r>
              <a:rPr lang="en-GB" sz="1200" dirty="0" smtClean="0"/>
              <a:t>If the clinical picture doesn’t fit the test – repeat blood test and dip urine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844824" y="9129464"/>
            <a:ext cx="1440160" cy="43204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Recognise</a:t>
            </a:r>
            <a:endParaRPr lang="en-GB" dirty="0"/>
          </a:p>
        </p:txBody>
      </p:sp>
      <p:sp>
        <p:nvSpPr>
          <p:cNvPr id="24" name="Rounded Rectangle 23"/>
          <p:cNvSpPr/>
          <p:nvPr/>
        </p:nvSpPr>
        <p:spPr>
          <a:xfrm>
            <a:off x="3565014" y="9129464"/>
            <a:ext cx="1440160" cy="43204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Respond</a:t>
            </a:r>
            <a:endParaRPr lang="en-GB" dirty="0"/>
          </a:p>
        </p:txBody>
      </p:sp>
      <p:sp>
        <p:nvSpPr>
          <p:cNvPr id="25" name="Rounded Rectangle 24"/>
          <p:cNvSpPr/>
          <p:nvPr/>
        </p:nvSpPr>
        <p:spPr>
          <a:xfrm>
            <a:off x="5285204" y="9129464"/>
            <a:ext cx="1440160" cy="43204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Review</a:t>
            </a:r>
            <a:endParaRPr lang="en-GB" dirty="0"/>
          </a:p>
        </p:txBody>
      </p:sp>
      <p:cxnSp>
        <p:nvCxnSpPr>
          <p:cNvPr id="27" name="Straight Arrow Connector 26"/>
          <p:cNvCxnSpPr>
            <a:stCxn id="12" idx="3"/>
            <a:endCxn id="24" idx="1"/>
          </p:cNvCxnSpPr>
          <p:nvPr/>
        </p:nvCxnSpPr>
        <p:spPr>
          <a:xfrm>
            <a:off x="3284984" y="9345488"/>
            <a:ext cx="280030" cy="0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4" idx="3"/>
            <a:endCxn id="25" idx="1"/>
          </p:cNvCxnSpPr>
          <p:nvPr/>
        </p:nvCxnSpPr>
        <p:spPr>
          <a:xfrm>
            <a:off x="5005174" y="9345488"/>
            <a:ext cx="280030" cy="0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08022" y="2288704"/>
            <a:ext cx="661734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400" dirty="0"/>
              <a:t>Up to two thirds of patients who sustain AKI have already developed it by the time they are admitted to hospital - prevention and management in primary care is essential </a:t>
            </a:r>
          </a:p>
        </p:txBody>
      </p:sp>
    </p:spTree>
    <p:extLst>
      <p:ext uri="{BB962C8B-B14F-4D97-AF65-F5344CB8AC3E}">
        <p14:creationId xmlns:p14="http://schemas.microsoft.com/office/powerpoint/2010/main" val="258710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632" y="272480"/>
            <a:ext cx="6624736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3. Management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632" y="808474"/>
            <a:ext cx="1224136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Recognise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632" y="4160912"/>
            <a:ext cx="1224136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Review 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632" y="2144688"/>
            <a:ext cx="1224136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Respond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1412776" y="776184"/>
            <a:ext cx="1656184" cy="1218396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dirty="0" smtClean="0"/>
              <a:t>Stage 1</a:t>
            </a:r>
          </a:p>
          <a:p>
            <a:r>
              <a:rPr lang="en-GB" sz="1200" dirty="0" smtClean="0"/>
              <a:t>Creatinine rise ≥1.5 x baseline level </a:t>
            </a:r>
          </a:p>
          <a:p>
            <a:r>
              <a:rPr lang="en-GB" sz="1200" dirty="0" smtClean="0"/>
              <a:t>(or creatinine rise &gt;</a:t>
            </a:r>
            <a:r>
              <a:rPr lang="en-GB" sz="1200" dirty="0"/>
              <a:t>26 µ</a:t>
            </a:r>
            <a:r>
              <a:rPr lang="en-GB" sz="1200" dirty="0" err="1"/>
              <a:t>mol</a:t>
            </a:r>
            <a:r>
              <a:rPr lang="en-GB" sz="1200" dirty="0"/>
              <a:t>/l </a:t>
            </a:r>
            <a:r>
              <a:rPr lang="en-GB" sz="1200" dirty="0" smtClean="0"/>
              <a:t>48 hours)</a:t>
            </a:r>
            <a:endParaRPr lang="en-GB" sz="1200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3212976" y="776184"/>
            <a:ext cx="1656184" cy="121839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600" dirty="0" smtClean="0">
                <a:solidFill>
                  <a:schemeClr val="tx1"/>
                </a:solidFill>
              </a:rPr>
              <a:t>Stage 2</a:t>
            </a:r>
          </a:p>
          <a:p>
            <a:r>
              <a:rPr lang="en-GB" sz="1200" dirty="0" smtClean="0">
                <a:solidFill>
                  <a:schemeClr val="tx1"/>
                </a:solidFill>
              </a:rPr>
              <a:t>Creatinine rise ≥2 x baseline level </a:t>
            </a:r>
          </a:p>
          <a:p>
            <a:endParaRPr lang="en-GB" sz="1200" dirty="0"/>
          </a:p>
        </p:txBody>
      </p:sp>
      <p:sp>
        <p:nvSpPr>
          <p:cNvPr id="8" name="Flowchart: Alternate Process 7"/>
          <p:cNvSpPr/>
          <p:nvPr/>
        </p:nvSpPr>
        <p:spPr>
          <a:xfrm>
            <a:off x="5028220" y="782276"/>
            <a:ext cx="1713148" cy="1218396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600" dirty="0" smtClean="0">
                <a:solidFill>
                  <a:schemeClr val="tx1"/>
                </a:solidFill>
              </a:rPr>
              <a:t>Stage 3</a:t>
            </a:r>
          </a:p>
          <a:p>
            <a:r>
              <a:rPr lang="en-GB" sz="1200" dirty="0" smtClean="0">
                <a:solidFill>
                  <a:schemeClr val="tx1"/>
                </a:solidFill>
              </a:rPr>
              <a:t>Creatinine rise ≥3 x baseline (or creatinine 1.5x baseline level and &gt;354 </a:t>
            </a:r>
            <a:r>
              <a:rPr lang="en-GB" sz="1200" dirty="0">
                <a:solidFill>
                  <a:schemeClr val="tx1"/>
                </a:solidFill>
              </a:rPr>
              <a:t>µ</a:t>
            </a:r>
            <a:r>
              <a:rPr lang="en-GB" sz="1200" dirty="0" err="1">
                <a:solidFill>
                  <a:schemeClr val="tx1"/>
                </a:solidFill>
              </a:rPr>
              <a:t>mol</a:t>
            </a:r>
            <a:r>
              <a:rPr lang="en-GB" sz="1200" dirty="0">
                <a:solidFill>
                  <a:schemeClr val="tx1"/>
                </a:solidFill>
              </a:rPr>
              <a:t>/l</a:t>
            </a:r>
            <a:r>
              <a:rPr lang="en-GB" sz="1200" dirty="0" smtClean="0">
                <a:solidFill>
                  <a:schemeClr val="tx1"/>
                </a:solidFill>
              </a:rPr>
              <a:t>)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1484784" y="4160912"/>
            <a:ext cx="5127612" cy="280831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Review </a:t>
            </a:r>
            <a:r>
              <a:rPr lang="en-GB" sz="1200" b="1" dirty="0"/>
              <a:t>medications: Consider reducing/stopping: </a:t>
            </a:r>
            <a:endParaRPr lang="en-GB" sz="1200" b="1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ACEI/ARBs </a:t>
            </a:r>
            <a:endParaRPr lang="en-GB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Diuretics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NSAIDs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Metformin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PPI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Complete </a:t>
            </a:r>
            <a:r>
              <a:rPr lang="en-GB" sz="1200" b="1" dirty="0"/>
              <a:t>volume assessment and </a:t>
            </a:r>
            <a:r>
              <a:rPr lang="en-GB" sz="1200" b="1" dirty="0" smtClean="0"/>
              <a:t>advise </a:t>
            </a:r>
            <a:r>
              <a:rPr lang="en-GB" sz="1200" b="1" dirty="0"/>
              <a:t>on rehydration </a:t>
            </a:r>
            <a:r>
              <a:rPr lang="en-GB" sz="1200" b="1" dirty="0" smtClean="0"/>
              <a:t>if appropriate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Check </a:t>
            </a:r>
            <a:r>
              <a:rPr lang="en-GB" sz="1200" b="1" dirty="0"/>
              <a:t>blood pressure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Complete </a:t>
            </a:r>
            <a:r>
              <a:rPr lang="en-GB" sz="1200" b="1" dirty="0"/>
              <a:t>a urine dipstick </a:t>
            </a:r>
            <a:endParaRPr lang="en-GB" sz="1200" b="1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/>
              <a:t>I</a:t>
            </a:r>
            <a:r>
              <a:rPr lang="en-GB" sz="1200" dirty="0" smtClean="0"/>
              <a:t>f </a:t>
            </a:r>
            <a:r>
              <a:rPr lang="en-GB" sz="1200" dirty="0"/>
              <a:t>there is infection do not prescribe  </a:t>
            </a:r>
            <a:r>
              <a:rPr lang="en-GB" sz="1200" dirty="0" smtClean="0"/>
              <a:t>                            trimethoprim </a:t>
            </a:r>
            <a:r>
              <a:rPr lang="en-GB" sz="1200" dirty="0"/>
              <a:t>or nitrofurantoin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If </a:t>
            </a:r>
            <a:r>
              <a:rPr lang="en-GB" sz="1200" dirty="0"/>
              <a:t>blood </a:t>
            </a:r>
            <a:r>
              <a:rPr lang="en-GB" sz="1200" dirty="0" smtClean="0"/>
              <a:t>and/or protein </a:t>
            </a:r>
            <a:r>
              <a:rPr lang="en-GB" sz="1200" dirty="0"/>
              <a:t>consider </a:t>
            </a:r>
            <a:r>
              <a:rPr lang="en-GB" sz="1200" dirty="0" smtClean="0"/>
              <a:t>                                                      intrinsic renal </a:t>
            </a:r>
            <a:r>
              <a:rPr lang="en-GB" sz="1200" dirty="0"/>
              <a:t>problem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Exclude </a:t>
            </a:r>
            <a:r>
              <a:rPr lang="en-GB" sz="1200" b="1" dirty="0"/>
              <a:t>palpable bladder  </a:t>
            </a:r>
            <a:endParaRPr lang="en-GB" sz="12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Consider </a:t>
            </a:r>
            <a:r>
              <a:rPr lang="en-GB" sz="1200" b="1" dirty="0"/>
              <a:t>the </a:t>
            </a:r>
            <a:r>
              <a:rPr lang="en-GB" sz="1200" b="1" dirty="0" smtClean="0"/>
              <a:t>cause</a:t>
            </a:r>
            <a:endParaRPr lang="en-GB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84784" y="2144688"/>
            <a:ext cx="5040560" cy="3077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LOW probability of AKI – Stable Clinical Context</a:t>
            </a:r>
            <a:endParaRPr lang="en-GB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1484784" y="3133636"/>
            <a:ext cx="5040560" cy="3077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HIGH probability of AKI – Context of Acute Illness or Unknown</a:t>
            </a:r>
            <a:endParaRPr lang="en-GB" sz="1400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1484784" y="2519184"/>
            <a:ext cx="1512168" cy="504056"/>
          </a:xfrm>
          <a:prstGeom prst="flowChartAlternateProcess">
            <a:avLst/>
          </a:prstGeom>
          <a:solidFill>
            <a:srgbClr val="F8F81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Clinical review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≤ 72hrs of e-alert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3284984" y="2519184"/>
            <a:ext cx="1512168" cy="504056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Clinical review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≤ 24hrs of e-alert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5100228" y="2504728"/>
            <a:ext cx="1512168" cy="504056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Clinical review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≤ 6hrs of e-alert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6" name="Flowchart: Alternate Process 15"/>
          <p:cNvSpPr/>
          <p:nvPr/>
        </p:nvSpPr>
        <p:spPr>
          <a:xfrm>
            <a:off x="1484784" y="3527296"/>
            <a:ext cx="1512168" cy="504056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Clinical review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≤ 24hrs of e-alert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3284984" y="3527296"/>
            <a:ext cx="1512168" cy="504056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Clinical review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≤ 6hrs of e-alert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8" name="Flowchart: Alternate Process 17"/>
          <p:cNvSpPr/>
          <p:nvPr/>
        </p:nvSpPr>
        <p:spPr>
          <a:xfrm>
            <a:off x="5100228" y="3512840"/>
            <a:ext cx="1512168" cy="504056"/>
          </a:xfrm>
          <a:prstGeom prst="flowChartAlternateProcess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Consider Immediate Admission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2656" y="7098139"/>
            <a:ext cx="6192688" cy="20313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Please also refer immediately to local renal team for advice if: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There </a:t>
            </a:r>
            <a:r>
              <a:rPr lang="en-GB" sz="1400" dirty="0"/>
              <a:t>is no clear cause of AKI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New </a:t>
            </a:r>
            <a:r>
              <a:rPr lang="en-GB" sz="1400" dirty="0"/>
              <a:t>finding of  2+ blood and/or 2+ protein on urine dipstick (in absence of UTI, regardless of stage)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Systemic </a:t>
            </a:r>
            <a:r>
              <a:rPr lang="en-GB" sz="1400" dirty="0"/>
              <a:t>symptoms e.g. </a:t>
            </a:r>
            <a:r>
              <a:rPr lang="en-GB" sz="1400" dirty="0" err="1"/>
              <a:t>vasculitic</a:t>
            </a:r>
            <a:r>
              <a:rPr lang="en-GB" sz="1400" dirty="0"/>
              <a:t> rash, epistaxis, haemoptysis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Patient </a:t>
            </a:r>
            <a:r>
              <a:rPr lang="en-GB" sz="1400" dirty="0"/>
              <a:t>has a kidney transplant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Inadequate </a:t>
            </a:r>
            <a:r>
              <a:rPr lang="en-GB" sz="1400" dirty="0"/>
              <a:t>response to initial treatment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AKI </a:t>
            </a:r>
            <a:r>
              <a:rPr lang="en-GB" sz="1400" dirty="0"/>
              <a:t>on CKD stage 4 or 5  </a:t>
            </a:r>
            <a:endParaRPr lang="en-GB" sz="1400" dirty="0" smtClean="0"/>
          </a:p>
          <a:p>
            <a:r>
              <a:rPr lang="en-GB" sz="1400" dirty="0" smtClean="0"/>
              <a:t>NB- </a:t>
            </a:r>
            <a:r>
              <a:rPr lang="en-GB" sz="1400" dirty="0"/>
              <a:t>Refer to urology if obstruction suspected.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9904" y="9263607"/>
            <a:ext cx="61926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ym typeface="Wingdings"/>
              </a:rPr>
              <a:t></a:t>
            </a:r>
            <a:r>
              <a:rPr lang="en-GB" sz="1000" dirty="0" smtClean="0"/>
              <a:t>Think Kidneys: www.thinkkidneys.nhs.uk</a:t>
            </a:r>
          </a:p>
          <a:p>
            <a:r>
              <a:rPr lang="en-GB" sz="1000" dirty="0">
                <a:sym typeface="Wingdings"/>
              </a:rPr>
              <a:t> </a:t>
            </a:r>
            <a:r>
              <a:rPr lang="en-GB" sz="1000" dirty="0" smtClean="0"/>
              <a:t>East Midlands Clinical Networks</a:t>
            </a:r>
            <a:r>
              <a:rPr lang="en-GB" sz="1000" dirty="0"/>
              <a:t>: </a:t>
            </a:r>
            <a:r>
              <a:rPr lang="en-GB" sz="1000" dirty="0" smtClean="0"/>
              <a:t>www.emsenate.nhs.uk</a:t>
            </a:r>
          </a:p>
          <a:p>
            <a:r>
              <a:rPr lang="en-GB" sz="1000" dirty="0">
                <a:sym typeface="Wingdings"/>
              </a:rPr>
              <a:t> </a:t>
            </a:r>
            <a:r>
              <a:rPr lang="en-GB" sz="1000" dirty="0" smtClean="0"/>
              <a:t>Acute kidney injury NICE clinical guideline 169: www.nice.org.uk/guidance/cg169</a:t>
            </a:r>
            <a:endParaRPr lang="en-GB" sz="1000" dirty="0"/>
          </a:p>
        </p:txBody>
      </p:sp>
      <p:sp>
        <p:nvSpPr>
          <p:cNvPr id="20" name="TextBox 19"/>
          <p:cNvSpPr txBox="1"/>
          <p:nvPr/>
        </p:nvSpPr>
        <p:spPr>
          <a:xfrm>
            <a:off x="5107476" y="9540606"/>
            <a:ext cx="14251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Produced October 2016</a:t>
            </a:r>
            <a:endParaRPr lang="en-GB" sz="1000" dirty="0"/>
          </a:p>
        </p:txBody>
      </p:sp>
      <p:sp>
        <p:nvSpPr>
          <p:cNvPr id="25" name="Rectangle 24"/>
          <p:cNvSpPr/>
          <p:nvPr/>
        </p:nvSpPr>
        <p:spPr>
          <a:xfrm>
            <a:off x="4653136" y="5529064"/>
            <a:ext cx="1728192" cy="1152128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Think STOP</a:t>
            </a:r>
          </a:p>
          <a:p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epsis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oxicity</a:t>
            </a:r>
          </a:p>
          <a:p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bstruction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arenchymal disease</a:t>
            </a:r>
          </a:p>
        </p:txBody>
      </p:sp>
    </p:spTree>
    <p:extLst>
      <p:ext uri="{BB962C8B-B14F-4D97-AF65-F5344CB8AC3E}">
        <p14:creationId xmlns:p14="http://schemas.microsoft.com/office/powerpoint/2010/main" val="1392528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578</Words>
  <Application>Microsoft Office PowerPoint</Application>
  <PresentationFormat>A4 Paper (210x297 mm)</PresentationFormat>
  <Paragraphs>106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Nottingham University Hospitals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Roe Simon (Renal)</dc:creator>
  <cp:lastModifiedBy>Mossman Helen (5F7) Stockport PCT</cp:lastModifiedBy>
  <cp:revision>20</cp:revision>
  <dcterms:created xsi:type="dcterms:W3CDTF">2016-10-08T18:13:20Z</dcterms:created>
  <dcterms:modified xsi:type="dcterms:W3CDTF">2017-02-16T14:16:41Z</dcterms:modified>
</cp:coreProperties>
</file>