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1" r:id="rId3"/>
    <p:sldId id="260" r:id="rId4"/>
    <p:sldId id="263" r:id="rId5"/>
    <p:sldId id="264" r:id="rId6"/>
    <p:sldId id="256" r:id="rId7"/>
    <p:sldId id="257" r:id="rId8"/>
    <p:sldId id="269" r:id="rId9"/>
    <p:sldId id="258" r:id="rId10"/>
    <p:sldId id="268" r:id="rId11"/>
    <p:sldId id="265" r:id="rId12"/>
    <p:sldId id="267" r:id="rId13"/>
  </p:sldIdLst>
  <p:sldSz cx="12192000" cy="723582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8" y="-58"/>
      </p:cViewPr>
      <p:guideLst>
        <p:guide orient="horz" pos="22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9092-ABB3-425D-9382-810F14402E84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B2C89-F37C-432C-9CC6-0A215EF2B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5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D5168-C6FC-4337-9866-B06E13FE82BB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6263" y="1241425"/>
            <a:ext cx="5645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F2A53-90CC-464B-88AB-BC58F044F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8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F2A53-90CC-464B-88AB-BC58F044FB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6263" y="1241425"/>
            <a:ext cx="56451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F2A53-90CC-464B-88AB-BC58F044FB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9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F2A53-90CC-464B-88AB-BC58F044FB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7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4197"/>
            <a:ext cx="9144000" cy="251913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0484"/>
            <a:ext cx="9144000" cy="17469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A036-48A8-4B1A-8761-548F4C66845B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A215-52CC-4465-A7BE-38D4D901209A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5241"/>
            <a:ext cx="2628900" cy="61320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5241"/>
            <a:ext cx="7734300" cy="6132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E3D4-D7D6-4D35-BB61-23468D05FE0A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85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D369-D11A-4939-A237-4021DEFBA0A7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2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3932"/>
            <a:ext cx="10515600" cy="30099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42309"/>
            <a:ext cx="10515600" cy="15828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C20-416B-4679-932D-23F4B76CA75E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6204"/>
            <a:ext cx="5181600" cy="4591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6204"/>
            <a:ext cx="5181600" cy="4591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6E71-6868-498A-93E0-C9E238D5D98D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5241"/>
            <a:ext cx="10515600" cy="13985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73783"/>
            <a:ext cx="5157787" cy="869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43086"/>
            <a:ext cx="5157787" cy="38875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3783"/>
            <a:ext cx="5183188" cy="8693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43086"/>
            <a:ext cx="5183188" cy="38875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0977F-9D66-4AEB-9587-241DDAC8BBB5}" type="datetime1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8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EBCA-41F5-4EB5-9724-909B130DF376}" type="datetime1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9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321A-290B-403B-95D1-D72AE52EC84E}" type="datetime1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0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2388"/>
            <a:ext cx="3932237" cy="16883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41825"/>
            <a:ext cx="6172200" cy="51421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70748"/>
            <a:ext cx="3932237" cy="4021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A68E-8FA4-4BFC-A070-119297540032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0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2388"/>
            <a:ext cx="3932237" cy="16883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41825"/>
            <a:ext cx="6172200" cy="51421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70748"/>
            <a:ext cx="3932237" cy="40215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2DC9-4FCD-40C9-BC5C-8A846DA2C77D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1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5241"/>
            <a:ext cx="10515600" cy="139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26204"/>
            <a:ext cx="10515600" cy="459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06538"/>
            <a:ext cx="2743200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007F-9303-4B21-8C06-58815CF9D9FD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06538"/>
            <a:ext cx="4114800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Jacqueline Coleman Prescribing Adviser Stockport CCG Dec 2016 Prices from Mims online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06538"/>
            <a:ext cx="2743200" cy="38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5E7ED-2238-4021-9AE5-00ABEE472D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0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8.jpg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4.jpg"/><Relationship Id="rId5" Type="http://schemas.openxmlformats.org/officeDocument/2006/relationships/image" Target="../media/image50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770"/>
            <a:ext cx="10515600" cy="6636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b="1" dirty="0"/>
              <a:t>SABA</a:t>
            </a:r>
            <a:r>
              <a:rPr lang="en-GB" sz="2200" dirty="0"/>
              <a:t> (short acting beta agonist) </a:t>
            </a:r>
            <a:r>
              <a:rPr lang="en-GB" sz="2200" dirty="0" smtClean="0"/>
              <a:t>inhalers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39839"/>
              </p:ext>
            </p:extLst>
          </p:nvPr>
        </p:nvGraphicFramePr>
        <p:xfrm>
          <a:off x="609600" y="582585"/>
          <a:ext cx="10618694" cy="6090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039"/>
                <a:gridCol w="2547250"/>
                <a:gridCol w="1141867"/>
                <a:gridCol w="1141867"/>
                <a:gridCol w="1874671"/>
              </a:tblGrid>
              <a:tr h="62896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Aerosol Inhalers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Generic </a:t>
                      </a:r>
                    </a:p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doses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Cost/</a:t>
                      </a:r>
                    </a:p>
                    <a:p>
                      <a:r>
                        <a:rPr lang="en-GB" dirty="0" smtClean="0"/>
                        <a:t>device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Dosing directions</a:t>
                      </a:r>
                      <a:endParaRPr lang="en-GB" dirty="0"/>
                    </a:p>
                  </a:txBody>
                  <a:tcPr/>
                </a:tc>
              </a:tr>
              <a:tr h="76792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Ventolin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evohaler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Salamol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inhaler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Salbutamol 100mcg/dose</a:t>
                      </a:r>
                    </a:p>
                    <a:p>
                      <a:r>
                        <a:rPr lang="en-GB" sz="1600" dirty="0" smtClean="0"/>
                        <a:t>Salbutamol 100mcg/dose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200</a:t>
                      </a:r>
                    </a:p>
                    <a:p>
                      <a:r>
                        <a:rPr lang="en-GB" sz="1600" dirty="0" smtClean="0"/>
                        <a:t>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£1.50</a:t>
                      </a:r>
                    </a:p>
                    <a:p>
                      <a:r>
                        <a:rPr lang="en-GB" sz="1600" dirty="0" smtClean="0"/>
                        <a:t>£1.46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1-2</a:t>
                      </a:r>
                      <a:r>
                        <a:rPr lang="en-GB" sz="1600" baseline="0" dirty="0" smtClean="0"/>
                        <a:t> puffs up to 4 times a day</a:t>
                      </a:r>
                      <a:endParaRPr lang="en-GB" sz="1600" dirty="0"/>
                    </a:p>
                  </a:txBody>
                  <a:tcPr/>
                </a:tc>
              </a:tr>
              <a:tr h="80866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Salamol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easibreathe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Salbutamol 100mcg/dose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£6.30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1-2</a:t>
                      </a:r>
                      <a:r>
                        <a:rPr lang="en-GB" sz="1600" baseline="0" dirty="0" smtClean="0"/>
                        <a:t> puffs up to 4 times a day</a:t>
                      </a:r>
                      <a:endParaRPr lang="en-GB" sz="1600" dirty="0"/>
                    </a:p>
                  </a:txBody>
                  <a:tcPr/>
                </a:tc>
              </a:tr>
              <a:tr h="750695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Airomir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autohaler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Salbutamol 100mcg/dose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£6.02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1-2</a:t>
                      </a:r>
                      <a:r>
                        <a:rPr lang="en-GB" sz="1600" baseline="0" dirty="0" smtClean="0"/>
                        <a:t> puffs up to 4 times a day</a:t>
                      </a:r>
                      <a:endParaRPr lang="en-GB" sz="1600" dirty="0"/>
                    </a:p>
                  </a:txBody>
                  <a:tcPr/>
                </a:tc>
              </a:tr>
              <a:tr h="62896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Dry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Powder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Inhalers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Generic 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 of doses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Cost/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device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Dosing directions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866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Easyhaler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baseline="0" dirty="0" smtClean="0"/>
                        <a:t> salbutamol</a:t>
                      </a:r>
                    </a:p>
                    <a:p>
                      <a:endParaRPr lang="en-GB" sz="1600" baseline="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Salbutamol 100mcg/dose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Salbutamol 200mcg/dose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200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£3.31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£6.63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1-2</a:t>
                      </a:r>
                      <a:r>
                        <a:rPr lang="en-GB" sz="1600" baseline="0" dirty="0" smtClean="0"/>
                        <a:t> puffs up to 4 times a day</a:t>
                      </a:r>
                      <a:endParaRPr lang="en-GB" sz="1600" dirty="0"/>
                    </a:p>
                  </a:txBody>
                  <a:tcPr/>
                </a:tc>
              </a:tr>
              <a:tr h="80866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Ventolin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Accuhaler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Salbutamol 200mcg/dose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£3.60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puff up to 4 times a day</a:t>
                      </a:r>
                      <a:endParaRPr lang="en-GB" sz="1600" dirty="0"/>
                    </a:p>
                  </a:txBody>
                  <a:tcPr/>
                </a:tc>
              </a:tr>
              <a:tr h="80866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Bricanyl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err="1" smtClean="0"/>
                        <a:t>turbohaler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Terbutaline 500mcg/dose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£8.30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puff up to 4 times a day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706538"/>
            <a:ext cx="4516678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0918"/>
            <a:ext cx="990600" cy="537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73" y="2041905"/>
            <a:ext cx="990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84" y="2899621"/>
            <a:ext cx="990600" cy="604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84" y="4305454"/>
            <a:ext cx="990600" cy="683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47" y="5102171"/>
            <a:ext cx="990600" cy="69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73" y="5969047"/>
            <a:ext cx="1015253" cy="6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2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830" y="372715"/>
            <a:ext cx="10515600" cy="591789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Triple Therapy (</a:t>
            </a:r>
            <a:r>
              <a:rPr lang="en-GB" sz="3200" b="1" dirty="0"/>
              <a:t>LABA/ICS/LAMA </a:t>
            </a:r>
            <a:r>
              <a:rPr lang="en-GB" sz="3200" b="1" dirty="0" smtClean="0"/>
              <a:t>)</a:t>
            </a:r>
            <a:r>
              <a:rPr lang="en-GB" sz="3200" dirty="0" smtClean="0"/>
              <a:t> Combination inhalers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004072"/>
              </p:ext>
            </p:extLst>
          </p:nvPr>
        </p:nvGraphicFramePr>
        <p:xfrm>
          <a:off x="737991" y="986163"/>
          <a:ext cx="10515600" cy="559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94"/>
                <a:gridCol w="2342247"/>
                <a:gridCol w="1665629"/>
                <a:gridCol w="1665629"/>
                <a:gridCol w="1302107"/>
                <a:gridCol w="1769994"/>
              </a:tblGrid>
              <a:tr h="82279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Aerosol MDI Inhaler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</a:t>
                      </a:r>
                    </a:p>
                    <a:p>
                      <a:r>
                        <a:rPr lang="en-GB" sz="1400" dirty="0" smtClean="0"/>
                        <a:t>Components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 of doses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Licensed indication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Cost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Dosing directions</a:t>
                      </a:r>
                      <a:endParaRPr lang="en-GB" sz="1400" dirty="0"/>
                    </a:p>
                  </a:txBody>
                  <a:tcPr/>
                </a:tc>
              </a:tr>
              <a:tr h="1798538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Trimbow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>
                          <a:effectLst/>
                        </a:rPr>
                        <a:t>Formoterol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fumarate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dihydrate</a:t>
                      </a:r>
                      <a:r>
                        <a:rPr lang="en-GB" sz="1400" dirty="0" smtClean="0">
                          <a:effectLst/>
                        </a:rPr>
                        <a:t> 5 microgram, </a:t>
                      </a:r>
                      <a:r>
                        <a:rPr lang="en-GB" sz="1400" dirty="0" err="1" smtClean="0">
                          <a:effectLst/>
                        </a:rPr>
                        <a:t>beclometasone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dipropionate</a:t>
                      </a:r>
                      <a:r>
                        <a:rPr lang="en-GB" sz="1400" dirty="0" smtClean="0">
                          <a:effectLst/>
                        </a:rPr>
                        <a:t> 87 microgram, </a:t>
                      </a:r>
                      <a:r>
                        <a:rPr lang="en-GB" sz="1400" dirty="0" err="1" smtClean="0">
                          <a:effectLst/>
                        </a:rPr>
                        <a:t>glycopyrronium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bromide 9 microgram </a:t>
                      </a:r>
                    </a:p>
                    <a:p>
                      <a:r>
                        <a:rPr lang="en-GB" sz="1400" dirty="0" smtClean="0">
                          <a:effectLst/>
                        </a:rPr>
                        <a:t>per puff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£44.50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puffs twice</a:t>
                      </a:r>
                      <a:r>
                        <a:rPr lang="en-GB" sz="1400" baseline="0" dirty="0" smtClean="0"/>
                        <a:t> daily</a:t>
                      </a:r>
                      <a:endParaRPr lang="en-GB" sz="1400" dirty="0"/>
                    </a:p>
                  </a:txBody>
                  <a:tcPr/>
                </a:tc>
              </a:tr>
              <a:tr h="3632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22795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Dry Powder Inhalers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Generic </a:t>
                      </a:r>
                    </a:p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Components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No of doses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Licensed indication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  <a:p>
                      <a:endParaRPr lang="en-GB" sz="1400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Dosing directions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41607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Trelegy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Vilanterol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trifenatate</a:t>
                      </a:r>
                      <a:r>
                        <a:rPr lang="en-US" sz="1400" baseline="0" dirty="0" smtClean="0"/>
                        <a:t> 22micrograms </a:t>
                      </a:r>
                      <a:r>
                        <a:rPr lang="en-US" sz="1400" dirty="0" smtClean="0"/>
                        <a:t>fluticasone </a:t>
                      </a:r>
                      <a:r>
                        <a:rPr lang="en-US" sz="1400" dirty="0" err="1" smtClean="0"/>
                        <a:t>furoate</a:t>
                      </a:r>
                      <a:r>
                        <a:rPr lang="en-US" sz="1400" baseline="0" dirty="0" smtClean="0"/>
                        <a:t> 92 microgram </a:t>
                      </a:r>
                      <a:r>
                        <a:rPr lang="en-US" sz="1400" dirty="0" err="1" smtClean="0"/>
                        <a:t>umeclidinium</a:t>
                      </a:r>
                      <a:r>
                        <a:rPr lang="en-US" sz="1400" dirty="0" smtClean="0"/>
                        <a:t> bromide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55microgram</a:t>
                      </a:r>
                    </a:p>
                    <a:p>
                      <a:r>
                        <a:rPr lang="en-US" sz="1400" baseline="0" dirty="0" smtClean="0">
                          <a:effectLst/>
                        </a:rPr>
                        <a:t>per puff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£44.50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 puff daily</a:t>
                      </a:r>
                      <a:endParaRPr lang="en-GB" sz="1400" dirty="0"/>
                    </a:p>
                  </a:txBody>
                  <a:tcPr/>
                </a:tc>
              </a:tr>
              <a:tr h="34984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706538"/>
            <a:ext cx="4479099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 CCG June 2018 Prices from Mims online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9" y="2354894"/>
            <a:ext cx="1390388" cy="10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79" y="5235881"/>
            <a:ext cx="1390388" cy="10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8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770"/>
            <a:ext cx="10515600" cy="66363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200" b="1" dirty="0" smtClean="0"/>
              <a:t>ICS</a:t>
            </a:r>
            <a:r>
              <a:rPr lang="en-GB" sz="2200" dirty="0" smtClean="0"/>
              <a:t> (inhaled corticosteroid) inhalers –only licensed for use in asthma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314034"/>
              </p:ext>
            </p:extLst>
          </p:nvPr>
        </p:nvGraphicFramePr>
        <p:xfrm>
          <a:off x="598394" y="529614"/>
          <a:ext cx="10995211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165"/>
                <a:gridCol w="4165649"/>
                <a:gridCol w="1399482"/>
                <a:gridCol w="15349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MDI</a:t>
                      </a:r>
                      <a:r>
                        <a:rPr lang="en-GB" sz="1600" baseline="0" dirty="0" smtClean="0"/>
                        <a:t> aerosol</a:t>
                      </a:r>
                      <a:r>
                        <a:rPr lang="en-GB" sz="1600" dirty="0" smtClean="0"/>
                        <a:t> Inhalers (name of steroid)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                    Cost</a:t>
                      </a:r>
                      <a:r>
                        <a:rPr lang="en-GB" sz="1600" baseline="0" dirty="0" smtClean="0"/>
                        <a:t> of Devices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of doses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Dosing directions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Clenil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Modulie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baseline="0" dirty="0" smtClean="0"/>
                        <a:t> (</a:t>
                      </a:r>
                      <a:r>
                        <a:rPr lang="en-GB" sz="1600" baseline="0" dirty="0" err="1" smtClean="0"/>
                        <a:t>beclometasone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r>
                        <a:rPr lang="en-GB" sz="1600" b="1" baseline="0" dirty="0" smtClean="0"/>
                        <a:t>from 2 years and above</a:t>
                      </a:r>
                      <a:endParaRPr lang="en-GB" sz="1600" b="1" dirty="0" smtClean="0"/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                     </a:t>
                      </a:r>
                      <a:r>
                        <a:rPr lang="en-GB" sz="1600" b="1" dirty="0" smtClean="0"/>
                        <a:t>Strength/ dose</a:t>
                      </a:r>
                    </a:p>
                    <a:p>
                      <a:r>
                        <a:rPr lang="en-GB" sz="1600" dirty="0" smtClean="0"/>
                        <a:t>50mcg            £3.70                 100mcg      £7.42</a:t>
                      </a:r>
                    </a:p>
                    <a:p>
                      <a:r>
                        <a:rPr lang="en-GB" sz="1600" dirty="0" smtClean="0"/>
                        <a:t>200mcg          £16.17              250mcg     £16.29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0" dirty="0" smtClean="0"/>
                        <a:t> or</a:t>
                      </a:r>
                      <a:r>
                        <a:rPr lang="en-GB" sz="1600" dirty="0" smtClean="0"/>
                        <a:t>2</a:t>
                      </a:r>
                      <a:r>
                        <a:rPr lang="en-GB" sz="1600" baseline="0" dirty="0" smtClean="0"/>
                        <a:t> puffs up twice daily</a:t>
                      </a:r>
                    </a:p>
                    <a:p>
                      <a:r>
                        <a:rPr lang="en-GB" sz="1600" baseline="0" dirty="0" smtClean="0"/>
                        <a:t>(specify dose)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Qvar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(extra fine particle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beclometasone</a:t>
                      </a:r>
                      <a:r>
                        <a:rPr lang="en-GB" sz="1600" baseline="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From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dirty="0" smtClean="0"/>
                        <a:t>12 years</a:t>
                      </a:r>
                      <a:r>
                        <a:rPr lang="en-GB" sz="1600" b="1" baseline="0" dirty="0" smtClean="0"/>
                        <a:t> and above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        </a:t>
                      </a:r>
                      <a:r>
                        <a:rPr lang="en-GB" sz="1600" dirty="0" err="1" smtClean="0"/>
                        <a:t>pMDI</a:t>
                      </a:r>
                      <a:r>
                        <a:rPr lang="en-GB" sz="1600" baseline="0" dirty="0" smtClean="0"/>
                        <a:t>          </a:t>
                      </a:r>
                      <a:r>
                        <a:rPr lang="en-GB" sz="1600" baseline="0" dirty="0" err="1" smtClean="0"/>
                        <a:t>easibreathe</a:t>
                      </a:r>
                      <a:r>
                        <a:rPr lang="en-GB" sz="1600" baseline="0" dirty="0" smtClean="0"/>
                        <a:t>            </a:t>
                      </a:r>
                      <a:r>
                        <a:rPr lang="en-GB" sz="1600" baseline="0" dirty="0" err="1" smtClean="0"/>
                        <a:t>autohaler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(note twice as potent as </a:t>
                      </a:r>
                      <a:r>
                        <a:rPr lang="en-GB" sz="1600" dirty="0" err="1" smtClean="0"/>
                        <a:t>Clenil</a:t>
                      </a:r>
                      <a:r>
                        <a:rPr lang="en-GB" sz="1600" dirty="0" smtClean="0"/>
                        <a:t> dose for dose)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Strength     </a:t>
                      </a:r>
                      <a:r>
                        <a:rPr lang="en-GB" sz="1600" dirty="0" err="1" smtClean="0"/>
                        <a:t>pMDI</a:t>
                      </a:r>
                      <a:r>
                        <a:rPr lang="en-GB" sz="1600" dirty="0" smtClean="0"/>
                        <a:t>        </a:t>
                      </a:r>
                      <a:r>
                        <a:rPr lang="en-GB" sz="1600" dirty="0" err="1" smtClean="0"/>
                        <a:t>easibreathe</a:t>
                      </a:r>
                      <a:r>
                        <a:rPr lang="en-GB" sz="1600" dirty="0" smtClean="0"/>
                        <a:t>        </a:t>
                      </a:r>
                      <a:r>
                        <a:rPr lang="en-GB" sz="1600" dirty="0" err="1" smtClean="0"/>
                        <a:t>autohaler</a:t>
                      </a:r>
                      <a:r>
                        <a:rPr lang="en-GB" sz="1600" dirty="0" smtClean="0"/>
                        <a:t> /dose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 50mcg       £7.87               £7.74</a:t>
                      </a:r>
                      <a:r>
                        <a:rPr lang="en-GB" sz="1600" baseline="0" dirty="0" smtClean="0"/>
                        <a:t>                 £7.87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 100mcg</a:t>
                      </a:r>
                      <a:r>
                        <a:rPr lang="en-GB" sz="1600" baseline="0" dirty="0" smtClean="0"/>
                        <a:t>     </a:t>
                      </a:r>
                      <a:r>
                        <a:rPr lang="en-GB" sz="1600" dirty="0" smtClean="0"/>
                        <a:t>£17.21            £16.95              £17.21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       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0" dirty="0" smtClean="0"/>
                        <a:t> or</a:t>
                      </a:r>
                      <a:r>
                        <a:rPr lang="en-GB" sz="1600" dirty="0" smtClean="0"/>
                        <a:t>2</a:t>
                      </a:r>
                      <a:r>
                        <a:rPr lang="en-GB" sz="1600" baseline="0" dirty="0" smtClean="0"/>
                        <a:t> puffs twice daily</a:t>
                      </a:r>
                    </a:p>
                    <a:p>
                      <a:endParaRPr lang="en-GB" sz="1600" baseline="0" dirty="0" smtClean="0"/>
                    </a:p>
                    <a:p>
                      <a:r>
                        <a:rPr lang="en-GB" sz="1600" baseline="0" dirty="0" smtClean="0"/>
                        <a:t>(specify dose)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Dry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Powder 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Inhalers (name of steroid)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                   Cost of Devices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No of doses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Dosing directions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Easyhaler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(</a:t>
                      </a:r>
                      <a:r>
                        <a:rPr lang="en-GB" sz="1600" baseline="0" dirty="0" err="1" smtClean="0"/>
                        <a:t>beclometasone</a:t>
                      </a:r>
                      <a:r>
                        <a:rPr lang="en-GB" sz="1600" baseline="0" dirty="0" smtClean="0"/>
                        <a:t>)                  (budesonide)</a:t>
                      </a:r>
                    </a:p>
                    <a:p>
                      <a:endParaRPr lang="en-GB" sz="1600" baseline="0" dirty="0" smtClean="0"/>
                    </a:p>
                    <a:p>
                      <a:endParaRPr lang="en-GB" sz="1600" baseline="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                        </a:t>
                      </a:r>
                      <a:r>
                        <a:rPr lang="en-GB" sz="1600" b="1" dirty="0" smtClean="0"/>
                        <a:t>Strength/dose</a:t>
                      </a:r>
                    </a:p>
                    <a:p>
                      <a:r>
                        <a:rPr lang="en-GB" sz="1600" dirty="0" err="1" smtClean="0"/>
                        <a:t>Beclometasone</a:t>
                      </a:r>
                      <a:r>
                        <a:rPr lang="en-GB" sz="1600" dirty="0" smtClean="0"/>
                        <a:t>                      Budesonide</a:t>
                      </a:r>
                    </a:p>
                    <a:p>
                      <a:r>
                        <a:rPr lang="en-GB" sz="1600" dirty="0" smtClean="0"/>
                        <a:t>   200mcg                     100mcg  200mcg  400mcg</a:t>
                      </a:r>
                    </a:p>
                    <a:p>
                      <a:r>
                        <a:rPr lang="en-GB" sz="1600" dirty="0" smtClean="0"/>
                        <a:t>    £14.93                       £8.86</a:t>
                      </a:r>
                      <a:r>
                        <a:rPr lang="en-GB" sz="1600" baseline="0" dirty="0" smtClean="0"/>
                        <a:t>      £17.21    £17.71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     200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0" dirty="0" smtClean="0"/>
                        <a:t> or</a:t>
                      </a:r>
                      <a:r>
                        <a:rPr lang="en-GB" sz="1600" dirty="0" smtClean="0"/>
                        <a:t>2</a:t>
                      </a:r>
                      <a:r>
                        <a:rPr lang="en-GB" sz="1600" baseline="0" dirty="0" smtClean="0"/>
                        <a:t> puffs twice daily</a:t>
                      </a:r>
                    </a:p>
                    <a:p>
                      <a:r>
                        <a:rPr lang="en-GB" sz="1600" baseline="0" dirty="0" smtClean="0"/>
                        <a:t>(specify dose)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Pulmicort</a:t>
                      </a:r>
                      <a:endParaRPr lang="en-GB" sz="1600" dirty="0" smtClean="0"/>
                    </a:p>
                    <a:p>
                      <a:r>
                        <a:rPr lang="en-GB" sz="1600" dirty="0" err="1" smtClean="0"/>
                        <a:t>Turbohaler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r>
                        <a:rPr lang="en-GB" sz="1600" baseline="0" dirty="0" smtClean="0"/>
                        <a:t>(budesonide)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                               Strength/dose</a:t>
                      </a:r>
                    </a:p>
                    <a:p>
                      <a:r>
                        <a:rPr lang="en-GB" sz="1600" dirty="0" smtClean="0"/>
                        <a:t>100mcg                  200mcg</a:t>
                      </a:r>
                      <a:r>
                        <a:rPr lang="en-GB" sz="1600" baseline="0" dirty="0" smtClean="0"/>
                        <a:t>                      400mcg</a:t>
                      </a:r>
                    </a:p>
                    <a:p>
                      <a:r>
                        <a:rPr lang="en-GB" sz="1600" baseline="0" dirty="0" smtClean="0"/>
                        <a:t>£14.25                     £14.25                       £14.25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200,100,50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or</a:t>
                      </a:r>
                      <a:r>
                        <a:rPr lang="en-GB" sz="1600" baseline="0" dirty="0" smtClean="0"/>
                        <a:t> 2 puffs twice daily</a:t>
                      </a:r>
                    </a:p>
                    <a:p>
                      <a:r>
                        <a:rPr lang="en-GB" sz="1600" baseline="0" dirty="0" smtClean="0"/>
                        <a:t>(Specify dose)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78890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3" y="1164758"/>
            <a:ext cx="1013863" cy="736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73" y="2764671"/>
            <a:ext cx="914400" cy="860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3" y="2774293"/>
            <a:ext cx="993962" cy="860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7" y="2764671"/>
            <a:ext cx="1060077" cy="860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73" y="4928662"/>
            <a:ext cx="1068827" cy="659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2" y="4928662"/>
            <a:ext cx="1001432" cy="659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0" y="5865307"/>
            <a:ext cx="1388631" cy="6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26926"/>
            <a:ext cx="10515600" cy="926926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Examples of </a:t>
            </a:r>
            <a:r>
              <a:rPr lang="en-GB" sz="2400" dirty="0" smtClean="0"/>
              <a:t>Spacers, their volume (size) cost of adult device without mask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(and with mask)</a:t>
            </a:r>
            <a:endParaRPr lang="en-GB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438285"/>
              </p:ext>
            </p:extLst>
          </p:nvPr>
        </p:nvGraphicFramePr>
        <p:xfrm>
          <a:off x="838200" y="1766831"/>
          <a:ext cx="10515600" cy="451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883596"/>
                <a:gridCol w="2542783"/>
                <a:gridCol w="2460321"/>
              </a:tblGrid>
              <a:tr h="1197931">
                <a:tc>
                  <a:txBody>
                    <a:bodyPr/>
                    <a:lstStyle/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</a:tr>
              <a:tr h="522587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Volumatic (750ml) from £3.18</a:t>
                      </a:r>
                      <a:r>
                        <a:rPr lang="en-GB" sz="1500" baseline="0" dirty="0" smtClean="0"/>
                        <a:t>  </a:t>
                      </a:r>
                      <a:r>
                        <a:rPr lang="en-GB" sz="1500" b="1" baseline="0" dirty="0" smtClean="0"/>
                        <a:t>(£6.70)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DispoZable</a:t>
                      </a:r>
                      <a:r>
                        <a:rPr lang="en-GB" sz="1500" dirty="0" smtClean="0"/>
                        <a:t> spacer </a:t>
                      </a:r>
                      <a:r>
                        <a:rPr lang="en-GB" sz="1500" dirty="0" err="1" smtClean="0"/>
                        <a:t>approx</a:t>
                      </a:r>
                      <a:r>
                        <a:rPr lang="en-GB" sz="1500" dirty="0" smtClean="0"/>
                        <a:t> £12.99</a:t>
                      </a:r>
                      <a:r>
                        <a:rPr lang="en-GB" sz="1500" baseline="0" dirty="0" smtClean="0"/>
                        <a:t> for </a:t>
                      </a:r>
                      <a:r>
                        <a:rPr lang="en-GB" sz="1500" dirty="0" smtClean="0"/>
                        <a:t>10 </a:t>
                      </a:r>
                      <a:r>
                        <a:rPr lang="en-GB" sz="1500" b="1" dirty="0" smtClean="0"/>
                        <a:t>– Practices to consider using these for spirometry </a:t>
                      </a:r>
                      <a:r>
                        <a:rPr lang="en-GB" sz="1500" b="1" dirty="0" err="1" smtClean="0"/>
                        <a:t>etc</a:t>
                      </a:r>
                      <a:r>
                        <a:rPr lang="en-GB" sz="1500" b="1" dirty="0" smtClean="0"/>
                        <a:t> would have to purchase from practice suppliers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Able spacer</a:t>
                      </a:r>
                      <a:r>
                        <a:rPr lang="en-GB" sz="1500" baseline="0" dirty="0" smtClean="0"/>
                        <a:t> (210ml)</a:t>
                      </a:r>
                      <a:r>
                        <a:rPr lang="en-GB" sz="1500" dirty="0" smtClean="0"/>
                        <a:t> from £4.39 </a:t>
                      </a:r>
                      <a:r>
                        <a:rPr lang="en-GB" sz="1500" b="1" dirty="0" smtClean="0"/>
                        <a:t>(£7.16)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A2A</a:t>
                      </a:r>
                      <a:r>
                        <a:rPr lang="en-GB" sz="1500" baseline="0" dirty="0" smtClean="0"/>
                        <a:t> spacer  (210ml) from £4.15 </a:t>
                      </a:r>
                      <a:r>
                        <a:rPr lang="en-GB" sz="1500" b="1" baseline="0" dirty="0" smtClean="0"/>
                        <a:t>(£6.68)</a:t>
                      </a:r>
                      <a:endParaRPr lang="en-GB" sz="1500" b="1" dirty="0"/>
                    </a:p>
                  </a:txBody>
                  <a:tcPr marT="36179" marB="36179"/>
                </a:tc>
              </a:tr>
              <a:tr h="1323300">
                <a:tc>
                  <a:txBody>
                    <a:bodyPr/>
                    <a:lstStyle/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6179" marB="36179"/>
                </a:tc>
              </a:tr>
              <a:tr h="747702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Pocket Chamber</a:t>
                      </a:r>
                      <a:r>
                        <a:rPr lang="en-GB" sz="1500" baseline="0" dirty="0" smtClean="0"/>
                        <a:t> (110ml) from</a:t>
                      </a:r>
                      <a:r>
                        <a:rPr lang="en-GB" sz="1500" dirty="0" smtClean="0"/>
                        <a:t> £4.18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="1" baseline="0" dirty="0" smtClean="0"/>
                        <a:t>(£9.75)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err="1" smtClean="0"/>
                        <a:t>Aerochamber</a:t>
                      </a:r>
                      <a:r>
                        <a:rPr lang="en-GB" sz="1500" dirty="0" smtClean="0"/>
                        <a:t> plus (149ml) from £4.81</a:t>
                      </a:r>
                      <a:r>
                        <a:rPr lang="en-GB" sz="1500" baseline="0" dirty="0" smtClean="0"/>
                        <a:t> </a:t>
                      </a:r>
                      <a:r>
                        <a:rPr lang="en-GB" sz="1500" b="1" baseline="0" dirty="0" smtClean="0"/>
                        <a:t>(</a:t>
                      </a:r>
                      <a:r>
                        <a:rPr lang="en-GB" sz="1500" b="1" dirty="0" smtClean="0"/>
                        <a:t>£8.02)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Spacer Chamber plus (230ml) from £4.26 </a:t>
                      </a:r>
                      <a:r>
                        <a:rPr lang="en-GB" sz="1500" b="1" dirty="0" smtClean="0"/>
                        <a:t>(£6.98)</a:t>
                      </a:r>
                      <a:endParaRPr lang="en-GB" sz="1500" b="1" dirty="0"/>
                    </a:p>
                  </a:txBody>
                  <a:tcPr marT="36179" marB="36179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Spacer Chamber</a:t>
                      </a:r>
                      <a:r>
                        <a:rPr lang="en-GB" sz="1500" baseline="0" dirty="0" smtClean="0"/>
                        <a:t> Plus Compact (160ml). From £4.26 </a:t>
                      </a:r>
                      <a:r>
                        <a:rPr lang="en-GB" sz="1500" b="1" baseline="0" dirty="0" smtClean="0"/>
                        <a:t>(£6.98)</a:t>
                      </a:r>
                      <a:endParaRPr lang="en-GB" sz="1500" b="1" dirty="0"/>
                    </a:p>
                  </a:txBody>
                  <a:tcPr marT="36179" marB="36179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5" y="4554605"/>
            <a:ext cx="2039655" cy="667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72" y="4446178"/>
            <a:ext cx="1766171" cy="667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896" y="4530651"/>
            <a:ext cx="1934648" cy="715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796" l="5000" r="90000">
                        <a14:foregroundMark x1="53182" y1="22449" x2="81818" y2="34694"/>
                        <a14:foregroundMark x1="49091" y1="20408" x2="7727" y2="34694"/>
                        <a14:foregroundMark x1="6364" y1="34694" x2="5000" y2="59184"/>
                        <a14:foregroundMark x1="7727" y1="57143" x2="40909" y2="75510"/>
                        <a14:foregroundMark x1="49091" y1="75510" x2="83182" y2="61224"/>
                        <a14:foregroundMark x1="83182" y1="40816" x2="81818" y2="63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15" y="2252108"/>
            <a:ext cx="1658655" cy="569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312" y1="24479" x2="44167" y2="24479"/>
                        <a14:foregroundMark x1="44167" y1="24479" x2="44167" y2="17500"/>
                        <a14:foregroundMark x1="43438" y1="22708" x2="56667" y2="19167"/>
                        <a14:foregroundMark x1="54688" y1="19167" x2="54688" y2="26146"/>
                        <a14:foregroundMark x1="54688" y1="26146" x2="68542" y2="24479"/>
                        <a14:foregroundMark x1="68542" y1="24479" x2="68542" y2="31354"/>
                        <a14:foregroundMark x1="68542" y1="31354" x2="63229" y2="62708"/>
                        <a14:foregroundMark x1="63229" y1="62708" x2="69167" y2="67917"/>
                        <a14:foregroundMark x1="69167" y1="67917" x2="69792" y2="64479"/>
                        <a14:foregroundMark x1="30312" y1="26146" x2="31563" y2="31354"/>
                        <a14:foregroundMark x1="31563" y1="31354" x2="36250" y2="62708"/>
                        <a14:foregroundMark x1="36250" y1="62708" x2="29688" y2="69688"/>
                        <a14:foregroundMark x1="30938" y1="71458" x2="31563" y2="69688"/>
                        <a14:foregroundMark x1="30938" y1="69688" x2="68542" y2="7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4" y="1974985"/>
            <a:ext cx="1901869" cy="8466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72" y="2110502"/>
            <a:ext cx="2041743" cy="584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21" y="1974983"/>
            <a:ext cx="1304797" cy="733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32" y="4435979"/>
            <a:ext cx="1834020" cy="78470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91416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81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38"/>
            <a:ext cx="10515600" cy="8712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/>
              <a:t>SAMA</a:t>
            </a:r>
            <a:r>
              <a:rPr lang="en-GB" sz="3200" dirty="0"/>
              <a:t> (short acting muscarinic antagonist &lt;anticholinergic&gt;) inhalers</a:t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411550"/>
              </p:ext>
            </p:extLst>
          </p:nvPr>
        </p:nvGraphicFramePr>
        <p:xfrm>
          <a:off x="838201" y="2014537"/>
          <a:ext cx="1051560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Aerosol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Inhaler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Generic</a:t>
                      </a:r>
                    </a:p>
                    <a:p>
                      <a:r>
                        <a:rPr lang="en-GB" dirty="0" smtClean="0"/>
                        <a:t>Component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of doses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Cost/device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Dosing directions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Licensed</a:t>
                      </a:r>
                    </a:p>
                    <a:p>
                      <a:r>
                        <a:rPr lang="en-GB" dirty="0" smtClean="0"/>
                        <a:t>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Formulary Y/N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Atrovent</a:t>
                      </a:r>
                      <a:r>
                        <a:rPr lang="en-GB" sz="1800" baseline="30000" dirty="0" smtClean="0"/>
                        <a:t>©</a:t>
                      </a:r>
                    </a:p>
                    <a:p>
                      <a:endParaRPr lang="en-GB" sz="1800" baseline="30000" dirty="0" smtClean="0"/>
                    </a:p>
                    <a:p>
                      <a:endParaRPr lang="en-GB" sz="1800" baseline="30000" dirty="0" smtClean="0"/>
                    </a:p>
                    <a:p>
                      <a:endParaRPr lang="en-GB" sz="1800" baseline="30000" dirty="0" smtClean="0"/>
                    </a:p>
                    <a:p>
                      <a:endParaRPr lang="en-GB" sz="1800" baseline="30000" dirty="0" smtClean="0"/>
                    </a:p>
                    <a:p>
                      <a:endParaRPr lang="en-GB" sz="1800" baseline="30000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Ipratropium</a:t>
                      </a:r>
                    </a:p>
                    <a:p>
                      <a:r>
                        <a:rPr lang="en-GB" dirty="0" smtClean="0"/>
                        <a:t>20mcg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£5.56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1-2 puffs three or four times 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COPD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53838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0" y="3087575"/>
            <a:ext cx="1398968" cy="10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38"/>
            <a:ext cx="10515600" cy="6394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/>
              <a:t>LAMA</a:t>
            </a:r>
            <a:r>
              <a:rPr lang="en-GB" sz="3200" dirty="0"/>
              <a:t> (long acting muscarinic antagonist &lt;anticholinergic&gt;) inhalers</a:t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157090"/>
              </p:ext>
            </p:extLst>
          </p:nvPr>
        </p:nvGraphicFramePr>
        <p:xfrm>
          <a:off x="838201" y="873751"/>
          <a:ext cx="10515598" cy="591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912"/>
                <a:gridCol w="2150583"/>
                <a:gridCol w="864296"/>
                <a:gridCol w="889348"/>
                <a:gridCol w="1465545"/>
                <a:gridCol w="1783914"/>
              </a:tblGrid>
              <a:tr h="6420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Brand name/device name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Dry Powder Inhalers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Generic </a:t>
                      </a:r>
                    </a:p>
                    <a:p>
                      <a:r>
                        <a:rPr lang="en-GB" sz="1600" dirty="0" smtClean="0"/>
                        <a:t>Component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of doses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Cost/</a:t>
                      </a:r>
                    </a:p>
                    <a:p>
                      <a:r>
                        <a:rPr lang="en-GB" sz="1600" dirty="0" smtClean="0"/>
                        <a:t>device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Dosing directions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Licensed</a:t>
                      </a:r>
                    </a:p>
                    <a:p>
                      <a:r>
                        <a:rPr lang="en-GB" sz="1600" dirty="0" smtClean="0"/>
                        <a:t>indications</a:t>
                      </a:r>
                    </a:p>
                  </a:txBody>
                  <a:tcPr/>
                </a:tc>
              </a:tr>
              <a:tr h="37198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Eklira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Genuair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Aclidinium</a:t>
                      </a:r>
                      <a:r>
                        <a:rPr lang="en-GB" sz="1600" dirty="0" smtClean="0"/>
                        <a:t> 322mcg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£28.60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puff twice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</a:t>
                      </a:r>
                      <a:endParaRPr lang="en-GB" sz="1600" dirty="0"/>
                    </a:p>
                  </a:txBody>
                  <a:tcPr/>
                </a:tc>
              </a:tr>
              <a:tr h="37198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Incruse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Ellipta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Umeclidinium</a:t>
                      </a:r>
                      <a:r>
                        <a:rPr lang="en-GB" sz="1600" dirty="0" smtClean="0"/>
                        <a:t> 55mcg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£27.50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puff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</a:t>
                      </a:r>
                      <a:endParaRPr lang="en-GB" sz="1600" dirty="0"/>
                    </a:p>
                  </a:txBody>
                  <a:tcPr/>
                </a:tc>
              </a:tr>
              <a:tr h="371988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Seebri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Breezhaler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Glycopyrronium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50mcg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£27.50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cap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</a:t>
                      </a:r>
                      <a:endParaRPr lang="en-GB" sz="1600" dirty="0"/>
                    </a:p>
                  </a:txBody>
                  <a:tcPr/>
                </a:tc>
              </a:tr>
              <a:tr h="37198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Spiriva</a:t>
                      </a:r>
                    </a:p>
                    <a:p>
                      <a:r>
                        <a:rPr lang="en-GB" sz="1600" dirty="0" err="1" smtClean="0"/>
                        <a:t>Handihaler</a:t>
                      </a:r>
                      <a:r>
                        <a:rPr lang="en-GB" sz="1600" baseline="30000" dirty="0" smtClean="0"/>
                        <a:t>©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Tiotropium 18mcg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caps (delivered dose of tiotropium is 10mcg)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£33.50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</a:t>
                      </a:r>
                      <a:endParaRPr lang="en-GB" sz="1600" dirty="0"/>
                    </a:p>
                  </a:txBody>
                  <a:tcPr/>
                </a:tc>
              </a:tr>
              <a:tr h="371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Braltus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Zonda</a:t>
                      </a:r>
                      <a:r>
                        <a:rPr lang="en-GB" sz="1600" baseline="30000" dirty="0" smtClean="0"/>
                        <a:t>©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/>
                        <a:t>Tiotropium 10mcg </a:t>
                      </a:r>
                      <a:r>
                        <a:rPr lang="en-GB" sz="1600" dirty="0" smtClean="0"/>
                        <a:t>caps (delivered dose of tiotropium is 10mcg)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£25.80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</a:t>
                      </a:r>
                      <a:endParaRPr lang="en-GB" sz="1600" dirty="0"/>
                    </a:p>
                  </a:txBody>
                  <a:tcPr/>
                </a:tc>
              </a:tr>
              <a:tr h="642062">
                <a:tc>
                  <a:txBody>
                    <a:bodyPr/>
                    <a:lstStyle/>
                    <a:p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Aerosol Inhalers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Generic 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No of doses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Cost/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device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Dosing directions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Licensed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indications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198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Spiriva</a:t>
                      </a:r>
                    </a:p>
                    <a:p>
                      <a:r>
                        <a:rPr lang="en-GB" sz="1600" dirty="0" err="1" smtClean="0"/>
                        <a:t>Respimat</a:t>
                      </a:r>
                      <a:r>
                        <a:rPr lang="en-GB" sz="1600" baseline="30000" dirty="0" smtClean="0"/>
                        <a:t>©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Tiotropium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2.5mcg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£23.00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puffs</a:t>
                      </a:r>
                      <a:r>
                        <a:rPr lang="en-GB" sz="1600" baseline="0" dirty="0" smtClean="0"/>
                        <a:t> once daily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COPD           over 18yrs</a:t>
                      </a:r>
                    </a:p>
                    <a:p>
                      <a:r>
                        <a:rPr lang="en-GB" sz="1600" dirty="0" smtClean="0"/>
                        <a:t>Asthma –step 4 specialist initiation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428996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5" y="1805786"/>
            <a:ext cx="1294998" cy="418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86" y="2375878"/>
            <a:ext cx="1222231" cy="487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42" y="2863283"/>
            <a:ext cx="1222231" cy="581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43" y="3632550"/>
            <a:ext cx="1222230" cy="546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43" y="5845840"/>
            <a:ext cx="1310694" cy="7428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83" y="4434216"/>
            <a:ext cx="1123950" cy="58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80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38"/>
            <a:ext cx="10515600" cy="729579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LABA </a:t>
            </a:r>
            <a:r>
              <a:rPr lang="en-GB" sz="2400" dirty="0"/>
              <a:t>(long acting beta agonist)</a:t>
            </a:r>
            <a:r>
              <a:rPr lang="en-GB" sz="2400" b="1" dirty="0"/>
              <a:t> </a:t>
            </a:r>
            <a:r>
              <a:rPr lang="en-GB" sz="2400" dirty="0"/>
              <a:t>inhalers</a:t>
            </a:r>
            <a:r>
              <a:rPr lang="en-GB" sz="2400" b="1" dirty="0"/>
              <a:t> </a:t>
            </a:r>
            <a:r>
              <a:rPr lang="en-GB" sz="2400" b="1" dirty="0" smtClean="0"/>
              <a:t>– DPI (dry powder) </a:t>
            </a:r>
            <a:r>
              <a:rPr lang="en-GB" sz="2400" b="1" dirty="0"/>
              <a:t>devices</a:t>
            </a:r>
            <a:br>
              <a:rPr lang="en-GB" sz="2400" b="1" dirty="0"/>
            </a:br>
            <a:endParaRPr lang="en-GB" sz="24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721271"/>
              </p:ext>
            </p:extLst>
          </p:nvPr>
        </p:nvGraphicFramePr>
        <p:xfrm>
          <a:off x="926591" y="1009985"/>
          <a:ext cx="10371886" cy="5279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697"/>
                <a:gridCol w="2229633"/>
                <a:gridCol w="839243"/>
                <a:gridCol w="901874"/>
                <a:gridCol w="2004165"/>
                <a:gridCol w="1816274"/>
              </a:tblGrid>
              <a:tr h="62657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 Brand/Inhaler</a:t>
                      </a:r>
                      <a:r>
                        <a:rPr lang="en-GB" sz="1600" baseline="0" dirty="0" smtClean="0"/>
                        <a:t> 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Generic </a:t>
                      </a:r>
                    </a:p>
                    <a:p>
                      <a:r>
                        <a:rPr lang="en-GB" sz="1600" dirty="0" smtClean="0"/>
                        <a:t>Component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of doses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Cost/</a:t>
                      </a:r>
                    </a:p>
                    <a:p>
                      <a:r>
                        <a:rPr lang="en-GB" sz="1600" dirty="0" smtClean="0"/>
                        <a:t>device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Dosing directions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Licensed</a:t>
                      </a:r>
                    </a:p>
                    <a:p>
                      <a:r>
                        <a:rPr lang="en-GB" sz="1600" dirty="0" smtClean="0"/>
                        <a:t>indication</a:t>
                      </a:r>
                    </a:p>
                  </a:txBody>
                  <a:tcPr/>
                </a:tc>
              </a:tr>
              <a:tr h="2317346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Easyhaler</a:t>
                      </a:r>
                      <a:r>
                        <a:rPr lang="en-GB" sz="1400" baseline="30000" dirty="0" smtClean="0"/>
                        <a:t>©</a:t>
                      </a:r>
                      <a:endParaRPr lang="en-GB" sz="1400" dirty="0" smtClean="0"/>
                    </a:p>
                    <a:p>
                      <a:r>
                        <a:rPr lang="en-GB" sz="1400" dirty="0" err="1" smtClean="0"/>
                        <a:t>Formoterol</a:t>
                      </a:r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err="1" smtClean="0"/>
                        <a:t>Oxis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turbohaler</a:t>
                      </a:r>
                      <a:r>
                        <a:rPr lang="en-GB" sz="1400" baseline="30000" dirty="0" smtClean="0"/>
                        <a:t>©</a:t>
                      </a:r>
                    </a:p>
                    <a:p>
                      <a:endParaRPr lang="en-GB" sz="1400" baseline="30000" dirty="0" smtClean="0"/>
                    </a:p>
                    <a:p>
                      <a:endParaRPr lang="en-GB" sz="1400" baseline="300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Formoterol</a:t>
                      </a:r>
                      <a:r>
                        <a:rPr lang="en-GB" sz="1400" dirty="0" smtClean="0"/>
                        <a:t> 12mcg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err="1" smtClean="0"/>
                        <a:t>Formoterol</a:t>
                      </a:r>
                      <a:r>
                        <a:rPr lang="en-GB" sz="1400" dirty="0" smtClean="0"/>
                        <a:t> </a:t>
                      </a:r>
                    </a:p>
                    <a:p>
                      <a:r>
                        <a:rPr lang="en-GB" sz="1400" dirty="0" smtClean="0"/>
                        <a:t>6mcg </a:t>
                      </a:r>
                    </a:p>
                    <a:p>
                      <a:r>
                        <a:rPr lang="en-GB" sz="1400" dirty="0" smtClean="0"/>
                        <a:t>12mcg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£23.75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£24.80</a:t>
                      </a:r>
                    </a:p>
                    <a:p>
                      <a:r>
                        <a:rPr lang="en-GB" sz="1400" dirty="0" smtClean="0"/>
                        <a:t>£24.80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puff  twice daily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1 or 2puffs daily</a:t>
                      </a:r>
                    </a:p>
                    <a:p>
                      <a:endParaRPr lang="en-GB" sz="1400" baseline="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COPD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Asthma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From</a:t>
                      </a:r>
                      <a:r>
                        <a:rPr lang="en-GB" sz="1400" baseline="0" dirty="0" smtClean="0"/>
                        <a:t> 6yrs</a:t>
                      </a:r>
                      <a:endParaRPr lang="en-GB" sz="1400" dirty="0"/>
                    </a:p>
                  </a:txBody>
                  <a:tcPr/>
                </a:tc>
              </a:tr>
              <a:tr h="1239883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Onbrez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Breezhaler</a:t>
                      </a:r>
                      <a:r>
                        <a:rPr lang="en-GB" sz="1400" baseline="30000" dirty="0" smtClean="0"/>
                        <a:t>©</a:t>
                      </a:r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Indacaterol</a:t>
                      </a:r>
                      <a:r>
                        <a:rPr lang="en-GB" sz="1400" dirty="0" smtClean="0"/>
                        <a:t> </a:t>
                      </a:r>
                    </a:p>
                    <a:p>
                      <a:r>
                        <a:rPr lang="en-GB" sz="1400" dirty="0" smtClean="0"/>
                        <a:t>150mcg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r>
                        <a:rPr lang="en-GB" sz="1400" baseline="0" dirty="0" smtClean="0"/>
                        <a:t>300mcg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£32.19</a:t>
                      </a:r>
                    </a:p>
                    <a:p>
                      <a:r>
                        <a:rPr lang="en-GB" sz="1400" dirty="0" smtClean="0"/>
                        <a:t>£32.19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cap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</a:tr>
              <a:tr h="1095888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Serevent</a:t>
                      </a:r>
                      <a:r>
                        <a:rPr lang="en-GB" sz="1400" baseline="30000" dirty="0" smtClean="0"/>
                        <a:t>©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err="1" smtClean="0"/>
                        <a:t>Accuhaler</a:t>
                      </a:r>
                      <a:endParaRPr lang="en-GB" sz="1400" baseline="0" dirty="0" smtClean="0"/>
                    </a:p>
                    <a:p>
                      <a:endParaRPr lang="en-GB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Salmeterol</a:t>
                      </a:r>
                      <a:r>
                        <a:rPr lang="en-GB" sz="1400" dirty="0" smtClean="0"/>
                        <a:t> 50mcg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£29.26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puff twice daily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</a:p>
                    <a:p>
                      <a:r>
                        <a:rPr lang="en-GB" sz="1400" dirty="0" smtClean="0"/>
                        <a:t>Asthma</a:t>
                      </a:r>
                    </a:p>
                    <a:p>
                      <a:r>
                        <a:rPr lang="en-GB" sz="1400" dirty="0" smtClean="0"/>
                        <a:t>From 4yrs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41312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47" y="1732482"/>
            <a:ext cx="1452109" cy="835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3" y="3042335"/>
            <a:ext cx="1630787" cy="846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3" y="4267682"/>
            <a:ext cx="1630787" cy="859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47" y="5289462"/>
            <a:ext cx="1020415" cy="8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0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LABA</a:t>
            </a:r>
            <a:r>
              <a:rPr lang="en-GB" sz="3200" dirty="0"/>
              <a:t> (long acting beta agonist) inhalers </a:t>
            </a:r>
            <a:r>
              <a:rPr lang="en-GB" sz="3200" dirty="0" smtClean="0"/>
              <a:t>–</a:t>
            </a:r>
            <a:r>
              <a:rPr lang="en-GB" sz="3200" b="1" dirty="0" smtClean="0"/>
              <a:t>MDI aerosol </a:t>
            </a:r>
            <a:r>
              <a:rPr lang="en-GB" sz="3200" b="1" dirty="0"/>
              <a:t>devices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03794"/>
              </p:ext>
            </p:extLst>
          </p:nvPr>
        </p:nvGraphicFramePr>
        <p:xfrm>
          <a:off x="1219200" y="1331957"/>
          <a:ext cx="9202272" cy="516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358"/>
                <a:gridCol w="2245238"/>
                <a:gridCol w="1025480"/>
                <a:gridCol w="1025480"/>
                <a:gridCol w="1635358"/>
                <a:gridCol w="163535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Brand/</a:t>
                      </a:r>
                    </a:p>
                    <a:p>
                      <a:r>
                        <a:rPr lang="en-GB" dirty="0" smtClean="0"/>
                        <a:t> Inhaler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Generic </a:t>
                      </a:r>
                    </a:p>
                    <a:p>
                      <a:r>
                        <a:rPr lang="en-GB" dirty="0" smtClean="0"/>
                        <a:t>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doses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Cost/</a:t>
                      </a:r>
                    </a:p>
                    <a:p>
                      <a:r>
                        <a:rPr lang="en-GB" dirty="0" smtClean="0"/>
                        <a:t>device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Dosing directions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Licensed</a:t>
                      </a:r>
                    </a:p>
                    <a:p>
                      <a:r>
                        <a:rPr lang="en-GB" dirty="0" smtClean="0"/>
                        <a:t>indications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57589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Serevent</a:t>
                      </a:r>
                      <a:r>
                        <a:rPr lang="en-GB" sz="1600" baseline="30000" dirty="0" smtClean="0"/>
                        <a:t>© </a:t>
                      </a:r>
                    </a:p>
                    <a:p>
                      <a:r>
                        <a:rPr lang="en-GB" sz="1600" baseline="0" dirty="0" err="1" smtClean="0"/>
                        <a:t>evohaler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Salmeterol</a:t>
                      </a:r>
                      <a:r>
                        <a:rPr lang="en-GB" dirty="0" smtClean="0"/>
                        <a:t> 25mcg/dose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£29.26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puff twice 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COPD</a:t>
                      </a:r>
                    </a:p>
                    <a:p>
                      <a:r>
                        <a:rPr lang="en-GB" dirty="0" smtClean="0"/>
                        <a:t>and</a:t>
                      </a:r>
                    </a:p>
                    <a:p>
                      <a:r>
                        <a:rPr lang="en-GB" dirty="0" smtClean="0"/>
                        <a:t>Asthma</a:t>
                      </a:r>
                    </a:p>
                    <a:p>
                      <a:r>
                        <a:rPr lang="en-GB" dirty="0" smtClean="0"/>
                        <a:t>from 4yrs</a:t>
                      </a:r>
                    </a:p>
                  </a:txBody>
                  <a:tcPr/>
                </a:tc>
              </a:tr>
              <a:tr h="1327759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Soltel</a:t>
                      </a:r>
                      <a:r>
                        <a:rPr lang="en-GB" sz="1600" baseline="30000" dirty="0" smtClean="0"/>
                        <a:t>© </a:t>
                      </a:r>
                    </a:p>
                    <a:p>
                      <a:r>
                        <a:rPr lang="en-GB" sz="1600" baseline="0" dirty="0" smtClean="0"/>
                        <a:t>inhaler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Salmeterol</a:t>
                      </a:r>
                      <a:r>
                        <a:rPr lang="en-GB" dirty="0" smtClean="0"/>
                        <a:t> 25mcg/dose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£19.95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puffs twice 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COPD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Asthma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12yrs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24258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Striverdi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err="1" smtClean="0"/>
                        <a:t>Respimat</a:t>
                      </a:r>
                      <a:endParaRPr lang="en-GB" sz="1600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Olodaterol</a:t>
                      </a:r>
                      <a:r>
                        <a:rPr lang="en-GB" dirty="0" smtClean="0"/>
                        <a:t> 2.5mcg/puff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£26.35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puffs once daily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COPD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66364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90" y="5810613"/>
            <a:ext cx="1039205" cy="627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86" y="2889928"/>
            <a:ext cx="1039205" cy="830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66" y="4376715"/>
            <a:ext cx="941325" cy="74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6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5323"/>
            <a:ext cx="10515600" cy="102078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LABA/LAMA</a:t>
            </a:r>
            <a:r>
              <a:rPr lang="en-GB" sz="2800" dirty="0"/>
              <a:t> Combination Inhalers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/>
              <a:t>(probably best </a:t>
            </a:r>
            <a:r>
              <a:rPr lang="en-GB" sz="1800" dirty="0" smtClean="0"/>
              <a:t>used in mild to moderate disease where symptoms </a:t>
            </a:r>
            <a:r>
              <a:rPr lang="en-GB" sz="1800" dirty="0"/>
              <a:t>continue after using </a:t>
            </a:r>
            <a:r>
              <a:rPr lang="en-GB" sz="1800" dirty="0" smtClean="0"/>
              <a:t>a LABA or LAMA alone)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10073"/>
              </p:ext>
            </p:extLst>
          </p:nvPr>
        </p:nvGraphicFramePr>
        <p:xfrm>
          <a:off x="1021975" y="1116106"/>
          <a:ext cx="10071849" cy="485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403"/>
                <a:gridCol w="1850060"/>
                <a:gridCol w="1850060"/>
                <a:gridCol w="849457"/>
                <a:gridCol w="849457"/>
                <a:gridCol w="1319709"/>
                <a:gridCol w="11347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Brand 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Inhaler</a:t>
                      </a:r>
                    </a:p>
                    <a:p>
                      <a:r>
                        <a:rPr lang="en-GB" dirty="0" smtClean="0"/>
                        <a:t>Name /type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Generic</a:t>
                      </a:r>
                    </a:p>
                    <a:p>
                      <a:r>
                        <a:rPr lang="en-GB" dirty="0" smtClean="0"/>
                        <a:t>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of doses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Cost/</a:t>
                      </a:r>
                    </a:p>
                    <a:p>
                      <a:r>
                        <a:rPr lang="en-GB" dirty="0" smtClean="0"/>
                        <a:t>device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Dosing</a:t>
                      </a:r>
                      <a:r>
                        <a:rPr lang="en-GB" baseline="0" dirty="0" smtClean="0"/>
                        <a:t> directions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Licensed indication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Anoro</a:t>
                      </a:r>
                      <a:r>
                        <a:rPr lang="en-GB" sz="1400" baseline="30000" dirty="0" smtClean="0"/>
                        <a:t>©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Ellipta</a:t>
                      </a:r>
                      <a:r>
                        <a:rPr lang="en-GB" sz="1400" baseline="30000" dirty="0" smtClean="0"/>
                        <a:t>©</a:t>
                      </a:r>
                      <a:r>
                        <a:rPr lang="en-GB" sz="1400" dirty="0" smtClean="0"/>
                        <a:t>/DPI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(DRY POWDER)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Vilanterol</a:t>
                      </a:r>
                      <a:r>
                        <a:rPr lang="en-GB" sz="1400" dirty="0" smtClean="0"/>
                        <a:t> 22mcg/</a:t>
                      </a:r>
                    </a:p>
                    <a:p>
                      <a:r>
                        <a:rPr lang="en-GB" sz="1400" dirty="0" err="1" smtClean="0"/>
                        <a:t>Umeclidinium</a:t>
                      </a:r>
                      <a:r>
                        <a:rPr lang="en-GB" sz="1400" dirty="0" smtClean="0"/>
                        <a:t> 55mcg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£32.50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r>
                        <a:rPr lang="en-GB" sz="1400" baseline="0" dirty="0" smtClean="0"/>
                        <a:t> puff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Duaklir</a:t>
                      </a:r>
                      <a:r>
                        <a:rPr lang="en-GB" sz="1400" baseline="30000" dirty="0" smtClean="0"/>
                        <a:t>©</a:t>
                      </a:r>
                      <a:r>
                        <a:rPr lang="en-GB" sz="1400" dirty="0" smtClean="0"/>
                        <a:t> 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Genuair</a:t>
                      </a:r>
                      <a:r>
                        <a:rPr lang="en-GB" sz="1400" baseline="30000" dirty="0" smtClean="0"/>
                        <a:t>©</a:t>
                      </a:r>
                      <a:r>
                        <a:rPr lang="en-GB" sz="1400" dirty="0" smtClean="0"/>
                        <a:t>/DPI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(DRY POWDER)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Formoterol</a:t>
                      </a:r>
                      <a:r>
                        <a:rPr lang="en-GB" sz="1400" dirty="0" smtClean="0"/>
                        <a:t> 12mcg/</a:t>
                      </a:r>
                    </a:p>
                    <a:p>
                      <a:r>
                        <a:rPr lang="en-GB" sz="1400" dirty="0" err="1" smtClean="0"/>
                        <a:t>Aclidinium</a:t>
                      </a:r>
                      <a:r>
                        <a:rPr lang="en-GB" sz="1400" dirty="0" smtClean="0"/>
                        <a:t> 340mcg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£32.50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puff twice</a:t>
                      </a:r>
                      <a:r>
                        <a:rPr lang="en-GB" sz="1400" baseline="0" dirty="0" smtClean="0"/>
                        <a:t>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</a:tr>
              <a:tr h="1166308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Ultibro</a:t>
                      </a:r>
                      <a:r>
                        <a:rPr lang="en-GB" sz="1400" baseline="30000" dirty="0" smtClean="0"/>
                        <a:t>©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Breezhaler</a:t>
                      </a:r>
                      <a:r>
                        <a:rPr lang="en-GB" sz="1400" baseline="30000" dirty="0" smtClean="0"/>
                        <a:t>©</a:t>
                      </a:r>
                      <a:r>
                        <a:rPr lang="en-GB" sz="1400" dirty="0" smtClean="0"/>
                        <a:t>/DPI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(DRY</a:t>
                      </a:r>
                      <a:r>
                        <a:rPr lang="en-GB" sz="1400" baseline="0" dirty="0" smtClean="0"/>
                        <a:t> POWDER)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Indacaterol</a:t>
                      </a:r>
                      <a:r>
                        <a:rPr lang="en-GB" sz="1400" dirty="0" smtClean="0"/>
                        <a:t> 110mcg/</a:t>
                      </a:r>
                    </a:p>
                    <a:p>
                      <a:r>
                        <a:rPr lang="en-GB" sz="1400" dirty="0" err="1" smtClean="0"/>
                        <a:t>Glycopyrronium</a:t>
                      </a:r>
                      <a:r>
                        <a:rPr lang="en-GB" sz="1400" dirty="0" smtClean="0"/>
                        <a:t> 50mcg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£32.50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cap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Spiolto</a:t>
                      </a:r>
                      <a:r>
                        <a:rPr lang="en-GB" sz="1400" baseline="30000" dirty="0" smtClean="0"/>
                        <a:t>©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err="1" smtClean="0"/>
                        <a:t>Respimat</a:t>
                      </a:r>
                      <a:r>
                        <a:rPr lang="en-GB" sz="1400" baseline="30000" dirty="0" smtClean="0"/>
                        <a:t>©</a:t>
                      </a:r>
                      <a:r>
                        <a:rPr lang="en-GB" sz="1400" baseline="0" dirty="0" smtClean="0"/>
                        <a:t>/MDI</a:t>
                      </a:r>
                    </a:p>
                    <a:p>
                      <a:endParaRPr lang="en-GB" sz="1400" baseline="0" dirty="0" smtClean="0"/>
                    </a:p>
                    <a:p>
                      <a:r>
                        <a:rPr lang="en-GB" sz="1400" baseline="0" dirty="0" smtClean="0"/>
                        <a:t>(AEROSOL)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Olodaterol</a:t>
                      </a:r>
                      <a:r>
                        <a:rPr lang="en-GB" sz="1400" dirty="0" smtClean="0"/>
                        <a:t> 2.5mcg/</a:t>
                      </a:r>
                    </a:p>
                    <a:p>
                      <a:r>
                        <a:rPr lang="en-GB" sz="1400" dirty="0" err="1" smtClean="0"/>
                        <a:t>Tioptropium</a:t>
                      </a:r>
                      <a:r>
                        <a:rPr lang="en-GB" sz="1400" dirty="0" smtClean="0"/>
                        <a:t> 2.5mcg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£32.50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puffs once</a:t>
                      </a:r>
                    </a:p>
                    <a:p>
                      <a:r>
                        <a:rPr lang="en-GB" sz="1400" dirty="0" smtClean="0"/>
                        <a:t>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706538"/>
            <a:ext cx="4391416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772" y="3777602"/>
            <a:ext cx="1051431" cy="78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05" y="1827284"/>
            <a:ext cx="958537" cy="78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3605" y="2745325"/>
            <a:ext cx="1051431" cy="828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772" y="5022594"/>
            <a:ext cx="1051432" cy="7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31453"/>
            <a:ext cx="10515600" cy="717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 smtClean="0"/>
              <a:t>ICS/LABA</a:t>
            </a:r>
            <a:r>
              <a:rPr lang="en-GB" sz="2700" dirty="0" smtClean="0"/>
              <a:t> </a:t>
            </a:r>
            <a:r>
              <a:rPr lang="en-GB" sz="2700" dirty="0"/>
              <a:t>Combination inhalers –</a:t>
            </a:r>
            <a:r>
              <a:rPr lang="en-GB" sz="2700" b="1" dirty="0"/>
              <a:t>Aerosol MDI </a:t>
            </a:r>
            <a:r>
              <a:rPr lang="en-GB" sz="2700" b="1" dirty="0" smtClean="0"/>
              <a:t>devices  ----Table 1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1600" dirty="0"/>
              <a:t>Probably best used in moderate to severe disease  (in </a:t>
            </a:r>
            <a:r>
              <a:rPr lang="en-GB" sz="1600" dirty="0" err="1"/>
              <a:t>copd</a:t>
            </a:r>
            <a:r>
              <a:rPr lang="en-GB" sz="1600" dirty="0"/>
              <a:t> consider where FEV1 &lt; 50% and 2 or more exacerbations in last 12 months or where combination of LABA and LAMA still does not control symptoms)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950452"/>
              </p:ext>
            </p:extLst>
          </p:nvPr>
        </p:nvGraphicFramePr>
        <p:xfrm>
          <a:off x="657064" y="1474979"/>
          <a:ext cx="1090556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694"/>
                <a:gridCol w="2214463"/>
                <a:gridCol w="993994"/>
                <a:gridCol w="930105"/>
                <a:gridCol w="1691014"/>
                <a:gridCol w="1866378"/>
                <a:gridCol w="1353916"/>
              </a:tblGrid>
              <a:tr h="53861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Aerosol inhaler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Generic components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of doses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Cost/</a:t>
                      </a:r>
                    </a:p>
                    <a:p>
                      <a:r>
                        <a:rPr lang="en-GB" sz="1600" dirty="0" smtClean="0"/>
                        <a:t>device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Dosing directions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Licensed </a:t>
                      </a:r>
                    </a:p>
                    <a:p>
                      <a:r>
                        <a:rPr lang="en-GB" sz="1600" dirty="0" smtClean="0"/>
                        <a:t>Indication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comments</a:t>
                      </a:r>
                      <a:endParaRPr lang="en-GB" sz="1600" dirty="0"/>
                    </a:p>
                  </a:txBody>
                  <a:tcPr/>
                </a:tc>
              </a:tr>
              <a:tr h="980901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Flutiform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r>
                        <a:rPr lang="en-GB" sz="1600" baseline="30000" dirty="0" smtClean="0"/>
                        <a:t>MDI</a:t>
                      </a:r>
                    </a:p>
                    <a:p>
                      <a:endParaRPr lang="en-GB" sz="1600" baseline="30000" dirty="0" smtClean="0"/>
                    </a:p>
                    <a:p>
                      <a:endParaRPr lang="en-GB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Fluticasone/</a:t>
                      </a:r>
                      <a:r>
                        <a:rPr lang="en-GB" sz="1400" dirty="0" err="1" smtClean="0"/>
                        <a:t>Formoterol</a:t>
                      </a:r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50mcg/5mcg</a:t>
                      </a:r>
                    </a:p>
                    <a:p>
                      <a:r>
                        <a:rPr lang="en-GB" sz="1400" dirty="0" smtClean="0"/>
                        <a:t>125mcg/5mcg</a:t>
                      </a:r>
                    </a:p>
                    <a:p>
                      <a:r>
                        <a:rPr lang="en-GB" sz="1400" dirty="0" smtClean="0"/>
                        <a:t>250mcg/10mcg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120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£14,40</a:t>
                      </a:r>
                    </a:p>
                    <a:p>
                      <a:r>
                        <a:rPr lang="en-GB" sz="1400" dirty="0" smtClean="0"/>
                        <a:t>£28.00</a:t>
                      </a:r>
                    </a:p>
                    <a:p>
                      <a:r>
                        <a:rPr lang="en-GB" sz="1400" dirty="0" smtClean="0"/>
                        <a:t>£45.56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2 puffs twice</a:t>
                      </a:r>
                      <a:r>
                        <a:rPr lang="en-GB" sz="1400" baseline="0" dirty="0" smtClean="0"/>
                        <a:t>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Asthma –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from age 12 years</a:t>
                      </a:r>
                      <a:endParaRPr lang="en-GB" sz="1400" dirty="0"/>
                    </a:p>
                  </a:txBody>
                  <a:tcPr/>
                </a:tc>
              </a:tr>
              <a:tr h="659847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Symbicort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r>
                        <a:rPr lang="en-GB" sz="1600" baseline="30000" dirty="0" smtClean="0"/>
                        <a:t>MDI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Budesonide</a:t>
                      </a:r>
                      <a:r>
                        <a:rPr lang="en-GB" sz="1400" baseline="0" dirty="0" smtClean="0"/>
                        <a:t> 200</a:t>
                      </a:r>
                      <a:r>
                        <a:rPr lang="en-GB" sz="1400" dirty="0" smtClean="0"/>
                        <a:t>mcg/</a:t>
                      </a:r>
                      <a:r>
                        <a:rPr lang="en-GB" sz="1400" dirty="0" err="1" smtClean="0"/>
                        <a:t>Formoterol</a:t>
                      </a:r>
                      <a:r>
                        <a:rPr lang="en-GB" sz="1400" baseline="0" dirty="0" smtClean="0"/>
                        <a:t> 6</a:t>
                      </a:r>
                      <a:r>
                        <a:rPr lang="en-GB" sz="1400" dirty="0" smtClean="0"/>
                        <a:t>mcg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£28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puffs twice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 -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From age  18 years</a:t>
                      </a:r>
                      <a:endParaRPr lang="en-GB" sz="1400" dirty="0"/>
                    </a:p>
                  </a:txBody>
                  <a:tcPr/>
                </a:tc>
              </a:tr>
              <a:tr h="101639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Fostair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r>
                        <a:rPr lang="en-GB" sz="1600" baseline="30000" dirty="0" smtClean="0"/>
                        <a:t>MDI</a:t>
                      </a:r>
                    </a:p>
                    <a:p>
                      <a:endParaRPr lang="en-GB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100mcg/</a:t>
                      </a:r>
                      <a:r>
                        <a:rPr lang="en-GB" sz="1400" dirty="0" err="1" smtClean="0"/>
                        <a:t>Formoterol</a:t>
                      </a:r>
                      <a:r>
                        <a:rPr lang="en-GB" sz="1400" dirty="0" smtClean="0"/>
                        <a:t> 6mcg</a:t>
                      </a:r>
                    </a:p>
                    <a:p>
                      <a:r>
                        <a:rPr lang="en-GB" sz="1400" dirty="0" smtClean="0"/>
                        <a:t> </a:t>
                      </a:r>
                    </a:p>
                    <a:p>
                      <a:r>
                        <a:rPr lang="en-GB" sz="1400" dirty="0" smtClean="0"/>
                        <a:t>Also </a:t>
                      </a:r>
                    </a:p>
                    <a:p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Beclometasone</a:t>
                      </a:r>
                      <a:r>
                        <a:rPr lang="en-GB" sz="1400" dirty="0" smtClean="0"/>
                        <a:t> 200mcg/</a:t>
                      </a:r>
                      <a:r>
                        <a:rPr lang="en-GB" sz="1400" dirty="0" err="1" smtClean="0"/>
                        <a:t>Formoterol</a:t>
                      </a:r>
                      <a:r>
                        <a:rPr lang="en-GB" sz="1400" dirty="0" smtClean="0"/>
                        <a:t> 6mcg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£29.32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puffs twice daily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1-2 puffs twice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COPD</a:t>
                      </a:r>
                      <a:r>
                        <a:rPr lang="en-GB" sz="1400" baseline="0" dirty="0" smtClean="0"/>
                        <a:t> and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Asthma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(200/6</a:t>
                      </a:r>
                      <a:r>
                        <a:rPr lang="en-GB" sz="1400" baseline="0" dirty="0" smtClean="0"/>
                        <a:t> Asthma only)</a:t>
                      </a:r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from age 18 years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706538"/>
            <a:ext cx="4504151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83" y="2392471"/>
            <a:ext cx="966090" cy="739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60" y="4947782"/>
            <a:ext cx="802793" cy="6737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93" y="3732754"/>
            <a:ext cx="628650" cy="60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34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31453"/>
            <a:ext cx="10515600" cy="717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/>
              <a:t>LABA/ICS</a:t>
            </a:r>
            <a:r>
              <a:rPr lang="en-GB" sz="2700" dirty="0"/>
              <a:t> Combination inhalers –</a:t>
            </a:r>
            <a:r>
              <a:rPr lang="en-GB" sz="2700" b="1" dirty="0"/>
              <a:t>Aerosol MDI </a:t>
            </a:r>
            <a:r>
              <a:rPr lang="en-GB" sz="2700" b="1" dirty="0" smtClean="0"/>
              <a:t>devices------Table 2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1600" dirty="0"/>
              <a:t>Probably best used in moderate to severe disease  (in </a:t>
            </a:r>
            <a:r>
              <a:rPr lang="en-GB" sz="1600" dirty="0" err="1"/>
              <a:t>copd</a:t>
            </a:r>
            <a:r>
              <a:rPr lang="en-GB" sz="1600" dirty="0"/>
              <a:t> consider where FEV1 &lt; 50% and 2 or more exacerbations in last 12 months </a:t>
            </a:r>
            <a:r>
              <a:rPr lang="en-GB" sz="1600" dirty="0" smtClean="0"/>
              <a:t>and </a:t>
            </a:r>
            <a:r>
              <a:rPr lang="en-GB" sz="1600" dirty="0"/>
              <a:t>combination of LABA and LAMA </a:t>
            </a:r>
            <a:r>
              <a:rPr lang="en-GB" sz="1600" dirty="0" smtClean="0"/>
              <a:t>does </a:t>
            </a:r>
            <a:r>
              <a:rPr lang="en-GB" sz="1600" dirty="0"/>
              <a:t>not control symptoms)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60663"/>
              </p:ext>
            </p:extLst>
          </p:nvPr>
        </p:nvGraphicFramePr>
        <p:xfrm>
          <a:off x="669591" y="1307241"/>
          <a:ext cx="10378365" cy="4729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916"/>
                <a:gridCol w="2204581"/>
                <a:gridCol w="864296"/>
                <a:gridCol w="1189972"/>
                <a:gridCol w="2041743"/>
                <a:gridCol w="1615857"/>
              </a:tblGrid>
              <a:tr h="53861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Aerosol inhaler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Generic components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of doses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Cost/</a:t>
                      </a:r>
                    </a:p>
                    <a:p>
                      <a:r>
                        <a:rPr lang="en-GB" sz="1600" dirty="0" smtClean="0"/>
                        <a:t>device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Dosing directions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Licensed </a:t>
                      </a:r>
                    </a:p>
                    <a:p>
                      <a:r>
                        <a:rPr lang="en-GB" sz="1600" dirty="0" smtClean="0"/>
                        <a:t>Indication</a:t>
                      </a:r>
                      <a:endParaRPr lang="en-GB" sz="1600" dirty="0"/>
                    </a:p>
                  </a:txBody>
                  <a:tcPr/>
                </a:tc>
              </a:tr>
              <a:tr h="980901">
                <a:tc>
                  <a:txBody>
                    <a:bodyPr/>
                    <a:lstStyle/>
                    <a:p>
                      <a:endParaRPr lang="en-GB" sz="16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Sereflo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30000" dirty="0" smtClean="0"/>
                        <a:t>MDI</a:t>
                      </a:r>
                    </a:p>
                    <a:p>
                      <a:endParaRPr lang="en-GB" sz="16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Salmeterol</a:t>
                      </a:r>
                      <a:r>
                        <a:rPr lang="en-GB" sz="1400" dirty="0" smtClean="0"/>
                        <a:t>/Fluticasone</a:t>
                      </a:r>
                    </a:p>
                    <a:p>
                      <a:r>
                        <a:rPr lang="en-GB" sz="1400" dirty="0" smtClean="0"/>
                        <a:t>25mcg/125mcg</a:t>
                      </a:r>
                    </a:p>
                    <a:p>
                      <a:r>
                        <a:rPr lang="en-GB" sz="1400" dirty="0" smtClean="0"/>
                        <a:t>25mcg/250mcg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£18.50</a:t>
                      </a:r>
                    </a:p>
                    <a:p>
                      <a:r>
                        <a:rPr lang="en-GB" sz="1400" dirty="0" smtClean="0"/>
                        <a:t>£29.95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2 puffs twice daily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(Do not use spacer with 25/125 device)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Asthma – only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 age 18</a:t>
                      </a:r>
                      <a:r>
                        <a:rPr lang="en-GB" sz="1400" baseline="0" dirty="0" smtClean="0"/>
                        <a:t> year</a:t>
                      </a:r>
                      <a:r>
                        <a:rPr lang="en-GB" sz="1400" dirty="0" smtClean="0"/>
                        <a:t>s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</a:tr>
              <a:tr h="659847">
                <a:tc>
                  <a:txBody>
                    <a:bodyPr/>
                    <a:lstStyle/>
                    <a:p>
                      <a:r>
                        <a:rPr lang="en-GB" sz="1600" baseline="0" dirty="0" err="1" smtClean="0"/>
                        <a:t>Airflusal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r>
                        <a:rPr lang="en-GB" sz="1600" baseline="30000" dirty="0" smtClean="0"/>
                        <a:t>MDI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Salmeterol</a:t>
                      </a:r>
                      <a:r>
                        <a:rPr lang="en-GB" sz="1400" dirty="0" smtClean="0"/>
                        <a:t>/Fluticasone</a:t>
                      </a:r>
                    </a:p>
                    <a:p>
                      <a:r>
                        <a:rPr lang="en-GB" sz="1400" dirty="0" smtClean="0"/>
                        <a:t>25mcg/125mcg</a:t>
                      </a:r>
                    </a:p>
                    <a:p>
                      <a:r>
                        <a:rPr lang="en-GB" sz="1400" dirty="0" smtClean="0"/>
                        <a:t>25mcg/250mcg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£18.50</a:t>
                      </a:r>
                    </a:p>
                    <a:p>
                      <a:r>
                        <a:rPr lang="en-GB" sz="1400" dirty="0" smtClean="0"/>
                        <a:t>£29.95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puffs twice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Asthma - only</a:t>
                      </a:r>
                    </a:p>
                    <a:p>
                      <a:endParaRPr lang="en-GB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 age 18</a:t>
                      </a:r>
                      <a:r>
                        <a:rPr lang="en-GB" sz="1400" baseline="0" dirty="0" smtClean="0"/>
                        <a:t> year</a:t>
                      </a:r>
                      <a:r>
                        <a:rPr lang="en-GB" sz="1400" dirty="0" smtClean="0"/>
                        <a:t>s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</a:tr>
              <a:tr h="969024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Seretide</a:t>
                      </a:r>
                      <a:r>
                        <a:rPr lang="en-GB" sz="1600" baseline="30000" dirty="0" smtClean="0"/>
                        <a:t>©</a:t>
                      </a:r>
                      <a:r>
                        <a:rPr lang="en-GB" sz="1600" dirty="0" smtClean="0"/>
                        <a:t> </a:t>
                      </a:r>
                    </a:p>
                    <a:p>
                      <a:r>
                        <a:rPr lang="en-GB" sz="1600" dirty="0" err="1" smtClean="0"/>
                        <a:t>evohaler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Salmeterol/Fluticasone</a:t>
                      </a:r>
                    </a:p>
                    <a:p>
                      <a:r>
                        <a:rPr lang="en-GB" sz="1400" dirty="0" smtClean="0"/>
                        <a:t>25mcg/50mcg</a:t>
                      </a:r>
                    </a:p>
                    <a:p>
                      <a:r>
                        <a:rPr lang="en-GB" sz="1400" dirty="0" smtClean="0"/>
                        <a:t>25mcg/125mcg</a:t>
                      </a:r>
                    </a:p>
                    <a:p>
                      <a:r>
                        <a:rPr lang="en-GB" sz="1400" dirty="0" smtClean="0"/>
                        <a:t>25mcg/250mcg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£18</a:t>
                      </a:r>
                    </a:p>
                    <a:p>
                      <a:r>
                        <a:rPr lang="en-GB" sz="1400" dirty="0" smtClean="0"/>
                        <a:t>£35</a:t>
                      </a:r>
                    </a:p>
                    <a:p>
                      <a:r>
                        <a:rPr lang="en-GB" sz="1400" dirty="0" smtClean="0"/>
                        <a:t>£59.48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2 puffs twice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Asthma – only</a:t>
                      </a:r>
                    </a:p>
                    <a:p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from age 4 years</a:t>
                      </a:r>
                    </a:p>
                    <a:p>
                      <a:endParaRPr lang="en-GB" sz="1400" dirty="0" smtClean="0"/>
                    </a:p>
                  </a:txBody>
                  <a:tcPr/>
                </a:tc>
              </a:tr>
              <a:tr h="964922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Sirdupla</a:t>
                      </a:r>
                      <a:r>
                        <a:rPr lang="en-GB" sz="1600" baseline="30000" dirty="0" smtClean="0"/>
                        <a:t>©</a:t>
                      </a:r>
                    </a:p>
                    <a:p>
                      <a:r>
                        <a:rPr lang="en-GB" sz="1600" baseline="30000" dirty="0" smtClean="0"/>
                        <a:t>MDI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Salmeterol/Fluticasone</a:t>
                      </a:r>
                    </a:p>
                    <a:p>
                      <a:r>
                        <a:rPr lang="en-GB" sz="1400" dirty="0" smtClean="0"/>
                        <a:t>25mcg/125mcg</a:t>
                      </a:r>
                    </a:p>
                    <a:p>
                      <a:r>
                        <a:rPr lang="en-GB" sz="1400" dirty="0" smtClean="0"/>
                        <a:t>25mcg/250mcg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£26.25</a:t>
                      </a:r>
                    </a:p>
                    <a:p>
                      <a:r>
                        <a:rPr lang="en-GB" sz="1400" dirty="0" smtClean="0"/>
                        <a:t>£44.61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2 puffs twice daily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Asthma – only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from age 18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years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706538"/>
            <a:ext cx="4504151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33" y="4005159"/>
            <a:ext cx="956466" cy="84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3" y="5074555"/>
            <a:ext cx="985526" cy="7751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3" y="1954060"/>
            <a:ext cx="956466" cy="85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73" y="2958437"/>
            <a:ext cx="985526" cy="74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9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038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700" b="1" dirty="0" smtClean="0"/>
              <a:t>ICS/LABA</a:t>
            </a:r>
            <a:r>
              <a:rPr lang="en-GB" sz="2700" dirty="0" smtClean="0"/>
              <a:t> </a:t>
            </a:r>
            <a:r>
              <a:rPr lang="en-GB" sz="2700" dirty="0"/>
              <a:t>Combination inhalers –</a:t>
            </a:r>
            <a:r>
              <a:rPr lang="en-GB" sz="2700" b="1" dirty="0"/>
              <a:t>Dry powder devices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1600" dirty="0"/>
              <a:t>Probably best used in moderate to severe disease  (in </a:t>
            </a:r>
            <a:r>
              <a:rPr lang="en-GB" sz="1600" dirty="0" err="1"/>
              <a:t>copd</a:t>
            </a:r>
            <a:r>
              <a:rPr lang="en-GB" sz="1600" dirty="0"/>
              <a:t> consider where FEV1 &lt; 50% and 2 or more exacerbations in last 12 months or where combination of LABA and LAMA still does not control symptoms)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421018"/>
              </p:ext>
            </p:extLst>
          </p:nvPr>
        </p:nvGraphicFramePr>
        <p:xfrm>
          <a:off x="461682" y="1097984"/>
          <a:ext cx="11268636" cy="563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916"/>
                <a:gridCol w="1775012"/>
                <a:gridCol w="632012"/>
                <a:gridCol w="887506"/>
                <a:gridCol w="1519517"/>
                <a:gridCol w="1963271"/>
                <a:gridCol w="2057402"/>
              </a:tblGrid>
              <a:tr h="502962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Dry Powder Inhalers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Generic </a:t>
                      </a:r>
                    </a:p>
                    <a:p>
                      <a:r>
                        <a:rPr lang="en-GB" sz="1400" dirty="0" smtClean="0"/>
                        <a:t>Components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 of doses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Cost/</a:t>
                      </a:r>
                    </a:p>
                    <a:p>
                      <a:r>
                        <a:rPr lang="en-GB" sz="1400" dirty="0" smtClean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Dosing directions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Licensed</a:t>
                      </a:r>
                    </a:p>
                    <a:p>
                      <a:r>
                        <a:rPr lang="en-GB" sz="1400" dirty="0" smtClean="0"/>
                        <a:t>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Comments</a:t>
                      </a:r>
                      <a:endParaRPr lang="en-GB" sz="1400" dirty="0"/>
                    </a:p>
                  </a:txBody>
                  <a:tcPr/>
                </a:tc>
              </a:tr>
              <a:tr h="885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Duoresp</a:t>
                      </a:r>
                      <a:r>
                        <a:rPr lang="en-GB" sz="12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err="1" smtClean="0"/>
                        <a:t>Spiromax</a:t>
                      </a:r>
                      <a:r>
                        <a:rPr lang="en-GB" sz="1200" baseline="30000" dirty="0" smtClean="0"/>
                        <a:t>©</a:t>
                      </a:r>
                      <a:endParaRPr lang="en-GB" sz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160/4.5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/>
                        <a:t>320/9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Budesonide/</a:t>
                      </a:r>
                      <a:r>
                        <a:rPr lang="en-GB" sz="1200" dirty="0" err="1" smtClean="0"/>
                        <a:t>formoterol</a:t>
                      </a:r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200mcg/6mcg (160/4.5)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400mcg/12mcg (320/9)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£29.97</a:t>
                      </a:r>
                    </a:p>
                    <a:p>
                      <a:r>
                        <a:rPr lang="en-GB" sz="1200" dirty="0" smtClean="0"/>
                        <a:t>£29.97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Varies depending</a:t>
                      </a:r>
                      <a:r>
                        <a:rPr lang="en-GB" sz="1200" baseline="0" dirty="0" smtClean="0"/>
                        <a:t> on strength used and condition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COPD</a:t>
                      </a:r>
                    </a:p>
                    <a:p>
                      <a:r>
                        <a:rPr lang="en-GB" sz="1200" dirty="0" smtClean="0"/>
                        <a:t>and</a:t>
                      </a:r>
                    </a:p>
                    <a:p>
                      <a:r>
                        <a:rPr lang="en-GB" sz="1200" dirty="0" smtClean="0"/>
                        <a:t>Asthma from 18yrs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Branded</a:t>
                      </a:r>
                      <a:r>
                        <a:rPr lang="en-GB" sz="1200" baseline="0" dirty="0" smtClean="0"/>
                        <a:t> generic of </a:t>
                      </a:r>
                      <a:r>
                        <a:rPr lang="en-GB" sz="1200" baseline="0" dirty="0" err="1" smtClean="0"/>
                        <a:t>symbicort</a:t>
                      </a:r>
                      <a:endParaRPr lang="en-GB" sz="1200" dirty="0"/>
                    </a:p>
                  </a:txBody>
                  <a:tcPr/>
                </a:tc>
              </a:tr>
              <a:tr h="894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Fostair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Nexthaler</a:t>
                      </a:r>
                      <a:r>
                        <a:rPr lang="en-GB" sz="1200" baseline="30000" dirty="0" smtClean="0"/>
                        <a:t>©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Beclometasone</a:t>
                      </a:r>
                      <a:r>
                        <a:rPr lang="en-GB" sz="1200" dirty="0" smtClean="0"/>
                        <a:t> 100mcg/</a:t>
                      </a:r>
                    </a:p>
                    <a:p>
                      <a:r>
                        <a:rPr lang="en-GB" sz="1200" dirty="0" err="1" smtClean="0"/>
                        <a:t>Formoterol</a:t>
                      </a:r>
                      <a:r>
                        <a:rPr lang="en-GB" sz="1200" dirty="0" smtClean="0"/>
                        <a:t> 6mcg</a:t>
                      </a:r>
                    </a:p>
                    <a:p>
                      <a:r>
                        <a:rPr lang="en-GB" sz="1200" dirty="0" smtClean="0"/>
                        <a:t>(also)</a:t>
                      </a:r>
                    </a:p>
                    <a:p>
                      <a:r>
                        <a:rPr lang="en-GB" sz="1200" dirty="0" smtClean="0"/>
                        <a:t>200mcg/6mcg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120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£29.32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1-2 puffs twice daily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COPD and Asthma </a:t>
                      </a:r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200mcg/6mcg</a:t>
                      </a:r>
                      <a:r>
                        <a:rPr lang="en-GB" sz="1200" baseline="0" dirty="0" smtClean="0"/>
                        <a:t> asthma only</a:t>
                      </a:r>
                      <a:r>
                        <a:rPr lang="en-GB" sz="1200" dirty="0" smtClean="0"/>
                        <a:t>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Note dose dependant on condition</a:t>
                      </a:r>
                    </a:p>
                  </a:txBody>
                  <a:tcPr/>
                </a:tc>
              </a:tr>
              <a:tr h="1393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Seretide</a:t>
                      </a:r>
                      <a:r>
                        <a:rPr lang="en-GB" sz="1200" baseline="30000" dirty="0" smtClean="0"/>
                        <a:t>©</a:t>
                      </a:r>
                      <a:r>
                        <a:rPr lang="en-GB" sz="1200" dirty="0" smtClean="0"/>
                        <a:t> </a:t>
                      </a:r>
                    </a:p>
                    <a:p>
                      <a:r>
                        <a:rPr lang="en-GB" sz="1200" dirty="0" err="1" smtClean="0"/>
                        <a:t>Accuhaler</a:t>
                      </a:r>
                      <a:r>
                        <a:rPr lang="en-GB" sz="1200" dirty="0" smtClean="0"/>
                        <a:t>       </a:t>
                      </a:r>
                    </a:p>
                    <a:p>
                      <a:r>
                        <a:rPr lang="en-GB" sz="1200" dirty="0" smtClean="0"/>
                        <a:t> 100,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250, 500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Fluticasone/</a:t>
                      </a:r>
                      <a:r>
                        <a:rPr lang="en-GB" sz="1200" baseline="0" dirty="0" err="1" smtClean="0"/>
                        <a:t>Salmeterol</a:t>
                      </a:r>
                      <a:endParaRPr lang="en-GB" sz="1200" baseline="0" dirty="0" smtClean="0"/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dirty="0" smtClean="0"/>
                        <a:t>100mc/50mcgg</a:t>
                      </a:r>
                    </a:p>
                    <a:p>
                      <a:r>
                        <a:rPr lang="en-GB" sz="1200" dirty="0" smtClean="0"/>
                        <a:t>250mcg/50mcg</a:t>
                      </a:r>
                    </a:p>
                    <a:p>
                      <a:r>
                        <a:rPr lang="en-GB" sz="1200" dirty="0" smtClean="0"/>
                        <a:t>500mcg/50mcg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£18</a:t>
                      </a:r>
                    </a:p>
                    <a:p>
                      <a:r>
                        <a:rPr lang="en-GB" sz="1200" dirty="0" smtClean="0"/>
                        <a:t>£35</a:t>
                      </a:r>
                    </a:p>
                    <a:p>
                      <a:r>
                        <a:rPr lang="en-GB" sz="1200" dirty="0" smtClean="0"/>
                        <a:t>£40.92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1 puff twice daily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COPD – 500 only</a:t>
                      </a:r>
                    </a:p>
                    <a:p>
                      <a:r>
                        <a:rPr lang="en-GB" sz="1200" dirty="0" smtClean="0"/>
                        <a:t>Asthma –all strengths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From 4 </a:t>
                      </a:r>
                      <a:r>
                        <a:rPr lang="en-GB" sz="1200" dirty="0" err="1" smtClean="0"/>
                        <a:t>yrs</a:t>
                      </a:r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Airflusal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Forspiro</a:t>
                      </a:r>
                      <a:r>
                        <a:rPr lang="en-GB" sz="1200" baseline="30000" dirty="0" smtClean="0"/>
                        <a:t>©</a:t>
                      </a:r>
                      <a:r>
                        <a:rPr lang="en-GB" sz="1200" baseline="0" dirty="0" smtClean="0"/>
                        <a:t> 50mcg/500</a:t>
                      </a:r>
                    </a:p>
                    <a:p>
                      <a:r>
                        <a:rPr lang="en-GB" sz="1200" baseline="0" dirty="0" smtClean="0"/>
                        <a:t>60 doses</a:t>
                      </a:r>
                    </a:p>
                    <a:p>
                      <a:r>
                        <a:rPr lang="en-GB" sz="1200" baseline="0" dirty="0" smtClean="0"/>
                        <a:t>£29..97</a:t>
                      </a:r>
                    </a:p>
                    <a:p>
                      <a:r>
                        <a:rPr lang="en-GB" sz="1200" baseline="0" dirty="0" err="1" smtClean="0"/>
                        <a:t>Frm</a:t>
                      </a:r>
                      <a:r>
                        <a:rPr lang="en-GB" sz="1200" baseline="0" dirty="0" smtClean="0"/>
                        <a:t> 18yrs</a:t>
                      </a:r>
                    </a:p>
                    <a:p>
                      <a:endParaRPr lang="en-GB" sz="1200" baseline="0" dirty="0" smtClean="0"/>
                    </a:p>
                    <a:p>
                      <a:r>
                        <a:rPr lang="en-GB" sz="1200" baseline="0" dirty="0" smtClean="0"/>
                        <a:t>(Branded generic of </a:t>
                      </a:r>
                      <a:r>
                        <a:rPr lang="en-GB" sz="1200" baseline="0" dirty="0" err="1" smtClean="0"/>
                        <a:t>seretide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accuhaler</a:t>
                      </a:r>
                      <a:r>
                        <a:rPr lang="en-GB" sz="1200" baseline="0" dirty="0" smtClean="0"/>
                        <a:t>) COPD and asthma</a:t>
                      </a:r>
                      <a:endParaRPr lang="en-GB" sz="1200" dirty="0"/>
                    </a:p>
                  </a:txBody>
                  <a:tcPr/>
                </a:tc>
              </a:tr>
              <a:tr h="83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Symbicort</a:t>
                      </a:r>
                      <a:r>
                        <a:rPr lang="en-GB" sz="1200" baseline="30000" dirty="0" smtClean="0"/>
                        <a:t>©</a:t>
                      </a:r>
                      <a:endParaRPr lang="en-GB" sz="1200" dirty="0" smtClean="0"/>
                    </a:p>
                    <a:p>
                      <a:r>
                        <a:rPr lang="en-GB" sz="1200" dirty="0" err="1" smtClean="0"/>
                        <a:t>Turbohaler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100,200,400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Budesonide/</a:t>
                      </a:r>
                      <a:r>
                        <a:rPr lang="en-GB" sz="1200" dirty="0" err="1" smtClean="0"/>
                        <a:t>Formoterol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100mcg/6mcg</a:t>
                      </a:r>
                    </a:p>
                    <a:p>
                      <a:r>
                        <a:rPr lang="en-GB" sz="1200" dirty="0" smtClean="0"/>
                        <a:t>200mcg/6mcg</a:t>
                      </a:r>
                    </a:p>
                    <a:p>
                      <a:r>
                        <a:rPr lang="en-GB" sz="1200" dirty="0" smtClean="0"/>
                        <a:t>400mcg/12mcg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120</a:t>
                      </a:r>
                    </a:p>
                    <a:p>
                      <a:r>
                        <a:rPr lang="en-GB" sz="1200" dirty="0" smtClean="0"/>
                        <a:t>120</a:t>
                      </a:r>
                    </a:p>
                    <a:p>
                      <a:r>
                        <a:rPr lang="en-GB" sz="1200" dirty="0" smtClean="0"/>
                        <a:t>60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£28</a:t>
                      </a:r>
                    </a:p>
                    <a:p>
                      <a:r>
                        <a:rPr lang="en-GB" sz="1200" dirty="0" smtClean="0"/>
                        <a:t>£28</a:t>
                      </a:r>
                    </a:p>
                    <a:p>
                      <a:r>
                        <a:rPr lang="en-GB" sz="1200" dirty="0" smtClean="0"/>
                        <a:t>£28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Varies depending on strength used</a:t>
                      </a:r>
                      <a:r>
                        <a:rPr lang="en-GB" sz="1200" baseline="0" dirty="0" smtClean="0"/>
                        <a:t> and condition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COPD -200 and</a:t>
                      </a:r>
                      <a:r>
                        <a:rPr lang="en-GB" sz="1200" baseline="0" dirty="0" smtClean="0"/>
                        <a:t> 400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Asthma- all  strengths</a:t>
                      </a:r>
                    </a:p>
                    <a:p>
                      <a:r>
                        <a:rPr lang="en-GB" sz="1200" dirty="0" smtClean="0"/>
                        <a:t>From 6yrs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801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/>
                        <a:t>Relvar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Ellipta</a:t>
                      </a:r>
                      <a:r>
                        <a:rPr lang="en-GB" sz="1200" baseline="30000" dirty="0" smtClean="0"/>
                        <a:t>©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Fluticasone/</a:t>
                      </a:r>
                      <a:r>
                        <a:rPr lang="en-GB" sz="1200" dirty="0" err="1" smtClean="0"/>
                        <a:t>Vilanterol</a:t>
                      </a:r>
                      <a:endParaRPr lang="en-GB" sz="1200" dirty="0" smtClean="0"/>
                    </a:p>
                    <a:p>
                      <a:r>
                        <a:rPr lang="en-GB" sz="1200" dirty="0" smtClean="0"/>
                        <a:t>94mcg/22mcg</a:t>
                      </a:r>
                    </a:p>
                    <a:p>
                      <a:r>
                        <a:rPr lang="en-GB" sz="1200" smtClean="0"/>
                        <a:t>184mcg/22mcg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30</a:t>
                      </a:r>
                    </a:p>
                    <a:p>
                      <a:r>
                        <a:rPr lang="en-GB" sz="1200" dirty="0" smtClean="0"/>
                        <a:t>30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£22.00</a:t>
                      </a:r>
                    </a:p>
                    <a:p>
                      <a:r>
                        <a:rPr lang="en-GB" sz="1200" dirty="0" smtClean="0"/>
                        <a:t>£29.50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1 puff daily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COPD (22mcg/94mcg)</a:t>
                      </a:r>
                    </a:p>
                    <a:p>
                      <a:r>
                        <a:rPr lang="en-GB" sz="1200" dirty="0" smtClean="0"/>
                        <a:t>and</a:t>
                      </a:r>
                    </a:p>
                    <a:p>
                      <a:r>
                        <a:rPr lang="en-GB" sz="1200" dirty="0" smtClean="0"/>
                        <a:t>Asthma (all</a:t>
                      </a:r>
                      <a:r>
                        <a:rPr lang="en-GB" sz="1200" baseline="0" dirty="0" smtClean="0"/>
                        <a:t> strengths)</a:t>
                      </a:r>
                    </a:p>
                    <a:p>
                      <a:r>
                        <a:rPr lang="en-GB" sz="1200" dirty="0" smtClean="0"/>
                        <a:t>from 12 </a:t>
                      </a:r>
                      <a:r>
                        <a:rPr lang="en-GB" sz="1200" dirty="0" err="1" smtClean="0"/>
                        <a:t>yrs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599" y="6706538"/>
            <a:ext cx="4529203" cy="385241"/>
          </a:xfrm>
        </p:spPr>
        <p:txBody>
          <a:bodyPr/>
          <a:lstStyle/>
          <a:p>
            <a:r>
              <a:rPr lang="en-US" dirty="0" smtClean="0"/>
              <a:t>Prepared by Jacqueline Coleman Prescribing Adviser Stockport CCG June 2018 Prices from Mims online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78" y="1730652"/>
            <a:ext cx="1097279" cy="653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47" y="2643063"/>
            <a:ext cx="1159032" cy="798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0" y="3788398"/>
            <a:ext cx="1081589" cy="908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24" y="5105555"/>
            <a:ext cx="1097279" cy="813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90" y="6044704"/>
            <a:ext cx="1217590" cy="630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419" y="3788399"/>
            <a:ext cx="1202952" cy="7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1417</TotalTime>
  <Words>1611</Words>
  <Application>Microsoft Office PowerPoint</Application>
  <PresentationFormat>Custom</PresentationFormat>
  <Paragraphs>672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SABA (short acting beta agonist) inhalers </vt:lpstr>
      <vt:lpstr>SAMA (short acting muscarinic antagonist &lt;anticholinergic&gt;) inhalers </vt:lpstr>
      <vt:lpstr>LAMA (long acting muscarinic antagonist &lt;anticholinergic&gt;) inhalers </vt:lpstr>
      <vt:lpstr>LABA (long acting beta agonist) inhalers – DPI (dry powder) devices </vt:lpstr>
      <vt:lpstr>LABA (long acting beta agonist) inhalers –MDI aerosol devices </vt:lpstr>
      <vt:lpstr>LABA/LAMA Combination Inhalers (probably best used in mild to moderate disease where symptoms continue after using a LABA or LAMA alone)</vt:lpstr>
      <vt:lpstr>ICS/LABA Combination inhalers –Aerosol MDI devices  ----Table 1 Probably best used in moderate to severe disease  (in copd consider where FEV1 &lt; 50% and 2 or more exacerbations in last 12 months or where combination of LABA and LAMA still does not control symptoms) </vt:lpstr>
      <vt:lpstr>LABA/ICS Combination inhalers –Aerosol MDI devices------Table 2 Probably best used in moderate to severe disease  (in copd consider where FEV1 &lt; 50% and 2 or more exacerbations in last 12 months and combination of LABA and LAMA does not control symptoms) </vt:lpstr>
      <vt:lpstr>ICS/LABA Combination inhalers –Dry powder devices Probably best used in moderate to severe disease  (in copd consider where FEV1 &lt; 50% and 2 or more exacerbations in last 12 months or where combination of LABA and LAMA still does not control symptoms) </vt:lpstr>
      <vt:lpstr>Triple Therapy (LABA/ICS/LAMA ) Combination inhalers</vt:lpstr>
      <vt:lpstr>ICS (inhaled corticosteroid) inhalers –only licensed for use in asthma </vt:lpstr>
      <vt:lpstr>Examples of Spacers, their volume (size) cost of adult device without mask  (and with mask)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Combination Inhalers LAMA/LABA</dc:title>
  <dc:creator>Uncle No</dc:creator>
  <cp:lastModifiedBy>alison.newton</cp:lastModifiedBy>
  <cp:revision>155</cp:revision>
  <cp:lastPrinted>2016-06-06T10:01:56Z</cp:lastPrinted>
  <dcterms:created xsi:type="dcterms:W3CDTF">2015-05-12T14:18:06Z</dcterms:created>
  <dcterms:modified xsi:type="dcterms:W3CDTF">2018-09-21T10:56:19Z</dcterms:modified>
</cp:coreProperties>
</file>