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801600" cy="9601200" type="A3"/>
  <p:notesSz cx="9926638" cy="143557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len.Bretten" initials="H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86" y="90"/>
      </p:cViewPr>
      <p:guideLst>
        <p:guide orient="horz" pos="2160"/>
        <p:guide pos="2880"/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81C29F7F-921B-4684-AD34-820D9894BBB3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6325"/>
            <a:ext cx="7177088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6818988"/>
            <a:ext cx="7941310" cy="6460093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635483"/>
            <a:ext cx="4301543" cy="717788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74B6983D-B68A-4AAA-ADC0-DEE8E973FB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942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28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99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93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97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28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05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00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72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501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74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A69BD-189C-4444-9011-A4E149247CFE}" type="datetimeFigureOut">
              <a:rPr lang="en-GB" smtClean="0"/>
              <a:t>18/01/2024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5542C-F818-4308-A35A-FA5E282EE3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06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1162" y="2811853"/>
            <a:ext cx="1608898" cy="6638556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ysClr val="windowText" lastClr="000000"/>
                </a:solidFill>
              </a:rPr>
              <a:t>8am – 6.30pm Mon -Fri</a:t>
            </a:r>
          </a:p>
          <a:p>
            <a:r>
              <a:rPr lang="en-GB" sz="1500" b="1" dirty="0">
                <a:solidFill>
                  <a:sysClr val="windowText" lastClr="000000"/>
                </a:solidFill>
              </a:rPr>
              <a:t>Contact your Resident’s own GP practice number</a:t>
            </a:r>
          </a:p>
          <a:p>
            <a:r>
              <a:rPr lang="en-GB" sz="1500" dirty="0">
                <a:solidFill>
                  <a:sysClr val="windowText" lastClr="000000"/>
                </a:solidFill>
              </a:rPr>
              <a:t>For any concerns about a resident that is not life threatening.</a:t>
            </a:r>
          </a:p>
          <a:p>
            <a:endParaRPr lang="en-GB" sz="1500" dirty="0">
              <a:solidFill>
                <a:sysClr val="windowText" lastClr="000000"/>
              </a:solidFill>
            </a:endParaRPr>
          </a:p>
          <a:p>
            <a:r>
              <a:rPr lang="en-GB" sz="1500" dirty="0">
                <a:solidFill>
                  <a:sysClr val="windowText" lastClr="000000"/>
                </a:solidFill>
              </a:rPr>
              <a:t>If the GP is unable to provide a response please contact the Urgent Care Response Team </a:t>
            </a:r>
          </a:p>
          <a:p>
            <a:endParaRPr lang="en-GB" sz="1500" dirty="0">
              <a:solidFill>
                <a:sysClr val="windowText" lastClr="000000"/>
              </a:solidFill>
            </a:endParaRPr>
          </a:p>
          <a:p>
            <a:endParaRPr lang="en-GB" sz="1500" b="1" dirty="0">
              <a:solidFill>
                <a:sysClr val="windowText" lastClr="000000"/>
              </a:solidFill>
            </a:endParaRPr>
          </a:p>
          <a:p>
            <a:endParaRPr lang="en-GB" sz="1500" dirty="0">
              <a:solidFill>
                <a:sysClr val="windowText" lastClr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00572" y="2796877"/>
            <a:ext cx="1886100" cy="6647760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 8am –8pm 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7days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0161 204 4777 option 3</a:t>
            </a:r>
          </a:p>
          <a:p>
            <a:r>
              <a:rPr lang="en-GB" sz="1500" b="1" dirty="0">
                <a:solidFill>
                  <a:schemeClr val="tx1"/>
                </a:solidFill>
              </a:rPr>
              <a:t>2-hour urgent response, </a:t>
            </a:r>
            <a:r>
              <a:rPr lang="en-GB" sz="1500" dirty="0">
                <a:solidFill>
                  <a:schemeClr val="tx1"/>
                </a:solidFill>
              </a:rPr>
              <a:t>with</a:t>
            </a:r>
            <a:r>
              <a:rPr lang="en-GB" sz="1500" b="1" dirty="0">
                <a:solidFill>
                  <a:schemeClr val="tx1"/>
                </a:solidFill>
              </a:rPr>
              <a:t> </a:t>
            </a:r>
            <a:r>
              <a:rPr lang="en-GB" sz="1500" dirty="0">
                <a:solidFill>
                  <a:schemeClr val="tx1"/>
                </a:solidFill>
              </a:rPr>
              <a:t>the  ability to offer digital technology to support patient monitoring</a:t>
            </a:r>
          </a:p>
          <a:p>
            <a:pPr lvl="0"/>
            <a:r>
              <a:rPr lang="en-GB" sz="1500" dirty="0">
                <a:solidFill>
                  <a:schemeClr val="tx1"/>
                </a:solidFill>
              </a:rPr>
              <a:t>Advanced clinical and therapeutic assessment with a robust 48 hr nursing and therapy plan</a:t>
            </a:r>
          </a:p>
          <a:p>
            <a:r>
              <a:rPr lang="en-GB" sz="1300" b="1" dirty="0">
                <a:solidFill>
                  <a:schemeClr val="tx1"/>
                </a:solidFill>
              </a:rPr>
              <a:t>Reasons for referral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Delirium/acute confusion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UTI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Cellulitis 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Respiratory infections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Non injurious falls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Exacerbation of COPD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Reduced function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Urgent equipment provision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1"/>
                </a:solidFill>
              </a:rPr>
              <a:t>End of life support-urgent assessment</a:t>
            </a:r>
          </a:p>
          <a:p>
            <a:endParaRPr lang="en-GB" sz="15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73548" y="2745821"/>
            <a:ext cx="1612800" cy="6647760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ysClr val="windowText" lastClr="000000"/>
                </a:solidFill>
              </a:rPr>
              <a:t>24/7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0161 204 4777</a:t>
            </a:r>
          </a:p>
          <a:p>
            <a:r>
              <a:rPr lang="en-GB" sz="1300" dirty="0">
                <a:solidFill>
                  <a:schemeClr val="tx1"/>
                </a:solidFill>
              </a:rPr>
              <a:t>Support patients living with chronic diseases.</a:t>
            </a:r>
          </a:p>
          <a:p>
            <a:r>
              <a:rPr lang="en-GB" sz="1300" dirty="0">
                <a:solidFill>
                  <a:schemeClr val="tx1"/>
                </a:solidFill>
              </a:rPr>
              <a:t>Assessments for continuing health care. </a:t>
            </a:r>
          </a:p>
          <a:p>
            <a:r>
              <a:rPr lang="en-GB" sz="1300" dirty="0">
                <a:solidFill>
                  <a:schemeClr val="tx1"/>
                </a:solidFill>
              </a:rPr>
              <a:t>Management &amp; prevention of ulcers.</a:t>
            </a:r>
          </a:p>
          <a:p>
            <a:r>
              <a:rPr lang="en-GB" sz="1300" dirty="0">
                <a:solidFill>
                  <a:schemeClr val="tx1"/>
                </a:solidFill>
              </a:rPr>
              <a:t>Continence management - includes indwelling , supra-pubic and urethral catheters.</a:t>
            </a:r>
          </a:p>
          <a:p>
            <a:r>
              <a:rPr lang="en-GB" sz="1300" dirty="0">
                <a:solidFill>
                  <a:schemeClr val="tx1"/>
                </a:solidFill>
              </a:rPr>
              <a:t>Wound management.</a:t>
            </a:r>
          </a:p>
          <a:p>
            <a:r>
              <a:rPr lang="en-GB" sz="1300" dirty="0">
                <a:solidFill>
                  <a:schemeClr val="tx1"/>
                </a:solidFill>
              </a:rPr>
              <a:t>Symptom control in palliative care. </a:t>
            </a:r>
          </a:p>
          <a:p>
            <a:r>
              <a:rPr lang="en-GB" sz="1300" dirty="0">
                <a:solidFill>
                  <a:schemeClr val="tx1"/>
                </a:solidFill>
              </a:rPr>
              <a:t>Support with complex care needs </a:t>
            </a:r>
          </a:p>
          <a:p>
            <a:r>
              <a:rPr lang="en-GB" sz="1500" dirty="0">
                <a:solidFill>
                  <a:sysClr val="windowText" lastClr="000000"/>
                </a:solidFill>
              </a:rPr>
              <a:t>8am-6pm</a:t>
            </a:r>
          </a:p>
          <a:p>
            <a:r>
              <a:rPr lang="en-GB" sz="1300" dirty="0">
                <a:solidFill>
                  <a:sysClr val="windowText" lastClr="000000"/>
                </a:solidFill>
              </a:rPr>
              <a:t>Out of hours can help with urgent nursing problems , e.g. blocked catheter, end of life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0161 204 4752</a:t>
            </a:r>
          </a:p>
          <a:p>
            <a:r>
              <a:rPr lang="en-GB" sz="1100" dirty="0">
                <a:solidFill>
                  <a:schemeClr val="tx1"/>
                </a:solidFill>
              </a:rPr>
              <a:t>Evenings &amp; overnight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89114" y="2772616"/>
            <a:ext cx="1612800" cy="6647754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8.30am-4.30pm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7 days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0161 204 4777</a:t>
            </a:r>
          </a:p>
          <a:p>
            <a:r>
              <a:rPr lang="en-GB" sz="1500" b="1" dirty="0">
                <a:solidFill>
                  <a:schemeClr val="tx1"/>
                </a:solidFill>
              </a:rPr>
              <a:t> </a:t>
            </a:r>
            <a:r>
              <a:rPr lang="en-GB" sz="1500" dirty="0">
                <a:solidFill>
                  <a:schemeClr val="tx1"/>
                </a:solidFill>
              </a:rPr>
              <a:t>Provide care and support to people who have Cancer and other life limiting illnesses</a:t>
            </a:r>
          </a:p>
          <a:p>
            <a:endParaRPr lang="en-GB" sz="1500" dirty="0">
              <a:solidFill>
                <a:schemeClr val="tx1"/>
              </a:solidFill>
            </a:endParaRPr>
          </a:p>
          <a:p>
            <a:r>
              <a:rPr lang="en-GB" sz="1500" dirty="0">
                <a:solidFill>
                  <a:schemeClr val="tx1"/>
                </a:solidFill>
              </a:rPr>
              <a:t>Management of symptoms caused by terminal illness  </a:t>
            </a:r>
            <a:endParaRPr lang="en-GB" sz="1500" b="1" dirty="0">
              <a:solidFill>
                <a:schemeClr val="tx1"/>
              </a:solidFill>
            </a:endParaRPr>
          </a:p>
          <a:p>
            <a:endParaRPr lang="en-GB" sz="1500" b="1" dirty="0">
              <a:solidFill>
                <a:schemeClr val="tx1"/>
              </a:solidFill>
            </a:endParaRPr>
          </a:p>
          <a:p>
            <a:r>
              <a:rPr lang="en-GB" sz="1500" dirty="0">
                <a:solidFill>
                  <a:schemeClr val="tx1"/>
                </a:solidFill>
              </a:rPr>
              <a:t>Outside of these hours if urgent advice on symptom management you can contact St Ann`s Hospice </a:t>
            </a:r>
          </a:p>
          <a:p>
            <a:r>
              <a:rPr lang="en-GB" sz="1500" b="1" dirty="0">
                <a:solidFill>
                  <a:schemeClr val="tx1"/>
                </a:solidFill>
              </a:rPr>
              <a:t>24 hour Advice Line  0800 970 7970</a:t>
            </a:r>
            <a:endParaRPr lang="en-GB" sz="1500" dirty="0">
              <a:solidFill>
                <a:schemeClr val="tx1"/>
              </a:solidFill>
            </a:endParaRPr>
          </a:p>
          <a:p>
            <a:endParaRPr lang="en-GB" sz="15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82971" y="2795062"/>
            <a:ext cx="1882868" cy="6615329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8am – 5pm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Mon – Fri</a:t>
            </a:r>
          </a:p>
          <a:p>
            <a:pPr lvl="0" algn="ctr"/>
            <a:r>
              <a:rPr lang="en-GB" sz="1500" b="1" dirty="0">
                <a:solidFill>
                  <a:prstClr val="black"/>
                </a:solidFill>
              </a:rPr>
              <a:t>0161 716 4505 – option 4 </a:t>
            </a:r>
          </a:p>
          <a:p>
            <a:r>
              <a:rPr lang="en-GB" sz="1500" dirty="0">
                <a:solidFill>
                  <a:schemeClr val="tx1"/>
                </a:solidFill>
              </a:rPr>
              <a:t>For concerns about a resident’s deterioration in mental health please contact their GP to rule out any underlying physical health causes for their change in presentation.</a:t>
            </a:r>
          </a:p>
          <a:p>
            <a:endParaRPr lang="en-GB" sz="1500" b="1" dirty="0">
              <a:solidFill>
                <a:schemeClr val="tx1"/>
              </a:solidFill>
            </a:endParaRPr>
          </a:p>
          <a:p>
            <a:r>
              <a:rPr lang="en-GB" sz="1500" dirty="0">
                <a:solidFill>
                  <a:schemeClr val="tx1"/>
                </a:solidFill>
              </a:rPr>
              <a:t>Once a physical health cause has been ruled out the GP can refer into the Care Home Liaison Team at The Meadows.</a:t>
            </a:r>
          </a:p>
          <a:p>
            <a:endParaRPr lang="en-GB" sz="1500" dirty="0">
              <a:solidFill>
                <a:schemeClr val="tx1"/>
              </a:solidFill>
            </a:endParaRPr>
          </a:p>
          <a:p>
            <a:r>
              <a:rPr lang="en-GB" sz="1500" dirty="0">
                <a:solidFill>
                  <a:schemeClr val="tx1"/>
                </a:solidFill>
              </a:rPr>
              <a:t>Any queries please contact the OP Community MH Liaison Team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99464" y="2802649"/>
            <a:ext cx="1612800" cy="6647760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ysClr val="windowText" lastClr="000000"/>
                </a:solidFill>
              </a:rPr>
              <a:t>24/7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0161 476 0400</a:t>
            </a:r>
          </a:p>
          <a:p>
            <a:pPr algn="ctr"/>
            <a:endParaRPr lang="en-GB" sz="1500" b="1" dirty="0">
              <a:solidFill>
                <a:sysClr val="windowText" lastClr="000000"/>
              </a:solidFill>
            </a:endParaRPr>
          </a:p>
          <a:p>
            <a:r>
              <a:rPr lang="en-GB" sz="1500" dirty="0">
                <a:solidFill>
                  <a:schemeClr val="tx1"/>
                </a:solidFill>
              </a:rPr>
              <a:t>Clinical help that is not a 999 emergency when unable to discuss with patients own GP </a:t>
            </a:r>
            <a:r>
              <a:rPr lang="en-GB" sz="1500" dirty="0">
                <a:solidFill>
                  <a:sysClr val="windowText" lastClr="000000"/>
                </a:solidFill>
              </a:rPr>
              <a:t>for: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ysClr val="windowText" lastClr="000000"/>
                </a:solidFill>
              </a:rPr>
              <a:t>Advice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ysClr val="windowText" lastClr="000000"/>
                </a:solidFill>
              </a:rPr>
              <a:t>Face to face clinical assessments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ysClr val="windowText" lastClr="000000"/>
                </a:solidFill>
              </a:rPr>
              <a:t>Home visits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ysClr val="windowText" lastClr="000000"/>
                </a:solidFill>
              </a:rPr>
              <a:t>Medication</a:t>
            </a:r>
            <a:endParaRPr lang="en-GB" sz="1500" b="1" dirty="0">
              <a:solidFill>
                <a:sysClr val="windowText" lastClr="000000"/>
              </a:solidFill>
            </a:endParaRPr>
          </a:p>
          <a:p>
            <a:r>
              <a:rPr lang="en-GB" sz="1500" b="1" dirty="0">
                <a:solidFill>
                  <a:schemeClr val="tx1"/>
                </a:solidFill>
              </a:rPr>
              <a:t>Reasons for referral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Unwell resident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Infection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Worsening pain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Health Information</a:t>
            </a:r>
          </a:p>
          <a:p>
            <a:endParaRPr lang="en-GB" sz="1500" dirty="0">
              <a:solidFill>
                <a:schemeClr val="tx1"/>
              </a:solidFill>
            </a:endParaRPr>
          </a:p>
          <a:p>
            <a:pPr marL="240030" indent="-240030">
              <a:buFont typeface="Arial" panose="020B0604020202020204" pitchFamily="34" charset="0"/>
              <a:buChar char="•"/>
            </a:pPr>
            <a:endParaRPr lang="en-GB" sz="15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009624" y="2771678"/>
            <a:ext cx="1612800" cy="6647760"/>
          </a:xfrm>
          <a:prstGeom prst="rect">
            <a:avLst/>
          </a:prstGeom>
          <a:solidFill>
            <a:srgbClr val="C4E5FC"/>
          </a:solidFill>
          <a:ln>
            <a:solidFill>
              <a:srgbClr val="C4E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t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24/7</a:t>
            </a:r>
          </a:p>
          <a:p>
            <a:r>
              <a:rPr lang="en-GB" sz="1500" b="1" dirty="0">
                <a:solidFill>
                  <a:schemeClr val="tx1"/>
                </a:solidFill>
              </a:rPr>
              <a:t>Life threatening Emergency 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>
                <a:solidFill>
                  <a:schemeClr val="tx1"/>
                </a:solidFill>
              </a:rPr>
              <a:t>Chest </a:t>
            </a:r>
            <a:r>
              <a:rPr lang="en-GB" sz="1500" dirty="0">
                <a:solidFill>
                  <a:schemeClr val="tx1"/>
                </a:solidFill>
              </a:rPr>
              <a:t>pain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Choking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Fitting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Severe breathing problems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Unconscious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Diabetic emergency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tx1"/>
                </a:solidFill>
              </a:rPr>
              <a:t>Head Injury</a:t>
            </a:r>
          </a:p>
          <a:p>
            <a:r>
              <a:rPr lang="en-GB" sz="15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59" y="-5793"/>
            <a:ext cx="12486286" cy="1202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47259" y="2135907"/>
            <a:ext cx="1612800" cy="6357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500" b="1" dirty="0"/>
              <a:t>Primary Care</a:t>
            </a:r>
          </a:p>
          <a:p>
            <a:pPr algn="ctr"/>
            <a:r>
              <a:rPr lang="en-GB" sz="1500" b="1" dirty="0"/>
              <a:t>GP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88844" y="2166878"/>
            <a:ext cx="1612800" cy="611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700" b="1" dirty="0"/>
              <a:t>Master Call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99597" y="2179509"/>
            <a:ext cx="1887075" cy="6231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500" b="1" dirty="0"/>
              <a:t>Urgent Community Response Team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73548" y="2147586"/>
            <a:ext cx="1612800" cy="6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700" b="1" dirty="0"/>
              <a:t>District Nursing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567062" y="2142950"/>
            <a:ext cx="1612800" cy="6140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700" b="1" dirty="0"/>
              <a:t>Palliative Care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81422" y="2146955"/>
            <a:ext cx="1893655" cy="63711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700" b="1" dirty="0"/>
              <a:t>Mental Health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974865" y="2153940"/>
            <a:ext cx="1655536" cy="6231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GB" sz="1700" b="1" dirty="0"/>
              <a:t>999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01" y="848248"/>
            <a:ext cx="1612979" cy="13056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85"/>
          <a:stretch/>
        </p:blipFill>
        <p:spPr>
          <a:xfrm>
            <a:off x="1891877" y="949920"/>
            <a:ext cx="1612800" cy="12271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264" y="871444"/>
            <a:ext cx="1749408" cy="13056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725" y="847703"/>
            <a:ext cx="1783543" cy="12882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419" y="808533"/>
            <a:ext cx="1766475" cy="133125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93" y="902612"/>
            <a:ext cx="1725780" cy="125536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865" y="837203"/>
            <a:ext cx="1655536" cy="131418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852" y="8812588"/>
            <a:ext cx="3487366" cy="78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31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381</Words>
  <Application>Microsoft Office PowerPoint</Application>
  <PresentationFormat>A3 Paper (297x420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NWCSU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Helen.Bretten</dc:creator>
  <cp:lastModifiedBy>Cathy Lloyd</cp:lastModifiedBy>
  <cp:revision>53</cp:revision>
  <cp:lastPrinted>2023-10-10T12:38:54Z</cp:lastPrinted>
  <dcterms:created xsi:type="dcterms:W3CDTF">2020-05-11T14:47:13Z</dcterms:created>
  <dcterms:modified xsi:type="dcterms:W3CDTF">2024-01-18T10:56:01Z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fc148d-1837-4605-813b-0f4629c213a3_Enabled">
    <vt:lpwstr>true</vt:lpwstr>
  </property>
  <property fmtid="{D5CDD505-2E9C-101B-9397-08002B2CF9AE}" pid="3" name="MSIP_Label_e5fc148d-1837-4605-813b-0f4629c213a3_SetDate">
    <vt:lpwstr>2023-11-02T10:09:32Z</vt:lpwstr>
  </property>
  <property fmtid="{D5CDD505-2E9C-101B-9397-08002B2CF9AE}" pid="4" name="MSIP_Label_e5fc148d-1837-4605-813b-0f4629c213a3_Method">
    <vt:lpwstr>Standard</vt:lpwstr>
  </property>
  <property fmtid="{D5CDD505-2E9C-101B-9397-08002B2CF9AE}" pid="5" name="MSIP_Label_e5fc148d-1837-4605-813b-0f4629c213a3_Name">
    <vt:lpwstr>OFFICIAL - ROUTINE DATA</vt:lpwstr>
  </property>
  <property fmtid="{D5CDD505-2E9C-101B-9397-08002B2CF9AE}" pid="6" name="MSIP_Label_e5fc148d-1837-4605-813b-0f4629c213a3_SiteId">
    <vt:lpwstr>4242c7a1-0d99-470e-9ae1-a907bfe45eb8</vt:lpwstr>
  </property>
  <property fmtid="{D5CDD505-2E9C-101B-9397-08002B2CF9AE}" pid="7" name="MSIP_Label_e5fc148d-1837-4605-813b-0f4629c213a3_ActionId">
    <vt:lpwstr>aaf9824c-ad87-4a0b-a99d-c3410c46bf0a</vt:lpwstr>
  </property>
  <property fmtid="{D5CDD505-2E9C-101B-9397-08002B2CF9AE}" pid="8" name="MSIP_Label_e5fc148d-1837-4605-813b-0f4629c213a3_ContentBits">
    <vt:lpwstr>0</vt:lpwstr>
  </property>
</Properties>
</file>