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72" r:id="rId6"/>
    <p:sldId id="289" r:id="rId7"/>
    <p:sldId id="286" r:id="rId8"/>
    <p:sldId id="283" r:id="rId9"/>
    <p:sldId id="274" r:id="rId10"/>
    <p:sldId id="292" r:id="rId11"/>
    <p:sldId id="294" r:id="rId12"/>
    <p:sldId id="276" r:id="rId13"/>
    <p:sldId id="288" r:id="rId14"/>
    <p:sldId id="280" r:id="rId15"/>
    <p:sldId id="290" r:id="rId16"/>
    <p:sldId id="293"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272"/>
            <p14:sldId id="289"/>
            <p14:sldId id="286"/>
            <p14:sldId id="283"/>
            <p14:sldId id="274"/>
            <p14:sldId id="292"/>
            <p14:sldId id="294"/>
            <p14:sldId id="276"/>
            <p14:sldId id="288"/>
            <p14:sldId id="280"/>
            <p14:sldId id="290"/>
            <p14:sldId id="293"/>
            <p14:sldId id="29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8BB97C-E442-2E0B-C159-25A0C489D1DF}" name="Joanne Gray" initials="JG" userId="S::joannegray@england.nhs.uk::e455f3ff-dc01-4697-a97a-4a80ab1d70c5" providerId="AD"/>
  <p188:author id="{21C2B8D1-3713-9F3D-7AD5-430E70044CC8}" name="Laura Hope" initials="LH" userId="S::laura.hope1@england.nhs.uk::9ed9ed5e-47a7-4bac-9683-7434392f33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k Wood" initials="NW" lastIdx="1" clrIdx="0">
    <p:extLst>
      <p:ext uri="{19B8F6BF-5375-455C-9EA6-DF929625EA0E}">
        <p15:presenceInfo xmlns:p15="http://schemas.microsoft.com/office/powerpoint/2012/main" userId="S::nick.wood3@england.nhs.uk::39ea3413-5728-4259-929d-36dca43d6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133087"/>
    <a:srgbClr val="003087"/>
    <a:srgbClr val="2F407A"/>
    <a:srgbClr val="1E3A78"/>
    <a:srgbClr val="8384AE"/>
    <a:srgbClr val="4E578E"/>
    <a:srgbClr val="1F3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A4E7E-20E1-4F11-93FF-76357C33624A}" v="12" dt="2023-07-13T16:11:33.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6208"/>
  </p:normalViewPr>
  <p:slideViewPr>
    <p:cSldViewPr snapToGrid="0" snapToObjects="1">
      <p:cViewPr varScale="1">
        <p:scale>
          <a:sx n="94" d="100"/>
          <a:sy n="94" d="100"/>
        </p:scale>
        <p:origin x="11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haila Brentnall" userId="f0f0f523-d81f-43e6-8fba-3845b00a6dec" providerId="ADAL" clId="{6D6A4E7E-20E1-4F11-93FF-76357C33624A}"/>
    <pc:docChg chg="undo custSel addSld delSld modSld modSection">
      <pc:chgData name="Mikhaila Brentnall" userId="f0f0f523-d81f-43e6-8fba-3845b00a6dec" providerId="ADAL" clId="{6D6A4E7E-20E1-4F11-93FF-76357C33624A}" dt="2023-07-13T16:11:52.239" v="4159" actId="313"/>
      <pc:docMkLst>
        <pc:docMk/>
      </pc:docMkLst>
      <pc:sldChg chg="modSp mod">
        <pc:chgData name="Mikhaila Brentnall" userId="f0f0f523-d81f-43e6-8fba-3845b00a6dec" providerId="ADAL" clId="{6D6A4E7E-20E1-4F11-93FF-76357C33624A}" dt="2023-07-12T14:39:19.681" v="0" actId="6549"/>
        <pc:sldMkLst>
          <pc:docMk/>
          <pc:sldMk cId="772125874" sldId="256"/>
        </pc:sldMkLst>
        <pc:spChg chg="mod">
          <ac:chgData name="Mikhaila Brentnall" userId="f0f0f523-d81f-43e6-8fba-3845b00a6dec" providerId="ADAL" clId="{6D6A4E7E-20E1-4F11-93FF-76357C33624A}" dt="2023-07-12T14:39:19.681" v="0" actId="6549"/>
          <ac:spMkLst>
            <pc:docMk/>
            <pc:sldMk cId="772125874" sldId="256"/>
            <ac:spMk id="35" creationId="{1CF84402-09F7-3149-946A-AED2C93D60E1}"/>
          </ac:spMkLst>
        </pc:spChg>
      </pc:sldChg>
      <pc:sldChg chg="modSp mod">
        <pc:chgData name="Mikhaila Brentnall" userId="f0f0f523-d81f-43e6-8fba-3845b00a6dec" providerId="ADAL" clId="{6D6A4E7E-20E1-4F11-93FF-76357C33624A}" dt="2023-07-13T15:20:41.972" v="4142" actId="20577"/>
        <pc:sldMkLst>
          <pc:docMk/>
          <pc:sldMk cId="3896590296" sldId="272"/>
        </pc:sldMkLst>
        <pc:spChg chg="mod">
          <ac:chgData name="Mikhaila Brentnall" userId="f0f0f523-d81f-43e6-8fba-3845b00a6dec" providerId="ADAL" clId="{6D6A4E7E-20E1-4F11-93FF-76357C33624A}" dt="2023-07-13T15:20:41.972" v="4142" actId="20577"/>
          <ac:spMkLst>
            <pc:docMk/>
            <pc:sldMk cId="3896590296" sldId="272"/>
            <ac:spMk id="9" creationId="{4AF9D709-AD54-4072-9233-9179F778DE77}"/>
          </ac:spMkLst>
        </pc:spChg>
      </pc:sldChg>
      <pc:sldChg chg="modSp mod">
        <pc:chgData name="Mikhaila Brentnall" userId="f0f0f523-d81f-43e6-8fba-3845b00a6dec" providerId="ADAL" clId="{6D6A4E7E-20E1-4F11-93FF-76357C33624A}" dt="2023-07-13T14:01:35.559" v="3023" actId="20577"/>
        <pc:sldMkLst>
          <pc:docMk/>
          <pc:sldMk cId="2230879829" sldId="274"/>
        </pc:sldMkLst>
        <pc:spChg chg="mod">
          <ac:chgData name="Mikhaila Brentnall" userId="f0f0f523-d81f-43e6-8fba-3845b00a6dec" providerId="ADAL" clId="{6D6A4E7E-20E1-4F11-93FF-76357C33624A}" dt="2023-07-13T14:01:35.559" v="3023" actId="20577"/>
          <ac:spMkLst>
            <pc:docMk/>
            <pc:sldMk cId="2230879829" sldId="274"/>
            <ac:spMk id="5" creationId="{6F24DAEE-54C2-4FBB-A4A5-D1B7F4385394}"/>
          </ac:spMkLst>
        </pc:spChg>
      </pc:sldChg>
      <pc:sldChg chg="addSp delSp modSp">
        <pc:chgData name="Mikhaila Brentnall" userId="f0f0f523-d81f-43e6-8fba-3845b00a6dec" providerId="ADAL" clId="{6D6A4E7E-20E1-4F11-93FF-76357C33624A}" dt="2023-07-13T16:11:33.978" v="4144"/>
        <pc:sldMkLst>
          <pc:docMk/>
          <pc:sldMk cId="1762637292" sldId="276"/>
        </pc:sldMkLst>
        <pc:spChg chg="del">
          <ac:chgData name="Mikhaila Brentnall" userId="f0f0f523-d81f-43e6-8fba-3845b00a6dec" providerId="ADAL" clId="{6D6A4E7E-20E1-4F11-93FF-76357C33624A}" dt="2023-07-13T16:11:33.394" v="4143" actId="478"/>
          <ac:spMkLst>
            <pc:docMk/>
            <pc:sldMk cId="1762637292" sldId="276"/>
            <ac:spMk id="2" creationId="{BD606E3D-2913-2765-37B5-5A935F23C6E9}"/>
          </ac:spMkLst>
        </pc:spChg>
        <pc:spChg chg="del">
          <ac:chgData name="Mikhaila Brentnall" userId="f0f0f523-d81f-43e6-8fba-3845b00a6dec" providerId="ADAL" clId="{6D6A4E7E-20E1-4F11-93FF-76357C33624A}" dt="2023-07-13T16:11:33.394" v="4143" actId="478"/>
          <ac:spMkLst>
            <pc:docMk/>
            <pc:sldMk cId="1762637292" sldId="276"/>
            <ac:spMk id="3" creationId="{40D00ABD-705F-20AB-0E80-FB47835735DC}"/>
          </ac:spMkLst>
        </pc:spChg>
        <pc:spChg chg="del">
          <ac:chgData name="Mikhaila Brentnall" userId="f0f0f523-d81f-43e6-8fba-3845b00a6dec" providerId="ADAL" clId="{6D6A4E7E-20E1-4F11-93FF-76357C33624A}" dt="2023-07-13T16:11:33.394" v="4143" actId="478"/>
          <ac:spMkLst>
            <pc:docMk/>
            <pc:sldMk cId="1762637292" sldId="276"/>
            <ac:spMk id="7" creationId="{02B650A2-1162-4AF1-9E09-1A11987B34A0}"/>
          </ac:spMkLst>
        </pc:spChg>
        <pc:spChg chg="add mod">
          <ac:chgData name="Mikhaila Brentnall" userId="f0f0f523-d81f-43e6-8fba-3845b00a6dec" providerId="ADAL" clId="{6D6A4E7E-20E1-4F11-93FF-76357C33624A}" dt="2023-07-13T16:11:33.978" v="4144"/>
          <ac:spMkLst>
            <pc:docMk/>
            <pc:sldMk cId="1762637292" sldId="276"/>
            <ac:spMk id="9" creationId="{165C0E4C-E0A2-A951-6232-2B1D53DEA96A}"/>
          </ac:spMkLst>
        </pc:spChg>
        <pc:spChg chg="add mod">
          <ac:chgData name="Mikhaila Brentnall" userId="f0f0f523-d81f-43e6-8fba-3845b00a6dec" providerId="ADAL" clId="{6D6A4E7E-20E1-4F11-93FF-76357C33624A}" dt="2023-07-13T16:11:33.978" v="4144"/>
          <ac:spMkLst>
            <pc:docMk/>
            <pc:sldMk cId="1762637292" sldId="276"/>
            <ac:spMk id="10" creationId="{4A5A5186-923F-A8B1-B849-960C9E49ADA6}"/>
          </ac:spMkLst>
        </pc:spChg>
        <pc:spChg chg="del">
          <ac:chgData name="Mikhaila Brentnall" userId="f0f0f523-d81f-43e6-8fba-3845b00a6dec" providerId="ADAL" clId="{6D6A4E7E-20E1-4F11-93FF-76357C33624A}" dt="2023-07-13T16:11:33.394" v="4143" actId="478"/>
          <ac:spMkLst>
            <pc:docMk/>
            <pc:sldMk cId="1762637292" sldId="276"/>
            <ac:spMk id="11" creationId="{521818CD-62C0-47C6-AA61-375F5DD47A06}"/>
          </ac:spMkLst>
        </pc:spChg>
        <pc:spChg chg="add mod">
          <ac:chgData name="Mikhaila Brentnall" userId="f0f0f523-d81f-43e6-8fba-3845b00a6dec" providerId="ADAL" clId="{6D6A4E7E-20E1-4F11-93FF-76357C33624A}" dt="2023-07-13T16:11:33.978" v="4144"/>
          <ac:spMkLst>
            <pc:docMk/>
            <pc:sldMk cId="1762637292" sldId="276"/>
            <ac:spMk id="12" creationId="{B41F7E04-9156-7D34-A33C-BF543999CAF0}"/>
          </ac:spMkLst>
        </pc:spChg>
        <pc:spChg chg="add mod">
          <ac:chgData name="Mikhaila Brentnall" userId="f0f0f523-d81f-43e6-8fba-3845b00a6dec" providerId="ADAL" clId="{6D6A4E7E-20E1-4F11-93FF-76357C33624A}" dt="2023-07-13T16:11:33.978" v="4144"/>
          <ac:spMkLst>
            <pc:docMk/>
            <pc:sldMk cId="1762637292" sldId="276"/>
            <ac:spMk id="17" creationId="{F1983A24-F4F2-1A6D-A2DF-21B3EC601DE2}"/>
          </ac:spMkLst>
        </pc:spChg>
        <pc:spChg chg="del">
          <ac:chgData name="Mikhaila Brentnall" userId="f0f0f523-d81f-43e6-8fba-3845b00a6dec" providerId="ADAL" clId="{6D6A4E7E-20E1-4F11-93FF-76357C33624A}" dt="2023-07-13T16:11:33.394" v="4143" actId="478"/>
          <ac:spMkLst>
            <pc:docMk/>
            <pc:sldMk cId="1762637292" sldId="276"/>
            <ac:spMk id="18" creationId="{C0EC897C-5867-46EF-B17B-3DF11D455DBA}"/>
          </ac:spMkLst>
        </pc:spChg>
        <pc:spChg chg="add mod">
          <ac:chgData name="Mikhaila Brentnall" userId="f0f0f523-d81f-43e6-8fba-3845b00a6dec" providerId="ADAL" clId="{6D6A4E7E-20E1-4F11-93FF-76357C33624A}" dt="2023-07-13T16:11:33.978" v="4144"/>
          <ac:spMkLst>
            <pc:docMk/>
            <pc:sldMk cId="1762637292" sldId="276"/>
            <ac:spMk id="19" creationId="{94C5B9E8-DBF5-F424-F175-ED89C48061F3}"/>
          </ac:spMkLst>
        </pc:spChg>
        <pc:spChg chg="add mod">
          <ac:chgData name="Mikhaila Brentnall" userId="f0f0f523-d81f-43e6-8fba-3845b00a6dec" providerId="ADAL" clId="{6D6A4E7E-20E1-4F11-93FF-76357C33624A}" dt="2023-07-13T16:11:33.978" v="4144"/>
          <ac:spMkLst>
            <pc:docMk/>
            <pc:sldMk cId="1762637292" sldId="276"/>
            <ac:spMk id="20" creationId="{8B4ABC84-C965-9375-4D10-C65115808B1E}"/>
          </ac:spMkLst>
        </pc:spChg>
        <pc:spChg chg="add mod">
          <ac:chgData name="Mikhaila Brentnall" userId="f0f0f523-d81f-43e6-8fba-3845b00a6dec" providerId="ADAL" clId="{6D6A4E7E-20E1-4F11-93FF-76357C33624A}" dt="2023-07-13T16:11:33.978" v="4144"/>
          <ac:spMkLst>
            <pc:docMk/>
            <pc:sldMk cId="1762637292" sldId="276"/>
            <ac:spMk id="21" creationId="{983BF45D-86B9-2ECE-9225-4C602DDBBED0}"/>
          </ac:spMkLst>
        </pc:spChg>
        <pc:picChg chg="add mod">
          <ac:chgData name="Mikhaila Brentnall" userId="f0f0f523-d81f-43e6-8fba-3845b00a6dec" providerId="ADAL" clId="{6D6A4E7E-20E1-4F11-93FF-76357C33624A}" dt="2023-07-13T16:11:33.978" v="4144"/>
          <ac:picMkLst>
            <pc:docMk/>
            <pc:sldMk cId="1762637292" sldId="276"/>
            <ac:picMk id="4" creationId="{B65F03B8-69D2-1008-BBDD-B9992D7312DC}"/>
          </ac:picMkLst>
        </pc:picChg>
        <pc:picChg chg="add mod">
          <ac:chgData name="Mikhaila Brentnall" userId="f0f0f523-d81f-43e6-8fba-3845b00a6dec" providerId="ADAL" clId="{6D6A4E7E-20E1-4F11-93FF-76357C33624A}" dt="2023-07-13T16:11:33.978" v="4144"/>
          <ac:picMkLst>
            <pc:docMk/>
            <pc:sldMk cId="1762637292" sldId="276"/>
            <ac:picMk id="5" creationId="{EFCD24EB-17C4-0609-7F83-DDBCA732F58E}"/>
          </ac:picMkLst>
        </pc:picChg>
        <pc:picChg chg="add mod">
          <ac:chgData name="Mikhaila Brentnall" userId="f0f0f523-d81f-43e6-8fba-3845b00a6dec" providerId="ADAL" clId="{6D6A4E7E-20E1-4F11-93FF-76357C33624A}" dt="2023-07-13T16:11:33.978" v="4144"/>
          <ac:picMkLst>
            <pc:docMk/>
            <pc:sldMk cId="1762637292" sldId="276"/>
            <ac:picMk id="6" creationId="{9AD080B3-6F8A-01A6-2382-31F453E5789E}"/>
          </ac:picMkLst>
        </pc:picChg>
        <pc:picChg chg="del">
          <ac:chgData name="Mikhaila Brentnall" userId="f0f0f523-d81f-43e6-8fba-3845b00a6dec" providerId="ADAL" clId="{6D6A4E7E-20E1-4F11-93FF-76357C33624A}" dt="2023-07-13T16:11:33.394" v="4143" actId="478"/>
          <ac:picMkLst>
            <pc:docMk/>
            <pc:sldMk cId="1762637292" sldId="276"/>
            <ac:picMk id="8" creationId="{DE885FC2-DE0D-1444-8F30-851D7676A124}"/>
          </ac:picMkLst>
        </pc:picChg>
        <pc:picChg chg="del">
          <ac:chgData name="Mikhaila Brentnall" userId="f0f0f523-d81f-43e6-8fba-3845b00a6dec" providerId="ADAL" clId="{6D6A4E7E-20E1-4F11-93FF-76357C33624A}" dt="2023-07-13T16:11:33.394" v="4143" actId="478"/>
          <ac:picMkLst>
            <pc:docMk/>
            <pc:sldMk cId="1762637292" sldId="276"/>
            <ac:picMk id="13" creationId="{EAC2B0A7-A308-AB4E-AD4D-CE7684588906}"/>
          </ac:picMkLst>
        </pc:picChg>
        <pc:picChg chg="del">
          <ac:chgData name="Mikhaila Brentnall" userId="f0f0f523-d81f-43e6-8fba-3845b00a6dec" providerId="ADAL" clId="{6D6A4E7E-20E1-4F11-93FF-76357C33624A}" dt="2023-07-13T16:11:33.394" v="4143" actId="478"/>
          <ac:picMkLst>
            <pc:docMk/>
            <pc:sldMk cId="1762637292" sldId="276"/>
            <ac:picMk id="14" creationId="{A6155FF6-0B29-4F74-A4D0-106FE0373DC0}"/>
          </ac:picMkLst>
        </pc:picChg>
        <pc:picChg chg="add mod">
          <ac:chgData name="Mikhaila Brentnall" userId="f0f0f523-d81f-43e6-8fba-3845b00a6dec" providerId="ADAL" clId="{6D6A4E7E-20E1-4F11-93FF-76357C33624A}" dt="2023-07-13T16:11:33.978" v="4144"/>
          <ac:picMkLst>
            <pc:docMk/>
            <pc:sldMk cId="1762637292" sldId="276"/>
            <ac:picMk id="15" creationId="{82075758-4D78-3925-8501-6C679BC82C4B}"/>
          </ac:picMkLst>
        </pc:picChg>
        <pc:picChg chg="add mod">
          <ac:chgData name="Mikhaila Brentnall" userId="f0f0f523-d81f-43e6-8fba-3845b00a6dec" providerId="ADAL" clId="{6D6A4E7E-20E1-4F11-93FF-76357C33624A}" dt="2023-07-13T16:11:33.978" v="4144"/>
          <ac:picMkLst>
            <pc:docMk/>
            <pc:sldMk cId="1762637292" sldId="276"/>
            <ac:picMk id="16" creationId="{FDE50DF2-374B-6D56-DF50-361F6FB2FDA7}"/>
          </ac:picMkLst>
        </pc:picChg>
        <pc:picChg chg="del">
          <ac:chgData name="Mikhaila Brentnall" userId="f0f0f523-d81f-43e6-8fba-3845b00a6dec" providerId="ADAL" clId="{6D6A4E7E-20E1-4F11-93FF-76357C33624A}" dt="2023-07-13T16:11:33.394" v="4143" actId="478"/>
          <ac:picMkLst>
            <pc:docMk/>
            <pc:sldMk cId="1762637292" sldId="276"/>
            <ac:picMk id="1026" creationId="{72ADD7DF-D5E8-A731-4400-0EE45B67A0E4}"/>
          </ac:picMkLst>
        </pc:picChg>
      </pc:sldChg>
      <pc:sldChg chg="modSp mod">
        <pc:chgData name="Mikhaila Brentnall" userId="f0f0f523-d81f-43e6-8fba-3845b00a6dec" providerId="ADAL" clId="{6D6A4E7E-20E1-4F11-93FF-76357C33624A}" dt="2023-07-13T16:11:52.239" v="4159" actId="313"/>
        <pc:sldMkLst>
          <pc:docMk/>
          <pc:sldMk cId="2205765598" sldId="280"/>
        </pc:sldMkLst>
        <pc:spChg chg="mod">
          <ac:chgData name="Mikhaila Brentnall" userId="f0f0f523-d81f-43e6-8fba-3845b00a6dec" providerId="ADAL" clId="{6D6A4E7E-20E1-4F11-93FF-76357C33624A}" dt="2023-07-13T16:11:52.239" v="4159" actId="313"/>
          <ac:spMkLst>
            <pc:docMk/>
            <pc:sldMk cId="2205765598" sldId="280"/>
            <ac:spMk id="5" creationId="{5C20DC15-65BB-48FB-A5D5-6FC02E3B0B71}"/>
          </ac:spMkLst>
        </pc:spChg>
      </pc:sldChg>
      <pc:sldChg chg="del">
        <pc:chgData name="Mikhaila Brentnall" userId="f0f0f523-d81f-43e6-8fba-3845b00a6dec" providerId="ADAL" clId="{6D6A4E7E-20E1-4F11-93FF-76357C33624A}" dt="2023-07-13T16:11:37.544" v="4145" actId="47"/>
        <pc:sldMkLst>
          <pc:docMk/>
          <pc:sldMk cId="2290414082" sldId="284"/>
        </pc:sldMkLst>
      </pc:sldChg>
      <pc:sldChg chg="modSp mod">
        <pc:chgData name="Mikhaila Brentnall" userId="f0f0f523-d81f-43e6-8fba-3845b00a6dec" providerId="ADAL" clId="{6D6A4E7E-20E1-4F11-93FF-76357C33624A}" dt="2023-07-12T15:57:36.900" v="2341" actId="21"/>
        <pc:sldMkLst>
          <pc:docMk/>
          <pc:sldMk cId="2155490277" sldId="290"/>
        </pc:sldMkLst>
        <pc:spChg chg="mod">
          <ac:chgData name="Mikhaila Brentnall" userId="f0f0f523-d81f-43e6-8fba-3845b00a6dec" providerId="ADAL" clId="{6D6A4E7E-20E1-4F11-93FF-76357C33624A}" dt="2023-07-12T15:56:56.846" v="2332" actId="6549"/>
          <ac:spMkLst>
            <pc:docMk/>
            <pc:sldMk cId="2155490277" sldId="290"/>
            <ac:spMk id="2" creationId="{62ABDD84-CD09-CD2C-350F-165487D4598D}"/>
          </ac:spMkLst>
        </pc:spChg>
        <pc:spChg chg="mod">
          <ac:chgData name="Mikhaila Brentnall" userId="f0f0f523-d81f-43e6-8fba-3845b00a6dec" providerId="ADAL" clId="{6D6A4E7E-20E1-4F11-93FF-76357C33624A}" dt="2023-07-12T15:57:36.900" v="2341" actId="21"/>
          <ac:spMkLst>
            <pc:docMk/>
            <pc:sldMk cId="2155490277" sldId="290"/>
            <ac:spMk id="3" creationId="{8C5D231C-360B-4FAD-0961-59F84FE7F368}"/>
          </ac:spMkLst>
        </pc:spChg>
      </pc:sldChg>
      <pc:sldChg chg="modSp mod">
        <pc:chgData name="Mikhaila Brentnall" userId="f0f0f523-d81f-43e6-8fba-3845b00a6dec" providerId="ADAL" clId="{6D6A4E7E-20E1-4F11-93FF-76357C33624A}" dt="2023-07-12T16:01:14.557" v="2940" actId="313"/>
        <pc:sldMkLst>
          <pc:docMk/>
          <pc:sldMk cId="2347218305" sldId="291"/>
        </pc:sldMkLst>
        <pc:spChg chg="mod">
          <ac:chgData name="Mikhaila Brentnall" userId="f0f0f523-d81f-43e6-8fba-3845b00a6dec" providerId="ADAL" clId="{6D6A4E7E-20E1-4F11-93FF-76357C33624A}" dt="2023-07-12T15:58:28.371" v="2350" actId="20577"/>
          <ac:spMkLst>
            <pc:docMk/>
            <pc:sldMk cId="2347218305" sldId="291"/>
            <ac:spMk id="2" creationId="{62ABDD84-CD09-CD2C-350F-165487D4598D}"/>
          </ac:spMkLst>
        </pc:spChg>
        <pc:spChg chg="mod">
          <ac:chgData name="Mikhaila Brentnall" userId="f0f0f523-d81f-43e6-8fba-3845b00a6dec" providerId="ADAL" clId="{6D6A4E7E-20E1-4F11-93FF-76357C33624A}" dt="2023-07-12T16:01:14.557" v="2940" actId="313"/>
          <ac:spMkLst>
            <pc:docMk/>
            <pc:sldMk cId="2347218305" sldId="291"/>
            <ac:spMk id="3" creationId="{8C5D231C-360B-4FAD-0961-59F84FE7F368}"/>
          </ac:spMkLst>
        </pc:spChg>
      </pc:sldChg>
      <pc:sldChg chg="addSp delSp modSp new mod">
        <pc:chgData name="Mikhaila Brentnall" userId="f0f0f523-d81f-43e6-8fba-3845b00a6dec" providerId="ADAL" clId="{6D6A4E7E-20E1-4F11-93FF-76357C33624A}" dt="2023-07-12T15:25:59.273" v="1210" actId="108"/>
        <pc:sldMkLst>
          <pc:docMk/>
          <pc:sldMk cId="1043370280" sldId="292"/>
        </pc:sldMkLst>
        <pc:spChg chg="del">
          <ac:chgData name="Mikhaila Brentnall" userId="f0f0f523-d81f-43e6-8fba-3845b00a6dec" providerId="ADAL" clId="{6D6A4E7E-20E1-4F11-93FF-76357C33624A}" dt="2023-07-12T14:41:26.270" v="3" actId="478"/>
          <ac:spMkLst>
            <pc:docMk/>
            <pc:sldMk cId="1043370280" sldId="292"/>
            <ac:spMk id="2" creationId="{6DA3FDBE-918D-6052-ECCB-2C2B1D95E242}"/>
          </ac:spMkLst>
        </pc:spChg>
        <pc:spChg chg="del">
          <ac:chgData name="Mikhaila Brentnall" userId="f0f0f523-d81f-43e6-8fba-3845b00a6dec" providerId="ADAL" clId="{6D6A4E7E-20E1-4F11-93FF-76357C33624A}" dt="2023-07-12T14:41:28.950" v="4" actId="478"/>
          <ac:spMkLst>
            <pc:docMk/>
            <pc:sldMk cId="1043370280" sldId="292"/>
            <ac:spMk id="3" creationId="{E8D833D3-741A-BD17-1ABE-A732B9B01599}"/>
          </ac:spMkLst>
        </pc:spChg>
        <pc:spChg chg="add mod">
          <ac:chgData name="Mikhaila Brentnall" userId="f0f0f523-d81f-43e6-8fba-3845b00a6dec" providerId="ADAL" clId="{6D6A4E7E-20E1-4F11-93FF-76357C33624A}" dt="2023-07-12T14:41:39.511" v="25" actId="20577"/>
          <ac:spMkLst>
            <pc:docMk/>
            <pc:sldMk cId="1043370280" sldId="292"/>
            <ac:spMk id="6" creationId="{A387E9F9-C28F-B3FF-5905-024CC558951C}"/>
          </ac:spMkLst>
        </pc:spChg>
        <pc:spChg chg="add mod">
          <ac:chgData name="Mikhaila Brentnall" userId="f0f0f523-d81f-43e6-8fba-3845b00a6dec" providerId="ADAL" clId="{6D6A4E7E-20E1-4F11-93FF-76357C33624A}" dt="2023-07-12T15:25:59.273" v="1210" actId="108"/>
          <ac:spMkLst>
            <pc:docMk/>
            <pc:sldMk cId="1043370280" sldId="292"/>
            <ac:spMk id="7" creationId="{87AA1BA8-7303-7BBD-45A0-E0455B43AFC1}"/>
          </ac:spMkLst>
        </pc:spChg>
        <pc:picChg chg="add mod">
          <ac:chgData name="Mikhaila Brentnall" userId="f0f0f523-d81f-43e6-8fba-3845b00a6dec" providerId="ADAL" clId="{6D6A4E7E-20E1-4F11-93FF-76357C33624A}" dt="2023-07-12T14:41:19.392" v="2"/>
          <ac:picMkLst>
            <pc:docMk/>
            <pc:sldMk cId="1043370280" sldId="292"/>
            <ac:picMk id="5" creationId="{E565E747-307A-593C-6170-FE34B6AD7F92}"/>
          </ac:picMkLst>
        </pc:picChg>
        <pc:picChg chg="add mod">
          <ac:chgData name="Mikhaila Brentnall" userId="f0f0f523-d81f-43e6-8fba-3845b00a6dec" providerId="ADAL" clId="{6D6A4E7E-20E1-4F11-93FF-76357C33624A}" dt="2023-07-12T15:03:25.869" v="71" actId="1076"/>
          <ac:picMkLst>
            <pc:docMk/>
            <pc:sldMk cId="1043370280" sldId="292"/>
            <ac:picMk id="9" creationId="{F4A2D10C-FF6C-40CE-4097-67C6DE72332D}"/>
          </ac:picMkLst>
        </pc:picChg>
      </pc:sldChg>
      <pc:sldChg chg="modSp add mod">
        <pc:chgData name="Mikhaila Brentnall" userId="f0f0f523-d81f-43e6-8fba-3845b00a6dec" providerId="ADAL" clId="{6D6A4E7E-20E1-4F11-93FF-76357C33624A}" dt="2023-07-12T15:57:40.594" v="2342"/>
        <pc:sldMkLst>
          <pc:docMk/>
          <pc:sldMk cId="3650489834" sldId="293"/>
        </pc:sldMkLst>
        <pc:spChg chg="mod">
          <ac:chgData name="Mikhaila Brentnall" userId="f0f0f523-d81f-43e6-8fba-3845b00a6dec" providerId="ADAL" clId="{6D6A4E7E-20E1-4F11-93FF-76357C33624A}" dt="2023-07-12T15:57:40.594" v="2342"/>
          <ac:spMkLst>
            <pc:docMk/>
            <pc:sldMk cId="3650489834" sldId="293"/>
            <ac:spMk id="3" creationId="{8C5D231C-360B-4FAD-0961-59F84FE7F368}"/>
          </ac:spMkLst>
        </pc:spChg>
      </pc:sldChg>
      <pc:sldChg chg="delSp modSp add mod">
        <pc:chgData name="Mikhaila Brentnall" userId="f0f0f523-d81f-43e6-8fba-3845b00a6dec" providerId="ADAL" clId="{6D6A4E7E-20E1-4F11-93FF-76357C33624A}" dt="2023-07-13T14:49:51.626" v="4084" actId="108"/>
        <pc:sldMkLst>
          <pc:docMk/>
          <pc:sldMk cId="269092636" sldId="294"/>
        </pc:sldMkLst>
        <pc:spChg chg="mod">
          <ac:chgData name="Mikhaila Brentnall" userId="f0f0f523-d81f-43e6-8fba-3845b00a6dec" providerId="ADAL" clId="{6D6A4E7E-20E1-4F11-93FF-76357C33624A}" dt="2023-07-13T14:02:19.147" v="3069" actId="20577"/>
          <ac:spMkLst>
            <pc:docMk/>
            <pc:sldMk cId="269092636" sldId="294"/>
            <ac:spMk id="6" creationId="{A387E9F9-C28F-B3FF-5905-024CC558951C}"/>
          </ac:spMkLst>
        </pc:spChg>
        <pc:spChg chg="mod">
          <ac:chgData name="Mikhaila Brentnall" userId="f0f0f523-d81f-43e6-8fba-3845b00a6dec" providerId="ADAL" clId="{6D6A4E7E-20E1-4F11-93FF-76357C33624A}" dt="2023-07-13T14:49:51.626" v="4084" actId="108"/>
          <ac:spMkLst>
            <pc:docMk/>
            <pc:sldMk cId="269092636" sldId="294"/>
            <ac:spMk id="7" creationId="{87AA1BA8-7303-7BBD-45A0-E0455B43AFC1}"/>
          </ac:spMkLst>
        </pc:spChg>
        <pc:picChg chg="del">
          <ac:chgData name="Mikhaila Brentnall" userId="f0f0f523-d81f-43e6-8fba-3845b00a6dec" providerId="ADAL" clId="{6D6A4E7E-20E1-4F11-93FF-76357C33624A}" dt="2023-07-13T14:08:48.951" v="4081" actId="478"/>
          <ac:picMkLst>
            <pc:docMk/>
            <pc:sldMk cId="269092636" sldId="294"/>
            <ac:picMk id="9" creationId="{F4A2D10C-FF6C-40CE-4097-67C6DE72332D}"/>
          </ac:picMkLst>
        </pc:picChg>
      </pc:sldChg>
      <pc:sldChg chg="new del">
        <pc:chgData name="Mikhaila Brentnall" userId="f0f0f523-d81f-43e6-8fba-3845b00a6dec" providerId="ADAL" clId="{6D6A4E7E-20E1-4F11-93FF-76357C33624A}" dt="2023-07-13T14:01:49.762" v="3025" actId="680"/>
        <pc:sldMkLst>
          <pc:docMk/>
          <pc:sldMk cId="344392456"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8166-861C-9749-BA34-7BAEFB665376}"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181E-18D3-E54E-A851-DA26FBA37517}" type="slidenum">
              <a:rPr lang="en-US" smtClean="0"/>
              <a:t>‹#›</a:t>
            </a:fld>
            <a:endParaRPr lang="en-US"/>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fld id="{89C813A0-7037-6249-8A12-9C8B126406AD}" type="datetime1">
              <a:rPr lang="en-GB" smtClean="0"/>
              <a:t>13/07/2023</a:t>
            </a:fld>
            <a:endParaRPr lang="en-US"/>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fld id="{D1DCF4E6-0542-BF4C-8913-EF627CE647B1}" type="datetime1">
              <a:rPr lang="en-GB" smtClean="0"/>
              <a:t>13/07/2023</a:t>
            </a:fld>
            <a:endParaRPr lang="en-US"/>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fld id="{A47B2B85-745B-8B4C-8240-C3D1FE1926E1}" type="datetime1">
              <a:rPr lang="en-GB" smtClean="0"/>
              <a:t>13/07/2023</a:t>
            </a:fld>
            <a:endParaRPr lang="en-US"/>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0AE1DB-A979-CB47-8885-502535260737}"/>
              </a:ext>
            </a:extLst>
          </p:cNvPr>
          <p:cNvSpPr>
            <a:spLocks noGrp="1"/>
          </p:cNvSpPr>
          <p:nvPr>
            <p:ph type="dt" sz="half" idx="10"/>
          </p:nvPr>
        </p:nvSpPr>
        <p:spPr/>
        <p:txBody>
          <a:bodyPr/>
          <a:lstStyle/>
          <a:p>
            <a:fld id="{47C7BFE7-5E8A-D74C-9C7C-8ED59DD06E8F}" type="datetime1">
              <a:rPr lang="en-GB" smtClean="0"/>
              <a:t>13/07/2023</a:t>
            </a:fld>
            <a:endParaRPr lang="en-US"/>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69BC2-3A41-0443-B8E8-D644BD3D94E2}"/>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fld id="{AA6E36C3-C62B-6A4C-BBB9-60180C86B733}" type="datetime1">
              <a:rPr lang="en-GB" smtClean="0"/>
              <a:t>13/07/2023</a:t>
            </a:fld>
            <a:endParaRPr lang="en-US"/>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fld id="{D28A8339-4C6C-4544-B952-1A63C9548A29}" type="datetime1">
              <a:rPr lang="en-GB" smtClean="0"/>
              <a:t>13/07/2023</a:t>
            </a:fld>
            <a:endParaRPr lang="en-US"/>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fld id="{CA3A8E2C-B847-4248-BB1F-418FEE2ECAE0}" type="datetime1">
              <a:rPr lang="en-GB" smtClean="0"/>
              <a:t>13/07/2023</a:t>
            </a:fld>
            <a:endParaRPr lang="en-US"/>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fld id="{C35BD2A9-26EE-9B4A-A51E-0F6F9D410D50}" type="datetime1">
              <a:rPr lang="en-GB" smtClean="0"/>
              <a:t>13/07/2023</a:t>
            </a:fld>
            <a:endParaRPr lang="en-US"/>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6990D-ABC2-5A4B-848F-D676350B3D22}"/>
              </a:ext>
            </a:extLst>
          </p:cNvPr>
          <p:cNvSpPr>
            <a:spLocks noGrp="1"/>
          </p:cNvSpPr>
          <p:nvPr>
            <p:ph type="dt" sz="half" idx="10"/>
          </p:nvPr>
        </p:nvSpPr>
        <p:spPr/>
        <p:txBody>
          <a:bodyPr/>
          <a:lstStyle/>
          <a:p>
            <a:fld id="{1870E178-9AFF-374B-8A51-C1EC98DA62C6}" type="datetime1">
              <a:rPr lang="en-GB" smtClean="0"/>
              <a:t>13/07/2023</a:t>
            </a:fld>
            <a:endParaRPr lang="en-US"/>
          </a:p>
        </p:txBody>
      </p:sp>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CACE4-11F5-9140-9F29-9CD9910A8E21}"/>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fld id="{62FA1742-8932-AD43-8760-D532037A98EB}" type="datetime1">
              <a:rPr lang="en-GB" smtClean="0"/>
              <a:t>13/07/2023</a:t>
            </a:fld>
            <a:endParaRPr lang="en-US"/>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fld id="{82ED166C-0D3E-BF47-984E-5865FEE87DEC}" type="datetime1">
              <a:rPr lang="en-GB" smtClean="0"/>
              <a:t>13/07/2023</a:t>
            </a:fld>
            <a:endParaRPr lang="en-US"/>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F247-2200-5E44-BC0C-E890629C1D09}" type="datetime1">
              <a:rPr lang="en-GB" smtClean="0"/>
              <a:t>13/07/2023</a:t>
            </a:fld>
            <a:endParaRPr lang="en-US"/>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NHSwebsite/" TargetMode="External"/><Relationship Id="rId7" Type="http://schemas.openxmlformats.org/officeDocument/2006/relationships/hyperlink" Target="https://www.gov.uk/government/statistics/cover-of-vaccination-evaluated-rapidly-cover-programme-2022-to-2023-quarterly-data"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nhs.uk/conditions/vaccinations/nhs-vaccinations-and-when-to-have-them/?msclkid=9df15083b5ab11ec890d081689933c03" TargetMode="External"/><Relationship Id="rId5" Type="http://schemas.openxmlformats.org/officeDocument/2006/relationships/hyperlink" Target="https://twitter.com/NHSuk" TargetMode="External"/><Relationship Id="rId4" Type="http://schemas.openxmlformats.org/officeDocument/2006/relationships/hyperlink" Target="https://twitter.com/nhsuk?lang=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hs.uk/conditions/vaccinations/nhs-vaccinations-and-when-to-have-them/?msclkid=9df15083b5ab11ec890d081689933c03"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utism.org.uk/advice-and-guidance/what-is-autism/the-causes-of-autis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atics.teams.cdn.office.net/evergreen-assets/safelinks/1/atp-safelinks.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nhs.uk/conditions/vaccinations/nhs-vaccinations-and-when-to-have-them/?msclkid=9df15083b5ab11ec890d081689933c0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uture.nhs.uk/CommsLink/view?objectId=44900912"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future.nhs.uk/connect.ti/CommsLink/view?objectId=4241496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assets.publishing.service.gov.uk/government/uploads/system/uploads/attachment_data/file/1032390/MMR_OFK_request_form_UKHSA_v2.odt" TargetMode="External"/><Relationship Id="rId7" Type="http://schemas.openxmlformats.org/officeDocument/2006/relationships/hyperlink" Target="https://www.youtube.com/watch?v=zR0dankzUJ4"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1055709/MMR_patient_or_parent_letter_OFK_UKHSA_Feb22.odt" TargetMode="External"/><Relationship Id="rId5" Type="http://schemas.openxmlformats.org/officeDocument/2006/relationships/hyperlink" Target="https://assets.publishing.service.gov.uk/government/uploads/system/uploads/attachment_data/file/1032566/UKHSA_11327_MMR_instruction_oral_fluid.pdf" TargetMode="External"/><Relationship Id="rId4" Type="http://schemas.openxmlformats.org/officeDocument/2006/relationships/hyperlink" Target="https://assets.publishing.service.gov.uk/government/uploads/system/uploads/attachment_data/file/1032392/MMR_OFK_instructions_for_HPT_staff_UKHSA_v1.od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gbr01.safelinks.protection.outlook.com/?url=https%3A%2F%2Fwww.nhs.uk%2Fconditions%2Fvaccinations%2Fmmr-vaccine%2F&amp;data=05%7C01%7Cmikhaila.brentnall%40nhs.net%7C2cd52470fdf54142452508db82c9daef%7C37c354b285b047f5b22207b48d774ee3%7C0%7C0%7C638247575697538983%7CUnknown%7CTWFpbGZsb3d8eyJWIjoiMC4wLjAwMDAiLCJQIjoiV2luMzIiLCJBTiI6Ik1haWwiLCJXVCI6Mn0%3D%7C3000%7C%7C%7C&amp;sdata=MoXDK48ctaeqGuJ%2BtZ8pekZ7ee2uUw36UyhUijXFpq0%3D&amp;reserved=0"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nhs.uk/conditions/meas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34FD5F05-F608-46C0-9336-5E993DC5F275}"/>
              </a:ext>
            </a:extLst>
          </p:cNvPr>
          <p:cNvPicPr>
            <a:picLocks noChangeAspect="1"/>
          </p:cNvPicPr>
          <p:nvPr/>
        </p:nvPicPr>
        <p:blipFill rotWithShape="1">
          <a:blip r:embed="rId2"/>
          <a:srcRect l="9845" t="11528" r="25171" b="10011"/>
          <a:stretch/>
        </p:blipFill>
        <p:spPr>
          <a:xfrm>
            <a:off x="6930907" y="1445635"/>
            <a:ext cx="5261093" cy="529686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262744" y="1480749"/>
            <a:ext cx="6931628" cy="3238772"/>
          </a:xfrm>
          <a:prstGeom prst="rect">
            <a:avLst/>
          </a:prstGeom>
          <a:noFill/>
        </p:spPr>
        <p:txBody>
          <a:bodyPr wrap="square" rtlCol="0">
            <a:spAutoFit/>
          </a:bodyPr>
          <a:lstStyle/>
          <a:p>
            <a:pPr algn="ctr">
              <a:lnSpc>
                <a:spcPts val="6280"/>
              </a:lnSpc>
            </a:pPr>
            <a:r>
              <a:rPr lang="en-US" sz="4000" b="1" dirty="0">
                <a:solidFill>
                  <a:srgbClr val="005EB8"/>
                </a:solidFill>
                <a:latin typeface="Arial" panose="020B0604020202020204" pitchFamily="34" charset="0"/>
                <a:cs typeface="Arial" panose="020B0604020202020204" pitchFamily="34" charset="0"/>
              </a:rPr>
              <a:t>Measles Response</a:t>
            </a:r>
          </a:p>
          <a:p>
            <a:pPr algn="ctr">
              <a:lnSpc>
                <a:spcPts val="6280"/>
              </a:lnSpc>
            </a:pPr>
            <a:r>
              <a:rPr lang="en-US" sz="4000" b="1" dirty="0">
                <a:solidFill>
                  <a:srgbClr val="005EB8"/>
                </a:solidFill>
                <a:latin typeface="Arial" panose="020B0604020202020204" pitchFamily="34" charset="0"/>
                <a:cs typeface="Arial" panose="020B0604020202020204" pitchFamily="34" charset="0"/>
              </a:rPr>
              <a:t>(14</a:t>
            </a:r>
            <a:r>
              <a:rPr lang="en-US" sz="4000" b="1" baseline="30000" dirty="0">
                <a:solidFill>
                  <a:srgbClr val="005EB8"/>
                </a:solidFill>
                <a:latin typeface="Arial" panose="020B0604020202020204" pitchFamily="34" charset="0"/>
                <a:cs typeface="Arial" panose="020B0604020202020204" pitchFamily="34" charset="0"/>
              </a:rPr>
              <a:t>th</a:t>
            </a:r>
            <a:r>
              <a:rPr lang="en-US" sz="4000" b="1" dirty="0">
                <a:solidFill>
                  <a:srgbClr val="005EB8"/>
                </a:solidFill>
                <a:latin typeface="Arial" panose="020B0604020202020204" pitchFamily="34" charset="0"/>
                <a:cs typeface="Arial" panose="020B0604020202020204" pitchFamily="34" charset="0"/>
              </a:rPr>
              <a:t> July 2023)</a:t>
            </a:r>
          </a:p>
          <a:p>
            <a:pPr algn="ctr">
              <a:lnSpc>
                <a:spcPts val="6280"/>
              </a:lnSpc>
            </a:pPr>
            <a:r>
              <a:rPr lang="en-US" sz="4000" b="1" dirty="0">
                <a:solidFill>
                  <a:srgbClr val="005EB8"/>
                </a:solidFill>
                <a:latin typeface="Arial" panose="020B0604020202020204" pitchFamily="34" charset="0"/>
                <a:cs typeface="Arial" panose="020B0604020202020204" pitchFamily="34" charset="0"/>
              </a:rPr>
              <a:t>-</a:t>
            </a:r>
          </a:p>
          <a:p>
            <a:pPr algn="ctr">
              <a:lnSpc>
                <a:spcPts val="6280"/>
              </a:lnSpc>
            </a:pPr>
            <a:r>
              <a:rPr lang="en-US" sz="4000" b="1" dirty="0">
                <a:solidFill>
                  <a:srgbClr val="005EB8"/>
                </a:solidFill>
                <a:latin typeface="Arial" panose="020B0604020202020204" pitchFamily="34" charset="0"/>
                <a:cs typeface="Arial" panose="020B0604020202020204" pitchFamily="34" charset="0"/>
              </a:rPr>
              <a:t>Primary Care toolkit</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7721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2" y="323413"/>
            <a:ext cx="9433265"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Useful links</a:t>
            </a:r>
          </a:p>
        </p:txBody>
      </p:sp>
      <p:sp>
        <p:nvSpPr>
          <p:cNvPr id="5" name="TextBox 4">
            <a:extLst>
              <a:ext uri="{FF2B5EF4-FFF2-40B4-BE49-F238E27FC236}">
                <a16:creationId xmlns:a16="http://schemas.microsoft.com/office/drawing/2014/main" id="{5C20DC15-65BB-48FB-A5D5-6FC02E3B0B71}"/>
              </a:ext>
            </a:extLst>
          </p:cNvPr>
          <p:cNvSpPr txBox="1"/>
          <p:nvPr/>
        </p:nvSpPr>
        <p:spPr>
          <a:xfrm>
            <a:off x="671762" y="1540521"/>
            <a:ext cx="5278101" cy="4401205"/>
          </a:xfrm>
          <a:prstGeom prst="rect">
            <a:avLst/>
          </a:prstGeom>
          <a:noFill/>
        </p:spPr>
        <p:txBody>
          <a:bodyPr wrap="square" rtlCol="0">
            <a:spAutoFit/>
          </a:bodyPr>
          <a:lstStyle/>
          <a:p>
            <a:endParaRPr lang="en-GB" dirty="0">
              <a:solidFill>
                <a:schemeClr val="accent1"/>
              </a:solidFill>
              <a:latin typeface="Arial" panose="020B0604020202020204" pitchFamily="34" charset="0"/>
              <a:cs typeface="Arial" panose="020B0604020202020204" pitchFamily="34" charset="0"/>
            </a:endParaRPr>
          </a:p>
          <a:p>
            <a:r>
              <a:rPr lang="en-GB" sz="2000" b="1" dirty="0">
                <a:solidFill>
                  <a:schemeClr val="accent1"/>
                </a:solidFill>
                <a:latin typeface="Arial" panose="020B0604020202020204" pitchFamily="34" charset="0"/>
                <a:cs typeface="Arial" panose="020B0604020202020204" pitchFamily="34" charset="0"/>
              </a:rPr>
              <a:t>Social Media Handles </a:t>
            </a:r>
          </a:p>
          <a:p>
            <a:endParaRPr lang="en-GB" sz="800" dirty="0">
              <a:solidFill>
                <a:schemeClr val="accent1"/>
              </a:solidFill>
              <a:latin typeface="Arial" panose="020B0604020202020204" pitchFamily="34" charset="0"/>
              <a:cs typeface="Arial" panose="020B0604020202020204" pitchFamily="34" charset="0"/>
            </a:endParaRPr>
          </a:p>
          <a:p>
            <a:r>
              <a:rPr lang="en-GB" b="1" dirty="0">
                <a:solidFill>
                  <a:schemeClr val="accent1"/>
                </a:solidFill>
                <a:latin typeface="Arial" panose="020B0604020202020204" pitchFamily="34" charset="0"/>
                <a:cs typeface="Arial" panose="020B0604020202020204" pitchFamily="34" charset="0"/>
              </a:rPr>
              <a:t>NHS England</a:t>
            </a:r>
          </a:p>
          <a:p>
            <a:r>
              <a:rPr lang="en-GB" u="sng"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Facebook account</a:t>
            </a:r>
            <a:r>
              <a:rPr lang="en-GB" dirty="0">
                <a:solidFill>
                  <a:schemeClr val="accent1"/>
                </a:solidFill>
                <a:latin typeface="Arial" panose="020B0604020202020204" pitchFamily="34" charset="0"/>
                <a:cs typeface="Arial" panose="020B0604020202020204" pitchFamily="34" charset="0"/>
              </a:rPr>
              <a:t>: @NHSWebsite</a:t>
            </a:r>
          </a:p>
          <a:p>
            <a:r>
              <a:rPr lang="en-GB" u="sng"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Twitter account:</a:t>
            </a:r>
            <a:r>
              <a:rPr lang="en-GB" dirty="0">
                <a:solidFill>
                  <a:schemeClr val="accent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@NHSuk</a:t>
            </a:r>
            <a:endParaRPr lang="en-GB" dirty="0">
              <a:solidFill>
                <a:schemeClr val="accent1"/>
              </a:solidFill>
              <a:latin typeface="Arial" panose="020B0604020202020204" pitchFamily="34" charset="0"/>
              <a:cs typeface="Arial" panose="020B0604020202020204" pitchFamily="34" charset="0"/>
            </a:endParaRPr>
          </a:p>
          <a:p>
            <a:endParaRPr lang="en-GB" b="1" dirty="0">
              <a:solidFill>
                <a:schemeClr val="accent1"/>
              </a:solidFill>
              <a:latin typeface="Arial" panose="020B0604020202020204" pitchFamily="34" charset="0"/>
              <a:cs typeface="Arial" panose="020B0604020202020204" pitchFamily="34" charset="0"/>
            </a:endParaRPr>
          </a:p>
          <a:p>
            <a:r>
              <a:rPr lang="en-GB" b="1" dirty="0">
                <a:solidFill>
                  <a:schemeClr val="accent1"/>
                </a:solidFill>
                <a:latin typeface="Arial" panose="020B0604020202020204" pitchFamily="34" charset="0"/>
                <a:cs typeface="Arial" panose="020B0604020202020204" pitchFamily="34" charset="0"/>
              </a:rPr>
              <a:t>Department of Health and Social Care </a:t>
            </a:r>
          </a:p>
          <a:p>
            <a:r>
              <a:rPr lang="en-GB" u="sng" dirty="0">
                <a:solidFill>
                  <a:schemeClr val="accent1"/>
                </a:solidFill>
                <a:latin typeface="Arial" panose="020B0604020202020204" pitchFamily="34" charset="0"/>
                <a:cs typeface="Arial" panose="020B0604020202020204" pitchFamily="34" charset="0"/>
              </a:rPr>
              <a:t>Facebook account</a:t>
            </a:r>
            <a:r>
              <a:rPr lang="en-GB" dirty="0">
                <a:solidFill>
                  <a:schemeClr val="accent1"/>
                </a:solidFill>
                <a:latin typeface="Arial" panose="020B0604020202020204" pitchFamily="34" charset="0"/>
                <a:cs typeface="Arial" panose="020B0604020202020204" pitchFamily="34" charset="0"/>
              </a:rPr>
              <a:t>: @DHSCgovuk </a:t>
            </a:r>
          </a:p>
          <a:p>
            <a:r>
              <a:rPr lang="en-GB" u="sng" dirty="0">
                <a:solidFill>
                  <a:schemeClr val="accent1"/>
                </a:solidFill>
                <a:latin typeface="Arial" panose="020B0604020202020204" pitchFamily="34" charset="0"/>
                <a:cs typeface="Arial" panose="020B0604020202020204" pitchFamily="34" charset="0"/>
              </a:rPr>
              <a:t>Twitter account</a:t>
            </a:r>
            <a:r>
              <a:rPr lang="en-GB" dirty="0">
                <a:solidFill>
                  <a:schemeClr val="accent1"/>
                </a:solidFill>
                <a:latin typeface="Arial" panose="020B0604020202020204" pitchFamily="34" charset="0"/>
                <a:cs typeface="Arial" panose="020B0604020202020204" pitchFamily="34" charset="0"/>
              </a:rPr>
              <a:t>: @DHSCgovuk </a:t>
            </a:r>
          </a:p>
          <a:p>
            <a:endParaRPr lang="en-GB" dirty="0">
              <a:solidFill>
                <a:schemeClr val="accent1"/>
              </a:solidFill>
              <a:latin typeface="Arial" panose="020B0604020202020204" pitchFamily="34" charset="0"/>
              <a:cs typeface="Arial" panose="020B0604020202020204" pitchFamily="34" charset="0"/>
            </a:endParaRPr>
          </a:p>
          <a:p>
            <a:r>
              <a:rPr lang="en-GB" b="1" dirty="0">
                <a:solidFill>
                  <a:schemeClr val="accent1"/>
                </a:solidFill>
                <a:latin typeface="Arial" panose="020B0604020202020204" pitchFamily="34" charset="0"/>
                <a:cs typeface="Arial" panose="020B0604020202020204" pitchFamily="34" charset="0"/>
              </a:rPr>
              <a:t>UK Health Security Agency</a:t>
            </a:r>
          </a:p>
          <a:p>
            <a:r>
              <a:rPr lang="en-GB" u="sng" dirty="0">
                <a:solidFill>
                  <a:schemeClr val="accent1"/>
                </a:solidFill>
                <a:latin typeface="Arial" panose="020B0604020202020204" pitchFamily="34" charset="0"/>
                <a:cs typeface="Arial" panose="020B0604020202020204" pitchFamily="34" charset="0"/>
              </a:rPr>
              <a:t>Facebook account</a:t>
            </a:r>
            <a:r>
              <a:rPr lang="en-GB" dirty="0">
                <a:solidFill>
                  <a:schemeClr val="accent1"/>
                </a:solidFill>
                <a:latin typeface="Arial" panose="020B0604020202020204" pitchFamily="34" charset="0"/>
                <a:cs typeface="Arial" panose="020B0604020202020204" pitchFamily="34" charset="0"/>
              </a:rPr>
              <a:t>: @UKHealthSecurityAgency</a:t>
            </a:r>
          </a:p>
          <a:p>
            <a:r>
              <a:rPr lang="en-GB" u="sng" dirty="0">
                <a:solidFill>
                  <a:schemeClr val="accent1"/>
                </a:solidFill>
                <a:latin typeface="Arial" panose="020B0604020202020204" pitchFamily="34" charset="0"/>
                <a:cs typeface="Arial" panose="020B0604020202020204" pitchFamily="34" charset="0"/>
              </a:rPr>
              <a:t>Twitter account</a:t>
            </a:r>
            <a:r>
              <a:rPr lang="en-GB" dirty="0">
                <a:solidFill>
                  <a:schemeClr val="accent1"/>
                </a:solidFill>
                <a:latin typeface="Arial" panose="020B0604020202020204" pitchFamily="34" charset="0"/>
                <a:cs typeface="Arial" panose="020B0604020202020204" pitchFamily="34" charset="0"/>
              </a:rPr>
              <a:t>: @UKHSA</a:t>
            </a:r>
          </a:p>
          <a:p>
            <a:r>
              <a:rPr lang="en-GB" dirty="0">
                <a:solidFill>
                  <a:schemeClr val="accent1"/>
                </a:solidFill>
                <a:latin typeface="Arial" panose="020B0604020202020204" pitchFamily="34" charset="0"/>
                <a:cs typeface="Arial" panose="020B0604020202020204" pitchFamily="34" charset="0"/>
              </a:rPr>
              <a:t> </a:t>
            </a:r>
          </a:p>
          <a:p>
            <a:r>
              <a:rPr lang="en-GB" dirty="0">
                <a:solidFill>
                  <a:schemeClr val="accent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65A664E-A99F-4EFD-B23F-F2A4805A6AB0}"/>
              </a:ext>
            </a:extLst>
          </p:cNvPr>
          <p:cNvSpPr txBox="1"/>
          <p:nvPr/>
        </p:nvSpPr>
        <p:spPr>
          <a:xfrm flipH="1">
            <a:off x="503842" y="1258313"/>
            <a:ext cx="11383357" cy="369332"/>
          </a:xfrm>
          <a:prstGeom prst="rect">
            <a:avLst/>
          </a:prstGeom>
          <a:noFill/>
        </p:spPr>
        <p:txBody>
          <a:bodyPr wrap="square" rtlCol="0">
            <a:spAutoFit/>
          </a:bodyPr>
          <a:lstStyle/>
          <a:p>
            <a:r>
              <a:rPr lang="en-GB" dirty="0">
                <a:solidFill>
                  <a:schemeClr val="accent1"/>
                </a:solidFill>
                <a:latin typeface="Arial" panose="020B0604020202020204" pitchFamily="34" charset="0"/>
                <a:cs typeface="Arial" panose="020B0604020202020204" pitchFamily="34" charset="0"/>
              </a:rPr>
              <a:t>Use your own social media channels and create your own posts or like and share social content posted from: </a:t>
            </a:r>
          </a:p>
        </p:txBody>
      </p:sp>
      <p:sp>
        <p:nvSpPr>
          <p:cNvPr id="3" name="TextBox 2">
            <a:extLst>
              <a:ext uri="{FF2B5EF4-FFF2-40B4-BE49-F238E27FC236}">
                <a16:creationId xmlns:a16="http://schemas.microsoft.com/office/drawing/2014/main" id="{799E77FE-4958-46B1-90BD-967E1C0DDA70}"/>
              </a:ext>
            </a:extLst>
          </p:cNvPr>
          <p:cNvSpPr txBox="1"/>
          <p:nvPr/>
        </p:nvSpPr>
        <p:spPr>
          <a:xfrm flipH="1">
            <a:off x="6972613" y="1817519"/>
            <a:ext cx="4547625" cy="3170099"/>
          </a:xfrm>
          <a:prstGeom prst="rect">
            <a:avLst/>
          </a:prstGeom>
          <a:noFill/>
        </p:spPr>
        <p:txBody>
          <a:bodyPr wrap="square" rtlCol="0">
            <a:spAutoFit/>
          </a:bodyPr>
          <a:lstStyle/>
          <a:p>
            <a:r>
              <a:rPr lang="en-GB" sz="2000" b="1" dirty="0">
                <a:solidFill>
                  <a:schemeClr val="accent1"/>
                </a:solidFill>
                <a:latin typeface="Arial" panose="020B0604020202020204" pitchFamily="34" charset="0"/>
                <a:cs typeface="Arial" panose="020B0604020202020204" pitchFamily="34" charset="0"/>
              </a:rPr>
              <a:t>Weblinks</a:t>
            </a:r>
          </a:p>
          <a:p>
            <a:endParaRPr lang="en-GB" dirty="0">
              <a:solidFill>
                <a:schemeClr val="accent1"/>
              </a:solidFill>
              <a:latin typeface="Arial" panose="020B0604020202020204" pitchFamily="34" charset="0"/>
              <a:cs typeface="Arial" panose="020B0604020202020204" pitchFamily="34" charset="0"/>
            </a:endParaRPr>
          </a:p>
          <a:p>
            <a:r>
              <a:rPr lang="en-GB" dirty="0">
                <a:solidFill>
                  <a:schemeClr val="accent1"/>
                </a:solidFill>
                <a:latin typeface="Arial" panose="020B0604020202020204" pitchFamily="34" charset="0"/>
                <a:cs typeface="Arial" panose="020B0604020202020204" pitchFamily="34" charset="0"/>
                <a:hlinkClick r:id="rId6"/>
              </a:rPr>
              <a:t>NHS vaccination schedule</a:t>
            </a:r>
            <a:endParaRPr lang="en-GB"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a:p>
            <a:r>
              <a:rPr lang="en-GB" dirty="0">
                <a:solidFill>
                  <a:schemeClr val="accent1"/>
                </a:solidFill>
                <a:latin typeface="Arial" panose="020B0604020202020204" pitchFamily="34" charset="0"/>
                <a:cs typeface="Arial" panose="020B0604020202020204" pitchFamily="34" charset="0"/>
                <a:hlinkClick r:id="rId7"/>
              </a:rPr>
              <a:t>Quarterly Childhood Vaccination Coverage – 2020/21</a:t>
            </a:r>
            <a:r>
              <a:rPr lang="en-GB" dirty="0">
                <a:solidFill>
                  <a:schemeClr val="accent1"/>
                </a:solidFill>
                <a:latin typeface="Arial" panose="020B0604020202020204" pitchFamily="34" charset="0"/>
                <a:cs typeface="Arial" panose="020B0604020202020204" pitchFamily="34" charset="0"/>
              </a:rPr>
              <a:t> </a:t>
            </a:r>
            <a:r>
              <a:rPr lang="en-GB" b="1" dirty="0">
                <a:solidFill>
                  <a:schemeClr val="accent1"/>
                </a:solidFill>
                <a:latin typeface="Arial" panose="020B0604020202020204" pitchFamily="34" charset="0"/>
                <a:cs typeface="Arial" panose="020B0604020202020204" pitchFamily="34" charset="0"/>
              </a:rPr>
              <a:t>(Source: Gov.uk)</a:t>
            </a:r>
          </a:p>
          <a:p>
            <a:endParaRPr lang="en-GB" b="1" dirty="0">
              <a:solidFill>
                <a:schemeClr val="accent1"/>
              </a:solidFill>
              <a:latin typeface="Arial" panose="020B0604020202020204" pitchFamily="34" charset="0"/>
              <a:cs typeface="Arial" panose="020B0604020202020204" pitchFamily="34" charset="0"/>
            </a:endParaRPr>
          </a:p>
          <a:p>
            <a:endParaRPr lang="en-GB" b="1"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21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2" y="304363"/>
            <a:ext cx="9433265"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Example copy</a:t>
            </a:r>
          </a:p>
        </p:txBody>
      </p:sp>
      <p:sp>
        <p:nvSpPr>
          <p:cNvPr id="5" name="TextBox 4">
            <a:extLst>
              <a:ext uri="{FF2B5EF4-FFF2-40B4-BE49-F238E27FC236}">
                <a16:creationId xmlns:a16="http://schemas.microsoft.com/office/drawing/2014/main" id="{5C20DC15-65BB-48FB-A5D5-6FC02E3B0B71}"/>
              </a:ext>
            </a:extLst>
          </p:cNvPr>
          <p:cNvSpPr txBox="1"/>
          <p:nvPr/>
        </p:nvSpPr>
        <p:spPr>
          <a:xfrm>
            <a:off x="657164" y="1866198"/>
            <a:ext cx="11215438" cy="4524315"/>
          </a:xfrm>
          <a:prstGeom prst="rect">
            <a:avLst/>
          </a:prstGeom>
          <a:noFill/>
        </p:spPr>
        <p:txBody>
          <a:bodyPr wrap="square" rtlCol="0">
            <a:spAutoFit/>
          </a:bodyPr>
          <a:lstStyle/>
          <a:p>
            <a:r>
              <a:rPr lang="en-US" dirty="0">
                <a:solidFill>
                  <a:srgbClr val="005EB8"/>
                </a:solidFill>
                <a:latin typeface="Arial" panose="020B0604020202020204" pitchFamily="34" charset="0"/>
                <a:cs typeface="Arial" panose="020B0604020202020204" pitchFamily="34" charset="0"/>
              </a:rPr>
              <a:t>Measles cases on the rise in England and across Europe. Make sure you and your family are protected against becoming seriously unwell with measles by checking you are up to date with the MMR vaccine.</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Across England, on average one in ten children are not up to date with their MMR vaccinations, with some areas of the country as low as two in five, putting thousands of children at risk of catching measles and the disease spreading in unvaccinated communities. </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Just two doses of the MMR vaccine gives you and your family lifelong protection against catching measles. The first vaccine is given at age one year an the second at age 3 years and 4 months old. If you’ve missed any doses it’s not too late to catch up. Contact you’re GP Practice today to book an appointment to get up to date. </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If you are unsure if you or your child are up to date check your child's red book or GP records and make an appointment to catch up any missed doses. </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For more information on the NHS vaccination schedule, please </a:t>
            </a:r>
            <a:r>
              <a:rPr lang="en-US" b="1" dirty="0">
                <a:solidFill>
                  <a:srgbClr val="005EB8"/>
                </a:solidFill>
                <a:latin typeface="Arial" panose="020B0604020202020204" pitchFamily="34" charset="0"/>
                <a:cs typeface="Arial" panose="020B0604020202020204" pitchFamily="34" charset="0"/>
                <a:hlinkClick r:id="rId3"/>
              </a:rPr>
              <a:t>visit</a:t>
            </a:r>
            <a:r>
              <a:rPr lang="en-US" dirty="0">
                <a:solidFill>
                  <a:srgbClr val="005EB8"/>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59DFE771-E36E-4493-B845-847135E4D455}"/>
              </a:ext>
            </a:extLst>
          </p:cNvPr>
          <p:cNvSpPr txBox="1"/>
          <p:nvPr/>
        </p:nvSpPr>
        <p:spPr>
          <a:xfrm>
            <a:off x="413036" y="1275800"/>
            <a:ext cx="11500206" cy="456535"/>
          </a:xfrm>
          <a:prstGeom prst="rect">
            <a:avLst/>
          </a:prstGeom>
          <a:noFill/>
        </p:spPr>
        <p:txBody>
          <a:bodyPr wrap="square">
            <a:spAutoFit/>
          </a:bodyPr>
          <a:lstStyle/>
          <a:p>
            <a:pPr>
              <a:lnSpc>
                <a:spcPct val="150000"/>
              </a:lnSpc>
            </a:pPr>
            <a:r>
              <a:rPr lang="en-US" sz="1800" b="1" i="1" dirty="0">
                <a:solidFill>
                  <a:srgbClr val="FF0000"/>
                </a:solidFill>
                <a:latin typeface="Arial" panose="020B0604020202020204" pitchFamily="34" charset="0"/>
                <a:cs typeface="Arial" panose="020B0604020202020204" pitchFamily="34" charset="0"/>
              </a:rPr>
              <a:t>This can be used as a basis for bulletins/websites/fact cards/ depending on your activity.</a:t>
            </a:r>
          </a:p>
        </p:txBody>
      </p:sp>
    </p:spTree>
    <p:extLst>
      <p:ext uri="{BB962C8B-B14F-4D97-AF65-F5344CB8AC3E}">
        <p14:creationId xmlns:p14="http://schemas.microsoft.com/office/powerpoint/2010/main" val="220576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DD84-CD09-CD2C-350F-165487D4598D}"/>
              </a:ext>
            </a:extLst>
          </p:cNvPr>
          <p:cNvSpPr>
            <a:spLocks noGrp="1"/>
          </p:cNvSpPr>
          <p:nvPr>
            <p:ph type="title"/>
          </p:nvPr>
        </p:nvSpPr>
        <p:spPr/>
        <p:txBody>
          <a:bodyPr>
            <a:normAutofit/>
          </a:bodyPr>
          <a:lstStyle/>
          <a:p>
            <a:pPr>
              <a:lnSpc>
                <a:spcPts val="6280"/>
              </a:lnSpc>
            </a:pPr>
            <a:r>
              <a:rPr lang="en-GB" sz="4800" b="1" dirty="0">
                <a:solidFill>
                  <a:srgbClr val="005EB8"/>
                </a:solidFill>
                <a:latin typeface="Arial" panose="020B0604020202020204" pitchFamily="34" charset="0"/>
                <a:ea typeface="+mn-ea"/>
                <a:cs typeface="Arial" panose="020B0604020202020204" pitchFamily="34" charset="0"/>
              </a:rPr>
              <a:t>MMR top FAQs</a:t>
            </a:r>
          </a:p>
        </p:txBody>
      </p:sp>
      <p:sp>
        <p:nvSpPr>
          <p:cNvPr id="3" name="Content Placeholder 2">
            <a:extLst>
              <a:ext uri="{FF2B5EF4-FFF2-40B4-BE49-F238E27FC236}">
                <a16:creationId xmlns:a16="http://schemas.microsoft.com/office/drawing/2014/main" id="{8C5D231C-360B-4FAD-0961-59F84FE7F368}"/>
              </a:ext>
            </a:extLst>
          </p:cNvPr>
          <p:cNvSpPr>
            <a:spLocks noGrp="1"/>
          </p:cNvSpPr>
          <p:nvPr>
            <p:ph idx="1"/>
          </p:nvPr>
        </p:nvSpPr>
        <p:spPr>
          <a:xfrm>
            <a:off x="838200" y="1569085"/>
            <a:ext cx="10515600" cy="4895850"/>
          </a:xfrm>
        </p:spPr>
        <p:txBody>
          <a:bodyPr>
            <a:noAutofit/>
          </a:bodyPr>
          <a:lstStyle/>
          <a:p>
            <a:pPr>
              <a:spcAft>
                <a:spcPts val="800"/>
              </a:spcAft>
            </a:pPr>
            <a:r>
              <a:rPr lang="en-GB" sz="1200" b="1" dirty="0">
                <a:solidFill>
                  <a:srgbClr val="005EB8"/>
                </a:solidFill>
                <a:latin typeface="Arial" panose="020B0604020202020204" pitchFamily="34" charset="0"/>
                <a:cs typeface="Arial" panose="020B0604020202020204" pitchFamily="34" charset="0"/>
              </a:rPr>
              <a:t>What is the MMR vaccine? </a:t>
            </a:r>
            <a:r>
              <a:rPr lang="en-GB" sz="1200" dirty="0">
                <a:solidFill>
                  <a:srgbClr val="005EB8"/>
                </a:solidFill>
                <a:latin typeface="Arial" panose="020B0604020202020204" pitchFamily="34" charset="0"/>
                <a:cs typeface="Arial" panose="020B0604020202020204" pitchFamily="34" charset="0"/>
              </a:rPr>
              <a:t>The MMR vaccine protects against measles, mumps and rubella which can be serious. MMR vaccination is offered to children at around 1 year of age, with a second dose at 3 years and 4 months. Both doses are required to offer full and lasting protection for your child against these vaccine preventable diseases.  Your GP practice will invite you to arrange an appointment when your child is eligible for the vaccine. If your child is older and has missed the vaccine contact your GP practice to discuss and arrange an appointment to ensure they are fully protected.</a:t>
            </a:r>
          </a:p>
          <a:p>
            <a:pPr>
              <a:spcAft>
                <a:spcPts val="800"/>
              </a:spcAft>
            </a:pPr>
            <a:r>
              <a:rPr lang="en-GB" sz="1200" b="1" dirty="0">
                <a:solidFill>
                  <a:srgbClr val="005EB8"/>
                </a:solidFill>
                <a:latin typeface="Arial" panose="020B0604020202020204" pitchFamily="34" charset="0"/>
                <a:cs typeface="Arial" panose="020B0604020202020204" pitchFamily="34" charset="0"/>
              </a:rPr>
              <a:t>Are there any side effects with the MMR vaccine? </a:t>
            </a:r>
            <a:r>
              <a:rPr lang="en-GB" sz="1200" dirty="0">
                <a:solidFill>
                  <a:srgbClr val="005EB8"/>
                </a:solidFill>
                <a:latin typeface="Arial" panose="020B0604020202020204" pitchFamily="34" charset="0"/>
                <a:cs typeface="Arial" panose="020B0604020202020204" pitchFamily="34" charset="0"/>
              </a:rPr>
              <a:t>The MMR vaccine is very safe. MMR vaccine is a live attenuated vaccine which means that it contains weakened versions of measles, mumps and rubella viruses. These have been weakened enough to produce immunity without causing disease. Most side effects are mild and do not last long, such as:</a:t>
            </a:r>
          </a:p>
          <a:p>
            <a:pPr marL="800100" lvl="1" indent="-342900">
              <a:spcAft>
                <a:spcPts val="400"/>
              </a:spcAft>
              <a:buSzPts val="1000"/>
              <a:buFont typeface="Symbol" panose="05050102010706020507" pitchFamily="18" charset="2"/>
              <a:buChar char=""/>
              <a:tabLst>
                <a:tab pos="457200" algn="l"/>
              </a:tabLst>
            </a:pPr>
            <a:r>
              <a:rPr lang="en-GB" sz="1200" dirty="0">
                <a:solidFill>
                  <a:srgbClr val="005EB8"/>
                </a:solidFill>
                <a:latin typeface="Arial" panose="020B0604020202020204" pitchFamily="34" charset="0"/>
                <a:cs typeface="Arial" panose="020B0604020202020204" pitchFamily="34" charset="0"/>
              </a:rPr>
              <a:t>the area where the needle goes in looking red, swollen and feeling sore for 2 to 3 days</a:t>
            </a:r>
          </a:p>
          <a:p>
            <a:pPr marL="800100" lvl="1" indent="-342900">
              <a:spcAft>
                <a:spcPts val="400"/>
              </a:spcAft>
              <a:buSzPts val="1000"/>
              <a:buFont typeface="Symbol" panose="05050102010706020507" pitchFamily="18" charset="2"/>
              <a:buChar char=""/>
              <a:tabLst>
                <a:tab pos="457200" algn="l"/>
              </a:tabLst>
            </a:pPr>
            <a:r>
              <a:rPr lang="en-GB" sz="1200" dirty="0">
                <a:solidFill>
                  <a:srgbClr val="005EB8"/>
                </a:solidFill>
                <a:latin typeface="Arial" panose="020B0604020202020204" pitchFamily="34" charset="0"/>
                <a:cs typeface="Arial" panose="020B0604020202020204" pitchFamily="34" charset="0"/>
              </a:rPr>
              <a:t>around 7 to 11 days after the injection, babies or young children may feel a bit unwell or develop a high temperature for about 2 or 3 days</a:t>
            </a:r>
          </a:p>
          <a:p>
            <a:pPr marL="800100" lvl="1" indent="-342900">
              <a:spcAft>
                <a:spcPts val="400"/>
              </a:spcAft>
              <a:buSzPts val="1000"/>
              <a:buFont typeface="Symbol" panose="05050102010706020507" pitchFamily="18" charset="2"/>
              <a:buChar char=""/>
              <a:tabLst>
                <a:tab pos="457200" algn="l"/>
              </a:tabLst>
            </a:pPr>
            <a:r>
              <a:rPr lang="en-GB" sz="1200" dirty="0">
                <a:solidFill>
                  <a:srgbClr val="005EB8"/>
                </a:solidFill>
                <a:latin typeface="Arial" panose="020B0604020202020204" pitchFamily="34" charset="0"/>
                <a:cs typeface="Arial" panose="020B0604020202020204" pitchFamily="34" charset="0"/>
              </a:rPr>
              <a:t>Some children might also cry and be upset immediately after the injection. This is normal and they should feel better after a cuddle.</a:t>
            </a:r>
          </a:p>
          <a:p>
            <a:pPr marL="800100" lvl="1" indent="-342900">
              <a:spcAft>
                <a:spcPts val="400"/>
              </a:spcAft>
              <a:buSzPts val="1000"/>
              <a:buFont typeface="Symbol" panose="05050102010706020507" pitchFamily="18" charset="2"/>
              <a:buChar char=""/>
              <a:tabLst>
                <a:tab pos="457200" algn="l"/>
              </a:tabLst>
            </a:pPr>
            <a:r>
              <a:rPr lang="en-GB" sz="1200" dirty="0">
                <a:solidFill>
                  <a:srgbClr val="005EB8"/>
                </a:solidFill>
                <a:latin typeface="Arial" panose="020B0604020202020204" pitchFamily="34" charset="0"/>
                <a:cs typeface="Arial" panose="020B0604020202020204" pitchFamily="34" charset="0"/>
              </a:rPr>
              <a:t>It's important to remember that the possible complications of infectious conditions, such as measles, mumps and rubella, are much more serious.</a:t>
            </a:r>
          </a:p>
          <a:p>
            <a:pPr>
              <a:spcAft>
                <a:spcPts val="400"/>
              </a:spcAft>
            </a:pPr>
            <a:r>
              <a:rPr lang="en-GB" sz="1200" b="1" dirty="0">
                <a:solidFill>
                  <a:srgbClr val="005EB8"/>
                </a:solidFill>
                <a:latin typeface="Arial" panose="020B0604020202020204" pitchFamily="34" charset="0"/>
                <a:cs typeface="Arial" panose="020B0604020202020204" pitchFamily="34" charset="0"/>
              </a:rPr>
              <a:t>Are there any circumstances that my child shouldn’t have their MMR? </a:t>
            </a:r>
            <a:r>
              <a:rPr lang="en-GB" sz="1200" dirty="0">
                <a:solidFill>
                  <a:srgbClr val="005EB8"/>
                </a:solidFill>
                <a:latin typeface="Arial" panose="020B0604020202020204" pitchFamily="34" charset="0"/>
                <a:cs typeface="Arial" panose="020B0604020202020204" pitchFamily="34" charset="0"/>
              </a:rPr>
              <a:t>Almost all children can be safely vaccinated with all vaccines. In general, a vaccine should not be given to children who have had a confirmed anaphylactic reaction to a previous dose of the same vaccine. While the MMR vaccine is safe for children with a severe egg allergy, you should let your doctor or nurse know if you or your child has had severe allergic reactions to gelatine, an antibiotic called neomycin, egg allergies.</a:t>
            </a:r>
          </a:p>
          <a:p>
            <a:pPr>
              <a:spcAft>
                <a:spcPts val="800"/>
              </a:spcAft>
            </a:pPr>
            <a:r>
              <a:rPr lang="en-GB" sz="1200" dirty="0">
                <a:solidFill>
                  <a:srgbClr val="005EB8"/>
                </a:solidFill>
                <a:latin typeface="Arial" panose="020B0604020202020204" pitchFamily="34" charset="0"/>
                <a:cs typeface="Arial" panose="020B0604020202020204" pitchFamily="34" charset="0"/>
              </a:rPr>
              <a:t> </a:t>
            </a:r>
            <a:r>
              <a:rPr lang="en-GB" sz="1200" b="1" dirty="0">
                <a:solidFill>
                  <a:srgbClr val="005EB8"/>
                </a:solidFill>
                <a:latin typeface="Arial" panose="020B0604020202020204" pitchFamily="34" charset="0"/>
                <a:cs typeface="Arial" panose="020B0604020202020204" pitchFamily="34" charset="0"/>
              </a:rPr>
              <a:t>What is the consent process for vaccination? </a:t>
            </a:r>
            <a:r>
              <a:rPr lang="en-GB" sz="1200" dirty="0">
                <a:solidFill>
                  <a:srgbClr val="005EB8"/>
                </a:solidFill>
                <a:latin typeface="Arial" panose="020B0604020202020204" pitchFamily="34" charset="0"/>
                <a:cs typeface="Arial" panose="020B0604020202020204" pitchFamily="34" charset="0"/>
              </a:rPr>
              <a:t>Parents, carers or those with parental responsibilities for young children should attend vaccination appointments with their child to give consent for them to receive vaccination. For looked after children, please refer to the care plan where permissions and restrictions of consent will be outlined. </a:t>
            </a:r>
          </a:p>
          <a:p>
            <a:endParaRPr lang="en-GB" sz="1200" dirty="0"/>
          </a:p>
        </p:txBody>
      </p:sp>
      <p:sp>
        <p:nvSpPr>
          <p:cNvPr id="4" name="Slide Number Placeholder 3">
            <a:extLst>
              <a:ext uri="{FF2B5EF4-FFF2-40B4-BE49-F238E27FC236}">
                <a16:creationId xmlns:a16="http://schemas.microsoft.com/office/drawing/2014/main" id="{C6B6D60F-E73A-145D-2C38-A659AFCC9490}"/>
              </a:ext>
            </a:extLst>
          </p:cNvPr>
          <p:cNvSpPr>
            <a:spLocks noGrp="1"/>
          </p:cNvSpPr>
          <p:nvPr>
            <p:ph type="sldNum" sz="quarter" idx="12"/>
          </p:nvPr>
        </p:nvSpPr>
        <p:spPr/>
        <p:txBody>
          <a:bodyPr/>
          <a:lstStyle/>
          <a:p>
            <a:fld id="{C733BBA1-C3A5-544F-A37C-DC155C341E59}" type="slidenum">
              <a:rPr lang="en-US" smtClean="0"/>
              <a:t>12</a:t>
            </a:fld>
            <a:endParaRPr lang="en-US"/>
          </a:p>
        </p:txBody>
      </p:sp>
      <p:pic>
        <p:nvPicPr>
          <p:cNvPr id="5" name="Picture 4" descr="A picture containing drawing&#10;&#10;Description automatically generated">
            <a:extLst>
              <a:ext uri="{FF2B5EF4-FFF2-40B4-BE49-F238E27FC236}">
                <a16:creationId xmlns:a16="http://schemas.microsoft.com/office/drawing/2014/main" id="{CB3C360F-4F2D-B3F0-BB59-45416685E243}"/>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215549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DD84-CD09-CD2C-350F-165487D4598D}"/>
              </a:ext>
            </a:extLst>
          </p:cNvPr>
          <p:cNvSpPr>
            <a:spLocks noGrp="1"/>
          </p:cNvSpPr>
          <p:nvPr>
            <p:ph type="title"/>
          </p:nvPr>
        </p:nvSpPr>
        <p:spPr/>
        <p:txBody>
          <a:bodyPr>
            <a:normAutofit/>
          </a:bodyPr>
          <a:lstStyle/>
          <a:p>
            <a:pPr>
              <a:lnSpc>
                <a:spcPts val="6280"/>
              </a:lnSpc>
            </a:pPr>
            <a:r>
              <a:rPr lang="en-GB" sz="4800" b="1" dirty="0">
                <a:solidFill>
                  <a:srgbClr val="005EB8"/>
                </a:solidFill>
                <a:latin typeface="Arial" panose="020B0604020202020204" pitchFamily="34" charset="0"/>
                <a:ea typeface="+mn-ea"/>
                <a:cs typeface="Arial" panose="020B0604020202020204" pitchFamily="34" charset="0"/>
              </a:rPr>
              <a:t>MMR top FAQs</a:t>
            </a:r>
          </a:p>
        </p:txBody>
      </p:sp>
      <p:sp>
        <p:nvSpPr>
          <p:cNvPr id="3" name="Content Placeholder 2">
            <a:extLst>
              <a:ext uri="{FF2B5EF4-FFF2-40B4-BE49-F238E27FC236}">
                <a16:creationId xmlns:a16="http://schemas.microsoft.com/office/drawing/2014/main" id="{8C5D231C-360B-4FAD-0961-59F84FE7F368}"/>
              </a:ext>
            </a:extLst>
          </p:cNvPr>
          <p:cNvSpPr>
            <a:spLocks noGrp="1"/>
          </p:cNvSpPr>
          <p:nvPr>
            <p:ph idx="1"/>
          </p:nvPr>
        </p:nvSpPr>
        <p:spPr>
          <a:xfrm>
            <a:off x="838200" y="1569085"/>
            <a:ext cx="10515600" cy="4895850"/>
          </a:xfrm>
        </p:spPr>
        <p:txBody>
          <a:bodyPr>
            <a:noAutofit/>
          </a:bodyPr>
          <a:lstStyle/>
          <a:p>
            <a:pPr>
              <a:spcAft>
                <a:spcPts val="400"/>
              </a:spcAft>
            </a:pPr>
            <a:r>
              <a:rPr lang="en-US" sz="1200" b="1" dirty="0">
                <a:solidFill>
                  <a:srgbClr val="005EB8"/>
                </a:solidFill>
                <a:latin typeface="Arial" panose="020B0604020202020204" pitchFamily="34" charset="0"/>
                <a:cs typeface="Arial" panose="020B0604020202020204" pitchFamily="34" charset="0"/>
              </a:rPr>
              <a:t>How can my child get the MMR vaccine? </a:t>
            </a:r>
            <a:r>
              <a:rPr lang="en-US" sz="1200" dirty="0">
                <a:solidFill>
                  <a:srgbClr val="005EB8"/>
                </a:solidFill>
                <a:latin typeface="Arial" panose="020B0604020202020204" pitchFamily="34" charset="0"/>
                <a:cs typeface="Arial" panose="020B0604020202020204" pitchFamily="34" charset="0"/>
              </a:rPr>
              <a:t>The Measles, Mumps and Rubella vaccine (MMR) protects against these three potentially serious illnesses. With rates of measles cases increasing, vaccination is more important than ever. Two MMR doses are needed to give effective protection and will be offered through your child’s GP practice. The first dose is given after your child’s first birthday and the second dose is given at 3 years 4 months old or soon after to protect them before they start school. The vaccine is given by injection into the leg or upper arm. </a:t>
            </a:r>
          </a:p>
          <a:p>
            <a:pPr>
              <a:spcAft>
                <a:spcPts val="400"/>
              </a:spcAft>
            </a:pPr>
            <a:r>
              <a:rPr lang="en-US" sz="1200" b="1" dirty="0">
                <a:solidFill>
                  <a:srgbClr val="005EB8"/>
                </a:solidFill>
                <a:latin typeface="Arial" panose="020B0604020202020204" pitchFamily="34" charset="0"/>
                <a:cs typeface="Arial" panose="020B0604020202020204" pitchFamily="34" charset="0"/>
              </a:rPr>
              <a:t>How does the MMR vaccine work? </a:t>
            </a:r>
            <a:r>
              <a:rPr lang="en-US" sz="1200" dirty="0">
                <a:solidFill>
                  <a:srgbClr val="005EB8"/>
                </a:solidFill>
                <a:latin typeface="Arial" panose="020B0604020202020204" pitchFamily="34" charset="0"/>
                <a:cs typeface="Arial" panose="020B0604020202020204" pitchFamily="34" charset="0"/>
              </a:rPr>
              <a:t>Your child’s immune system responds to the vaccine by producing cells which </a:t>
            </a:r>
            <a:r>
              <a:rPr lang="en-US" sz="1200" dirty="0" err="1">
                <a:solidFill>
                  <a:srgbClr val="005EB8"/>
                </a:solidFill>
                <a:latin typeface="Arial" panose="020B0604020202020204" pitchFamily="34" charset="0"/>
                <a:cs typeface="Arial" panose="020B0604020202020204" pitchFamily="34" charset="0"/>
              </a:rPr>
              <a:t>recognise</a:t>
            </a:r>
            <a:r>
              <a:rPr lang="en-US" sz="1200" dirty="0">
                <a:solidFill>
                  <a:srgbClr val="005EB8"/>
                </a:solidFill>
                <a:latin typeface="Arial" panose="020B0604020202020204" pitchFamily="34" charset="0"/>
                <a:cs typeface="Arial" panose="020B0604020202020204" pitchFamily="34" charset="0"/>
              </a:rPr>
              <a:t> and remember each of the 3 viruses. If they are in contact with any of the diseases in the future, these cells will wake up and activate their body to rapidly produce antibodies. The vaccine is very good at providing protection against measles, mumps and rubella. Over 99% of those who have 2 doses of the vaccine will be protected against measles and rubella. Although mumps protection is slightly lower, cases in vaccinated people are much less severe. This protection is usually long lasting.</a:t>
            </a:r>
            <a:endParaRPr lang="en-GB" sz="1200" dirty="0">
              <a:solidFill>
                <a:srgbClr val="005EB8"/>
              </a:solidFill>
              <a:latin typeface="Arial" panose="020B0604020202020204" pitchFamily="34" charset="0"/>
              <a:cs typeface="Arial" panose="020B0604020202020204" pitchFamily="34" charset="0"/>
            </a:endParaRPr>
          </a:p>
          <a:p>
            <a:r>
              <a:rPr lang="en-US" sz="1200" b="1" dirty="0">
                <a:solidFill>
                  <a:srgbClr val="005EB8"/>
                </a:solidFill>
                <a:latin typeface="Arial" panose="020B0604020202020204" pitchFamily="34" charset="0"/>
                <a:cs typeface="Arial" panose="020B0604020202020204" pitchFamily="34" charset="0"/>
              </a:rPr>
              <a:t>Is the MMR vaccine safe? </a:t>
            </a:r>
            <a:r>
              <a:rPr lang="en-US" sz="1200" dirty="0">
                <a:solidFill>
                  <a:srgbClr val="005EB8"/>
                </a:solidFill>
                <a:latin typeface="Arial" panose="020B0604020202020204" pitchFamily="34" charset="0"/>
                <a:cs typeface="Arial" panose="020B0604020202020204" pitchFamily="34" charset="0"/>
              </a:rPr>
              <a:t>The MMR vaccine has been safely protecting children for many years in many countries worldwide. In the UK, millions of doses have been given since it was introduced in 1988. Before vaccines can be used, they have to be thoroughly tested for safety. Many studies have taken place to look at the safety and effectiveness of MMR vaccine. The evidence is clear that there is no link between MMR vaccine and autism</a:t>
            </a:r>
            <a:r>
              <a:rPr lang="en-US" sz="1200" dirty="0">
                <a:effectLst/>
                <a:latin typeface="Arial" panose="020B0604020202020204" pitchFamily="34" charset="0"/>
                <a:ea typeface="Times New Roman" panose="02020603050405020304" pitchFamily="18" charset="0"/>
                <a:cs typeface="Arial" panose="020B0604020202020204" pitchFamily="34" charset="0"/>
              </a:rPr>
              <a:t>.</a:t>
            </a:r>
          </a:p>
          <a:p>
            <a:r>
              <a:rPr lang="en-GB" sz="1200" b="1" dirty="0">
                <a:solidFill>
                  <a:srgbClr val="005EB8"/>
                </a:solidFill>
                <a:latin typeface="Arial" panose="020B0604020202020204" pitchFamily="34" charset="0"/>
                <a:cs typeface="Arial" panose="020B0604020202020204" pitchFamily="34" charset="0"/>
              </a:rPr>
              <a:t>What if my child is ill on the day of the appointment? </a:t>
            </a:r>
            <a:r>
              <a:rPr lang="en-GB" sz="1200" dirty="0">
                <a:solidFill>
                  <a:srgbClr val="005EB8"/>
                </a:solidFill>
                <a:latin typeface="Arial" panose="020B0604020202020204" pitchFamily="34" charset="0"/>
                <a:cs typeface="Arial" panose="020B0604020202020204" pitchFamily="34" charset="0"/>
              </a:rPr>
              <a:t>If your child is unwell with a temperature on the day of the vaccine you will need to rebook an appointment once your child is feeling better.</a:t>
            </a:r>
          </a:p>
          <a:p>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200" dirty="0"/>
          </a:p>
        </p:txBody>
      </p:sp>
      <p:sp>
        <p:nvSpPr>
          <p:cNvPr id="4" name="Slide Number Placeholder 3">
            <a:extLst>
              <a:ext uri="{FF2B5EF4-FFF2-40B4-BE49-F238E27FC236}">
                <a16:creationId xmlns:a16="http://schemas.microsoft.com/office/drawing/2014/main" id="{C6B6D60F-E73A-145D-2C38-A659AFCC9490}"/>
              </a:ext>
            </a:extLst>
          </p:cNvPr>
          <p:cNvSpPr>
            <a:spLocks noGrp="1"/>
          </p:cNvSpPr>
          <p:nvPr>
            <p:ph type="sldNum" sz="quarter" idx="12"/>
          </p:nvPr>
        </p:nvSpPr>
        <p:spPr/>
        <p:txBody>
          <a:bodyPr/>
          <a:lstStyle/>
          <a:p>
            <a:fld id="{C733BBA1-C3A5-544F-A37C-DC155C341E59}" type="slidenum">
              <a:rPr lang="en-US" smtClean="0"/>
              <a:t>13</a:t>
            </a:fld>
            <a:endParaRPr lang="en-US"/>
          </a:p>
        </p:txBody>
      </p:sp>
      <p:pic>
        <p:nvPicPr>
          <p:cNvPr id="5" name="Picture 4" descr="A picture containing drawing&#10;&#10;Description automatically generated">
            <a:extLst>
              <a:ext uri="{FF2B5EF4-FFF2-40B4-BE49-F238E27FC236}">
                <a16:creationId xmlns:a16="http://schemas.microsoft.com/office/drawing/2014/main" id="{CB3C360F-4F2D-B3F0-BB59-45416685E243}"/>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365048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DD84-CD09-CD2C-350F-165487D4598D}"/>
              </a:ext>
            </a:extLst>
          </p:cNvPr>
          <p:cNvSpPr>
            <a:spLocks noGrp="1"/>
          </p:cNvSpPr>
          <p:nvPr>
            <p:ph type="title"/>
          </p:nvPr>
        </p:nvSpPr>
        <p:spPr>
          <a:xfrm>
            <a:off x="838200" y="365125"/>
            <a:ext cx="11059160" cy="1325563"/>
          </a:xfrm>
        </p:spPr>
        <p:txBody>
          <a:bodyPr>
            <a:normAutofit/>
          </a:bodyPr>
          <a:lstStyle/>
          <a:p>
            <a:pPr>
              <a:lnSpc>
                <a:spcPts val="6280"/>
              </a:lnSpc>
            </a:pPr>
            <a:r>
              <a:rPr lang="en-GB" sz="4800" b="1" dirty="0">
                <a:solidFill>
                  <a:srgbClr val="005EB8"/>
                </a:solidFill>
                <a:latin typeface="Arial" panose="020B0604020202020204" pitchFamily="34" charset="0"/>
                <a:ea typeface="+mn-ea"/>
                <a:cs typeface="Arial" panose="020B0604020202020204" pitchFamily="34" charset="0"/>
              </a:rPr>
              <a:t>Measles top FAQs</a:t>
            </a:r>
            <a:endParaRPr lang="en-GB" sz="4900" b="1" dirty="0">
              <a:solidFill>
                <a:srgbClr val="005EB8"/>
              </a:solidFill>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8C5D231C-360B-4FAD-0961-59F84FE7F368}"/>
              </a:ext>
            </a:extLst>
          </p:cNvPr>
          <p:cNvSpPr>
            <a:spLocks noGrp="1"/>
          </p:cNvSpPr>
          <p:nvPr>
            <p:ph idx="1"/>
          </p:nvPr>
        </p:nvSpPr>
        <p:spPr>
          <a:xfrm>
            <a:off x="838200" y="1572419"/>
            <a:ext cx="10515600" cy="4895850"/>
          </a:xfrm>
        </p:spPr>
        <p:txBody>
          <a:bodyPr>
            <a:noAutofit/>
          </a:bodyPr>
          <a:lstStyle/>
          <a:p>
            <a:pPr>
              <a:spcAft>
                <a:spcPts val="400"/>
              </a:spcAft>
            </a:pPr>
            <a:r>
              <a:rPr lang="en-GB" sz="1200" b="1" dirty="0">
                <a:solidFill>
                  <a:srgbClr val="005EB8"/>
                </a:solidFill>
                <a:latin typeface="Arial" panose="020B0604020202020204" pitchFamily="34" charset="0"/>
                <a:cs typeface="Arial" panose="020B0604020202020204" pitchFamily="34" charset="0"/>
              </a:rPr>
              <a:t>What is measles? </a:t>
            </a:r>
            <a:r>
              <a:rPr lang="en-GB" sz="1200" dirty="0">
                <a:solidFill>
                  <a:srgbClr val="005EB8"/>
                </a:solidFill>
                <a:latin typeface="Arial" panose="020B0604020202020204" pitchFamily="34" charset="0"/>
                <a:cs typeface="Arial" panose="020B0604020202020204" pitchFamily="34" charset="0"/>
              </a:rPr>
              <a:t>Measles is an infection that spreads very easily and can cause serious problems in some people. Having the MMR vaccine is the best way to prevent it. Measles usually starts with cold-like symptoms, followed by a rash a few days later. Some people may also get small spots in their mouth. First symptoms, before ethe rash appears include</a:t>
            </a:r>
          </a:p>
          <a:p>
            <a:pPr lvl="1"/>
            <a:r>
              <a:rPr lang="en-GB" sz="1200" dirty="0">
                <a:solidFill>
                  <a:srgbClr val="005EB8"/>
                </a:solidFill>
                <a:latin typeface="Arial" panose="020B0604020202020204" pitchFamily="34" charset="0"/>
                <a:cs typeface="Arial" panose="020B0604020202020204" pitchFamily="34" charset="0"/>
              </a:rPr>
              <a:t>Cold-like symptoms</a:t>
            </a:r>
          </a:p>
          <a:p>
            <a:pPr lvl="1"/>
            <a:r>
              <a:rPr lang="en-GB" sz="1200" dirty="0">
                <a:solidFill>
                  <a:srgbClr val="005EB8"/>
                </a:solidFill>
                <a:latin typeface="Arial" panose="020B0604020202020204" pitchFamily="34" charset="0"/>
                <a:cs typeface="Arial" panose="020B0604020202020204" pitchFamily="34" charset="0"/>
              </a:rPr>
              <a:t>a high temperature</a:t>
            </a:r>
          </a:p>
          <a:p>
            <a:pPr lvl="1"/>
            <a:r>
              <a:rPr lang="en-GB" sz="1200" dirty="0">
                <a:solidFill>
                  <a:srgbClr val="005EB8"/>
                </a:solidFill>
                <a:latin typeface="Arial" panose="020B0604020202020204" pitchFamily="34" charset="0"/>
                <a:cs typeface="Arial" panose="020B0604020202020204" pitchFamily="34" charset="0"/>
              </a:rPr>
              <a:t>a runny or blocked nose</a:t>
            </a:r>
          </a:p>
          <a:p>
            <a:pPr lvl="1"/>
            <a:r>
              <a:rPr lang="en-GB" sz="1200" dirty="0">
                <a:solidFill>
                  <a:srgbClr val="005EB8"/>
                </a:solidFill>
                <a:latin typeface="Arial" panose="020B0604020202020204" pitchFamily="34" charset="0"/>
                <a:cs typeface="Arial" panose="020B0604020202020204" pitchFamily="34" charset="0"/>
              </a:rPr>
              <a:t>sneezing</a:t>
            </a:r>
          </a:p>
          <a:p>
            <a:pPr lvl="1"/>
            <a:r>
              <a:rPr lang="en-GB" sz="1200" dirty="0">
                <a:solidFill>
                  <a:srgbClr val="005EB8"/>
                </a:solidFill>
                <a:latin typeface="Arial" panose="020B0604020202020204" pitchFamily="34" charset="0"/>
                <a:cs typeface="Arial" panose="020B0604020202020204" pitchFamily="34" charset="0"/>
              </a:rPr>
              <a:t>a cough</a:t>
            </a:r>
          </a:p>
          <a:p>
            <a:pPr lvl="1"/>
            <a:r>
              <a:rPr lang="en-GB" sz="1200" dirty="0">
                <a:solidFill>
                  <a:srgbClr val="005EB8"/>
                </a:solidFill>
                <a:latin typeface="Arial" panose="020B0604020202020204" pitchFamily="34" charset="0"/>
                <a:cs typeface="Arial" panose="020B0604020202020204" pitchFamily="34" charset="0"/>
              </a:rPr>
              <a:t>red, sore, watery eyes</a:t>
            </a:r>
          </a:p>
          <a:p>
            <a:r>
              <a:rPr lang="en-US" sz="1200" b="1" dirty="0">
                <a:solidFill>
                  <a:srgbClr val="005EB8"/>
                </a:solidFill>
                <a:latin typeface="Arial" panose="020B0604020202020204" pitchFamily="34" charset="0"/>
                <a:cs typeface="Arial" panose="020B0604020202020204" pitchFamily="34" charset="0"/>
              </a:rPr>
              <a:t>Can getting measles, mumps and rubella be serious? </a:t>
            </a:r>
            <a:r>
              <a:rPr lang="en-US" sz="1200" dirty="0">
                <a:solidFill>
                  <a:srgbClr val="005EB8"/>
                </a:solidFill>
                <a:latin typeface="Arial" panose="020B0604020202020204" pitchFamily="34" charset="0"/>
                <a:cs typeface="Arial" panose="020B0604020202020204" pitchFamily="34" charset="0"/>
              </a:rPr>
              <a:t>Measles, mumps and rubella are highly infectious illnesses that can easily spread between unvaccinated people. These diseases can lead to serious problems such as meningitis and hearing loss. Most people are vaccinated against measles, mumps and rubella and since the vaccine was introduced in 1988, these conditions have become rare in the UK as the vaccine is good at providing protection.</a:t>
            </a:r>
          </a:p>
          <a:p>
            <a:r>
              <a:rPr lang="en-US" sz="1200" b="1" dirty="0">
                <a:solidFill>
                  <a:srgbClr val="005EB8"/>
                </a:solidFill>
                <a:latin typeface="Arial" panose="020B0604020202020204" pitchFamily="34" charset="0"/>
                <a:cs typeface="Arial" panose="020B0604020202020204" pitchFamily="34" charset="0"/>
              </a:rPr>
              <a:t>How can my child / how can I get measles? </a:t>
            </a:r>
            <a:r>
              <a:rPr lang="en-US" sz="1200" dirty="0">
                <a:solidFill>
                  <a:srgbClr val="005EB8"/>
                </a:solidFill>
                <a:latin typeface="Arial" panose="020B0604020202020204" pitchFamily="34" charset="0"/>
                <a:cs typeface="Arial" panose="020B0604020202020204" pitchFamily="34" charset="0"/>
              </a:rPr>
              <a:t>Measles is a virus that spreads through the air and is passed on by coughs and sneezes. Those who have measles are infectious before they have any spots. The virus is highly infectious and one infected person with measles will infect 9 out of 10 unvaccinated people if they spend 15 minutes of more with them.</a:t>
            </a:r>
          </a:p>
          <a:p>
            <a:r>
              <a:rPr lang="en-US" sz="1200" b="1" dirty="0">
                <a:solidFill>
                  <a:srgbClr val="005EB8"/>
                </a:solidFill>
                <a:latin typeface="Arial" panose="020B0604020202020204" pitchFamily="34" charset="0"/>
                <a:cs typeface="Arial" panose="020B0604020202020204" pitchFamily="34" charset="0"/>
              </a:rPr>
              <a:t>Is measles just a childhood disease? </a:t>
            </a:r>
            <a:r>
              <a:rPr lang="en-US" sz="1200" dirty="0">
                <a:solidFill>
                  <a:srgbClr val="005EB8"/>
                </a:solidFill>
                <a:latin typeface="Arial" panose="020B0604020202020204" pitchFamily="34" charset="0"/>
                <a:cs typeface="Arial" panose="020B0604020202020204" pitchFamily="34" charset="0"/>
              </a:rPr>
              <a:t>Measles is more common in young children, but anyone unvaccinated is at risk of getting measles and becoming seriously unwell. </a:t>
            </a:r>
            <a:endParaRPr lang="en-GB" sz="1200" dirty="0">
              <a:solidFill>
                <a:srgbClr val="005EB8"/>
              </a:solidFill>
              <a:latin typeface="Arial" panose="020B0604020202020204" pitchFamily="34" charset="0"/>
              <a:cs typeface="Arial" panose="020B0604020202020204" pitchFamily="34" charset="0"/>
            </a:endParaRPr>
          </a:p>
          <a:p>
            <a:pPr>
              <a:lnSpc>
                <a:spcPct val="107000"/>
              </a:lnSpc>
              <a:spcAft>
                <a:spcPts val="1000"/>
              </a:spcAft>
            </a:pPr>
            <a:r>
              <a:rPr lang="en-GB" sz="1200" dirty="0">
                <a:solidFill>
                  <a:srgbClr val="005EB8"/>
                </a:solidFill>
                <a:latin typeface="Arial" panose="020B0604020202020204" pitchFamily="34" charset="0"/>
                <a:cs typeface="Arial" panose="020B0604020202020204" pitchFamily="34" charset="0"/>
              </a:rPr>
              <a:t> </a:t>
            </a:r>
            <a:r>
              <a:rPr lang="en-GB" sz="1200" b="1" dirty="0">
                <a:solidFill>
                  <a:srgbClr val="005EB8"/>
                </a:solidFill>
                <a:latin typeface="Arial" panose="020B0604020202020204" pitchFamily="34" charset="0"/>
                <a:cs typeface="Arial" panose="020B0604020202020204" pitchFamily="34" charset="0"/>
              </a:rPr>
              <a:t>Is measles not just a rash that goes away? </a:t>
            </a:r>
            <a:r>
              <a:rPr lang="en-GB" sz="1200" dirty="0">
                <a:solidFill>
                  <a:srgbClr val="005EB8"/>
                </a:solidFill>
                <a:latin typeface="Arial" panose="020B0604020202020204" pitchFamily="34" charset="0"/>
                <a:cs typeface="Arial" panose="020B0604020202020204" pitchFamily="34" charset="0"/>
              </a:rPr>
              <a:t>Measles can be serious and lead to long term health problems, such a blindness in rare cases. Most people who get measles feel very unwell for up to two weeks. There is no medical treatment for measles. One in five will need a hospital visit and one in 15 will have complications from getting measles.</a:t>
            </a:r>
            <a:endParaRPr lang="en-GB" sz="1200" dirty="0"/>
          </a:p>
        </p:txBody>
      </p:sp>
      <p:sp>
        <p:nvSpPr>
          <p:cNvPr id="4" name="Slide Number Placeholder 3">
            <a:extLst>
              <a:ext uri="{FF2B5EF4-FFF2-40B4-BE49-F238E27FC236}">
                <a16:creationId xmlns:a16="http://schemas.microsoft.com/office/drawing/2014/main" id="{C6B6D60F-E73A-145D-2C38-A659AFCC9490}"/>
              </a:ext>
            </a:extLst>
          </p:cNvPr>
          <p:cNvSpPr>
            <a:spLocks noGrp="1"/>
          </p:cNvSpPr>
          <p:nvPr>
            <p:ph type="sldNum" sz="quarter" idx="12"/>
          </p:nvPr>
        </p:nvSpPr>
        <p:spPr/>
        <p:txBody>
          <a:bodyPr/>
          <a:lstStyle/>
          <a:p>
            <a:fld id="{C733BBA1-C3A5-544F-A37C-DC155C341E59}" type="slidenum">
              <a:rPr lang="en-US" smtClean="0"/>
              <a:t>14</a:t>
            </a:fld>
            <a:endParaRPr lang="en-US"/>
          </a:p>
        </p:txBody>
      </p:sp>
      <p:pic>
        <p:nvPicPr>
          <p:cNvPr id="5" name="Picture 4" descr="A picture containing drawing&#10;&#10;Description automatically generated">
            <a:extLst>
              <a:ext uri="{FF2B5EF4-FFF2-40B4-BE49-F238E27FC236}">
                <a16:creationId xmlns:a16="http://schemas.microsoft.com/office/drawing/2014/main" id="{9A077737-6EE2-3161-0BB4-39704EF3C3EE}"/>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234721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589356"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What is the background?</a:t>
            </a:r>
          </a:p>
        </p:txBody>
      </p:sp>
      <p:sp>
        <p:nvSpPr>
          <p:cNvPr id="9" name="TextBox 8">
            <a:extLst>
              <a:ext uri="{FF2B5EF4-FFF2-40B4-BE49-F238E27FC236}">
                <a16:creationId xmlns:a16="http://schemas.microsoft.com/office/drawing/2014/main" id="{4AF9D709-AD54-4072-9233-9179F778DE77}"/>
              </a:ext>
            </a:extLst>
          </p:cNvPr>
          <p:cNvSpPr txBox="1"/>
          <p:nvPr/>
        </p:nvSpPr>
        <p:spPr>
          <a:xfrm>
            <a:off x="503844" y="1223632"/>
            <a:ext cx="11098876" cy="5355312"/>
          </a:xfrm>
          <a:prstGeom prst="rect">
            <a:avLst/>
          </a:prstGeom>
          <a:noFill/>
        </p:spPr>
        <p:txBody>
          <a:bodyPr wrap="square" rtlCol="0">
            <a:spAutoFit/>
          </a:bodyPr>
          <a:lstStyle/>
          <a:p>
            <a:r>
              <a:rPr lang="en-GB" b="1" dirty="0">
                <a:solidFill>
                  <a:srgbClr val="005EB8"/>
                </a:solidFill>
                <a:latin typeface="Arial" panose="020B0604020202020204" pitchFamily="34" charset="0"/>
                <a:cs typeface="Arial" panose="020B0604020202020204" pitchFamily="34" charset="0"/>
              </a:rPr>
              <a:t>Measles cases are rising in England this year. </a:t>
            </a:r>
            <a:r>
              <a:rPr lang="en-GB" sz="1800" b="1" dirty="0">
                <a:solidFill>
                  <a:srgbClr val="005EB8"/>
                </a:solidFill>
                <a:latin typeface="Arial" panose="020B0604020202020204" pitchFamily="34" charset="0"/>
                <a:cs typeface="Arial" panose="020B0604020202020204" pitchFamily="34" charset="0"/>
              </a:rPr>
              <a:t>There were 128 cases from 1</a:t>
            </a:r>
            <a:r>
              <a:rPr lang="en-GB" sz="1800" b="1" baseline="30000" dirty="0">
                <a:solidFill>
                  <a:srgbClr val="005EB8"/>
                </a:solidFill>
                <a:latin typeface="Arial" panose="020B0604020202020204" pitchFamily="34" charset="0"/>
                <a:cs typeface="Arial" panose="020B0604020202020204" pitchFamily="34" charset="0"/>
              </a:rPr>
              <a:t>st</a:t>
            </a:r>
            <a:r>
              <a:rPr lang="en-GB" sz="1800" b="1" dirty="0">
                <a:solidFill>
                  <a:srgbClr val="005EB8"/>
                </a:solidFill>
                <a:latin typeface="Arial" panose="020B0604020202020204" pitchFamily="34" charset="0"/>
                <a:cs typeface="Arial" panose="020B0604020202020204" pitchFamily="34" charset="0"/>
              </a:rPr>
              <a:t> Jan – 30</a:t>
            </a:r>
            <a:r>
              <a:rPr lang="en-GB" sz="1800" b="1" baseline="30000" dirty="0">
                <a:solidFill>
                  <a:srgbClr val="005EB8"/>
                </a:solidFill>
                <a:latin typeface="Arial" panose="020B0604020202020204" pitchFamily="34" charset="0"/>
                <a:cs typeface="Arial" panose="020B0604020202020204" pitchFamily="34" charset="0"/>
              </a:rPr>
              <a:t>th</a:t>
            </a:r>
            <a:r>
              <a:rPr lang="en-GB" sz="1800" b="1" dirty="0">
                <a:solidFill>
                  <a:srgbClr val="005EB8"/>
                </a:solidFill>
                <a:latin typeface="Arial" panose="020B0604020202020204" pitchFamily="34" charset="0"/>
                <a:cs typeface="Arial" panose="020B0604020202020204" pitchFamily="34" charset="0"/>
              </a:rPr>
              <a:t> June, of which the majority were in London, this is not expected to be higher</a:t>
            </a:r>
            <a:r>
              <a:rPr lang="en-GB" b="1" dirty="0">
                <a:solidFill>
                  <a:srgbClr val="005EB8"/>
                </a:solidFill>
                <a:latin typeface="Arial" panose="020B0604020202020204" pitchFamily="34" charset="0"/>
                <a:cs typeface="Arial" panose="020B0604020202020204" pitchFamily="34" charset="0"/>
              </a:rPr>
              <a:t>. The vaccination rate is lower than the 95% target set by WHO and as low as 60% in some areas of London. </a:t>
            </a:r>
            <a:endParaRPr lang="en-GB" dirty="0">
              <a:solidFill>
                <a:srgbClr val="005EB8"/>
              </a:solidFill>
              <a:latin typeface="Arial" panose="020B0604020202020204" pitchFamily="34" charset="0"/>
              <a:cs typeface="Arial" panose="020B0604020202020204" pitchFamily="34" charset="0"/>
            </a:endParaRPr>
          </a:p>
          <a:p>
            <a:endParaRPr lang="en-GB" sz="800" dirty="0">
              <a:solidFill>
                <a:srgbClr val="005EB8"/>
              </a:solidFill>
              <a:latin typeface="Arial" panose="020B0604020202020204" pitchFamily="34" charset="0"/>
              <a:cs typeface="Arial" panose="020B0604020202020204" pitchFamily="34" charset="0"/>
            </a:endParaRPr>
          </a:p>
          <a:p>
            <a:endParaRPr lang="en-US" sz="800"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UKHSA have predicted that the risk in London is high this year and cases could rise to between 40k and 160k due to low uptake of the MMR and the number of cases being imported and spread. </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The overall risk to England is low, but there are cases of measles in every region and numbers are rising. UKHSA suggest that without intervention cases will continue to rise in all regions.</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UKHSA are publishing their ministerial submission and modeling paper outlining the risk of measles in England as low and London as high on 14</a:t>
            </a:r>
            <a:r>
              <a:rPr lang="en-US" baseline="30000" dirty="0">
                <a:solidFill>
                  <a:srgbClr val="005EB8"/>
                </a:solidFill>
                <a:latin typeface="Arial" panose="020B0604020202020204" pitchFamily="34" charset="0"/>
                <a:cs typeface="Arial" panose="020B0604020202020204" pitchFamily="34" charset="0"/>
              </a:rPr>
              <a:t>th</a:t>
            </a:r>
            <a:r>
              <a:rPr lang="en-US" dirty="0">
                <a:solidFill>
                  <a:srgbClr val="005EB8"/>
                </a:solidFill>
                <a:latin typeface="Arial" panose="020B0604020202020204" pitchFamily="34" charset="0"/>
                <a:cs typeface="Arial" panose="020B0604020202020204" pitchFamily="34" charset="0"/>
              </a:rPr>
              <a:t> July 2023. It is expected to gain much press interest.</a:t>
            </a:r>
          </a:p>
          <a:p>
            <a:endParaRPr lang="en-US" dirty="0">
              <a:solidFill>
                <a:srgbClr val="005EB8"/>
              </a:solidFill>
              <a:latin typeface="Arial" panose="020B0604020202020204" pitchFamily="34" charset="0"/>
              <a:cs typeface="Arial" panose="020B0604020202020204" pitchFamily="34" charset="0"/>
            </a:endParaRPr>
          </a:p>
          <a:p>
            <a:r>
              <a:rPr lang="en-US" dirty="0">
                <a:solidFill>
                  <a:srgbClr val="005EB8"/>
                </a:solidFill>
                <a:latin typeface="Arial" panose="020B0604020202020204" pitchFamily="34" charset="0"/>
                <a:cs typeface="Arial" panose="020B0604020202020204" pitchFamily="34" charset="0"/>
              </a:rPr>
              <a:t>NHS England are launching a measles awareness campaign on 14</a:t>
            </a:r>
            <a:r>
              <a:rPr lang="en-US" baseline="30000" dirty="0">
                <a:solidFill>
                  <a:srgbClr val="005EB8"/>
                </a:solidFill>
                <a:latin typeface="Arial" panose="020B0604020202020204" pitchFamily="34" charset="0"/>
                <a:cs typeface="Arial" panose="020B0604020202020204" pitchFamily="34" charset="0"/>
              </a:rPr>
              <a:t>th</a:t>
            </a:r>
            <a:r>
              <a:rPr lang="en-US" dirty="0">
                <a:solidFill>
                  <a:srgbClr val="005EB8"/>
                </a:solidFill>
                <a:latin typeface="Arial" panose="020B0604020202020204" pitchFamily="34" charset="0"/>
                <a:cs typeface="Arial" panose="020B0604020202020204" pitchFamily="34" charset="0"/>
              </a:rPr>
              <a:t> July encouraging the uptake of the MMR vaccine.</a:t>
            </a:r>
          </a:p>
          <a:p>
            <a:endParaRPr lang="en-US" dirty="0">
              <a:solidFill>
                <a:srgbClr val="005EB8"/>
              </a:solidFill>
              <a:latin typeface="Arial" panose="020B0604020202020204" pitchFamily="34" charset="0"/>
              <a:cs typeface="Arial" panose="020B0604020202020204" pitchFamily="34" charset="0"/>
            </a:endParaRPr>
          </a:p>
          <a:p>
            <a:r>
              <a:rPr lang="en-US" b="1" dirty="0">
                <a:solidFill>
                  <a:srgbClr val="005EB8"/>
                </a:solidFill>
                <a:latin typeface="Arial" panose="020B0604020202020204" pitchFamily="34" charset="0"/>
                <a:cs typeface="Arial" panose="020B0604020202020204" pitchFamily="34" charset="0"/>
              </a:rPr>
              <a:t>The purpose of this pack is to support communications between primary care and health care practitioners and their patients / public.</a:t>
            </a:r>
            <a:endParaRPr lang="en-US" sz="2000" b="1" dirty="0">
              <a:solidFill>
                <a:srgbClr val="005EB8"/>
              </a:solidFill>
              <a:latin typeface="Arial" panose="020B0604020202020204" pitchFamily="34" charset="0"/>
              <a:cs typeface="Arial" panose="020B0604020202020204" pitchFamily="34" charset="0"/>
            </a:endParaRPr>
          </a:p>
          <a:p>
            <a:endParaRPr lang="en-US" sz="20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5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9A322E-9638-DC8A-F0AB-868F1B740C58}"/>
              </a:ext>
            </a:extLst>
          </p:cNvPr>
          <p:cNvSpPr>
            <a:spLocks noGrp="1"/>
          </p:cNvSpPr>
          <p:nvPr>
            <p:ph type="sldNum" sz="quarter" idx="12"/>
          </p:nvPr>
        </p:nvSpPr>
        <p:spPr/>
        <p:txBody>
          <a:bodyPr/>
          <a:lstStyle/>
          <a:p>
            <a:fld id="{C733BBA1-C3A5-544F-A37C-DC155C341E59}" type="slidenum">
              <a:rPr lang="en-US" smtClean="0"/>
              <a:t>3</a:t>
            </a:fld>
            <a:endParaRPr lang="en-US"/>
          </a:p>
        </p:txBody>
      </p:sp>
      <p:pic>
        <p:nvPicPr>
          <p:cNvPr id="5" name="Picture 4" descr="A picture containing drawing&#10;&#10;Description automatically generated">
            <a:extLst>
              <a:ext uri="{FF2B5EF4-FFF2-40B4-BE49-F238E27FC236}">
                <a16:creationId xmlns:a16="http://schemas.microsoft.com/office/drawing/2014/main" id="{53765FC2-BF92-E30F-42F1-81AC2EC1231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6" name="TextBox 5">
            <a:extLst>
              <a:ext uri="{FF2B5EF4-FFF2-40B4-BE49-F238E27FC236}">
                <a16:creationId xmlns:a16="http://schemas.microsoft.com/office/drawing/2014/main" id="{9291AEDF-76C8-AB93-4162-56C8014156A8}"/>
              </a:ext>
            </a:extLst>
          </p:cNvPr>
          <p:cNvSpPr txBox="1"/>
          <p:nvPr/>
        </p:nvSpPr>
        <p:spPr>
          <a:xfrm>
            <a:off x="503843" y="208186"/>
            <a:ext cx="9363233" cy="1184876"/>
          </a:xfrm>
          <a:prstGeom prst="rect">
            <a:avLst/>
          </a:prstGeom>
          <a:noFill/>
        </p:spPr>
        <p:txBody>
          <a:bodyPr wrap="square" rtlCol="0">
            <a:spAutoFit/>
          </a:bodyPr>
          <a:lstStyle/>
          <a:p>
            <a:pPr>
              <a:lnSpc>
                <a:spcPct val="150000"/>
              </a:lnSpc>
            </a:pPr>
            <a:r>
              <a:rPr lang="en-US" sz="5400" b="1" dirty="0">
                <a:solidFill>
                  <a:srgbClr val="005EB8"/>
                </a:solidFill>
                <a:latin typeface="Arial" panose="020B0604020202020204" pitchFamily="34" charset="0"/>
                <a:cs typeface="Arial" panose="020B0604020202020204" pitchFamily="34" charset="0"/>
              </a:rPr>
              <a:t>Objectives/Aims</a:t>
            </a:r>
            <a:endParaRPr lang="en-US" sz="5400" b="1" i="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4A2BC56-956D-95CF-5E85-871B613ED057}"/>
              </a:ext>
            </a:extLst>
          </p:cNvPr>
          <p:cNvSpPr txBox="1"/>
          <p:nvPr/>
        </p:nvSpPr>
        <p:spPr>
          <a:xfrm>
            <a:off x="608733" y="1452442"/>
            <a:ext cx="9363233" cy="611782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Increase the awareness of the seriousness of measles in the community. It is not just a rash and can make children seriously unwell.  There is no medical treatment for measles.</a:t>
            </a:r>
          </a:p>
          <a:p>
            <a:pPr marL="342900" indent="-342900">
              <a:buFont typeface="Arial" panose="020B0604020202020204" pitchFamily="34" charset="0"/>
              <a:buChar char="•"/>
            </a:pPr>
            <a:endParaRPr lang="en-US" sz="20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Educate communities of the benefits of the MMR vaccine to prevent children becoming seriously unwell. </a:t>
            </a:r>
          </a:p>
          <a:p>
            <a:pPr marL="342900" indent="-342900">
              <a:buFont typeface="Arial" panose="020B0604020202020204" pitchFamily="34" charset="0"/>
              <a:buChar char="•"/>
            </a:pPr>
            <a:endParaRPr lang="en-US" sz="20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Inform the public that measles cases are on the rise in England and across Europe, encouraging the uptake of the MMR vaccine, especially before travel</a:t>
            </a:r>
          </a:p>
          <a:p>
            <a:pPr marL="342900" indent="-342900">
              <a:buFont typeface="Arial" panose="020B0604020202020204" pitchFamily="34" charset="0"/>
              <a:buChar char="•"/>
            </a:pPr>
            <a:endParaRPr lang="en-US" sz="20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Where suitable, primary care and health care practitioners to educate patients that there is no link between the MMR vaccine and autism. (National Autism Society state on their website ‘</a:t>
            </a:r>
            <a:r>
              <a:rPr lang="en-GB" sz="2000" dirty="0">
                <a:solidFill>
                  <a:srgbClr val="005EB8"/>
                </a:solidFill>
                <a:latin typeface="Arial" panose="020B0604020202020204" pitchFamily="34" charset="0"/>
                <a:cs typeface="Arial" panose="020B0604020202020204" pitchFamily="34" charset="0"/>
                <a:hlinkClick r:id="rId3"/>
              </a:rPr>
              <a:t>There is no link between autism and vaccines</a:t>
            </a:r>
            <a:r>
              <a:rPr lang="en-GB" sz="2000" dirty="0">
                <a:solidFill>
                  <a:srgbClr val="005EB8"/>
                </a:solidFill>
                <a:latin typeface="Arial" panose="020B0604020202020204" pitchFamily="34" charset="0"/>
                <a:cs typeface="Arial" panose="020B0604020202020204" pitchFamily="34" charset="0"/>
              </a:rPr>
              <a:t>.’</a:t>
            </a:r>
            <a:r>
              <a:rPr lang="en-US" sz="2000" dirty="0">
                <a:solidFill>
                  <a:srgbClr val="005EB8"/>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0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Remind people the MMR vaccine needs 2 doses in childhood starting from 1 year old, including call / recall where possible.</a:t>
            </a:r>
          </a:p>
          <a:p>
            <a:endParaRPr lang="en-US" sz="2000" dirty="0">
              <a:solidFill>
                <a:srgbClr val="005EB8"/>
              </a:solidFill>
              <a:latin typeface="Arial" panose="020B0604020202020204" pitchFamily="34" charset="0"/>
              <a:cs typeface="Arial" panose="020B0604020202020204" pitchFamily="34" charset="0"/>
            </a:endParaRPr>
          </a:p>
          <a:p>
            <a:endParaRPr lang="en-US" sz="2000" dirty="0">
              <a:solidFill>
                <a:srgbClr val="005EB8"/>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4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30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2BF871-EDC2-42F7-A9F9-93CF157392BC}"/>
              </a:ext>
            </a:extLst>
          </p:cNvPr>
          <p:cNvPicPr>
            <a:picLocks noChangeAspect="1"/>
          </p:cNvPicPr>
          <p:nvPr/>
        </p:nvPicPr>
        <p:blipFill>
          <a:blip r:embed="rId2"/>
          <a:stretch>
            <a:fillRect/>
          </a:stretch>
        </p:blipFill>
        <p:spPr>
          <a:xfrm>
            <a:off x="8905042" y="1963454"/>
            <a:ext cx="3209732" cy="286037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08186"/>
            <a:ext cx="9363233" cy="923330"/>
          </a:xfrm>
          <a:prstGeom prst="rect">
            <a:avLst/>
          </a:prstGeom>
          <a:noFill/>
        </p:spPr>
        <p:txBody>
          <a:bodyPr wrap="square" rtlCol="0">
            <a:spAutoFit/>
          </a:bodyPr>
          <a:lstStyle/>
          <a:p>
            <a:r>
              <a:rPr lang="en-US" sz="5400" b="1" dirty="0">
                <a:solidFill>
                  <a:srgbClr val="005EB8"/>
                </a:solidFill>
                <a:latin typeface="Arial" panose="020B0604020202020204" pitchFamily="34" charset="0"/>
                <a:cs typeface="Arial" panose="020B0604020202020204" pitchFamily="34" charset="0"/>
              </a:rPr>
              <a:t>Audience and insights</a:t>
            </a:r>
          </a:p>
        </p:txBody>
      </p:sp>
      <p:sp>
        <p:nvSpPr>
          <p:cNvPr id="9" name="TextBox 8">
            <a:extLst>
              <a:ext uri="{FF2B5EF4-FFF2-40B4-BE49-F238E27FC236}">
                <a16:creationId xmlns:a16="http://schemas.microsoft.com/office/drawing/2014/main" id="{4AF9D709-AD54-4072-9233-9179F778DE77}"/>
              </a:ext>
            </a:extLst>
          </p:cNvPr>
          <p:cNvSpPr txBox="1"/>
          <p:nvPr/>
        </p:nvSpPr>
        <p:spPr>
          <a:xfrm>
            <a:off x="608733" y="1452442"/>
            <a:ext cx="8805723" cy="5810052"/>
          </a:xfrm>
          <a:prstGeom prst="rect">
            <a:avLst/>
          </a:prstGeom>
          <a:noFill/>
        </p:spPr>
        <p:txBody>
          <a:bodyPr wrap="square" rtlCol="0">
            <a:spAutoFit/>
          </a:bodyPr>
          <a:lstStyle/>
          <a:p>
            <a:r>
              <a:rPr lang="en-US" sz="2400" b="1" dirty="0">
                <a:solidFill>
                  <a:srgbClr val="005EB8"/>
                </a:solidFill>
                <a:latin typeface="Arial" panose="020B0604020202020204" pitchFamily="34" charset="0"/>
                <a:cs typeface="Arial" panose="020B0604020202020204" pitchFamily="34" charset="0"/>
              </a:rPr>
              <a:t>Audiences</a:t>
            </a:r>
            <a:endParaRPr lang="en-US" sz="1600" b="1" i="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General public (including parents/carers of pre- and school age children).</a:t>
            </a:r>
          </a:p>
          <a:p>
            <a:pPr marL="342900" indent="-342900">
              <a:buFont typeface="Arial" panose="020B0604020202020204" pitchFamily="34" charset="0"/>
              <a:buChar char="•"/>
            </a:pPr>
            <a:r>
              <a:rPr lang="en-US" sz="2000" dirty="0">
                <a:solidFill>
                  <a:srgbClr val="005EB8"/>
                </a:solidFill>
                <a:latin typeface="Arial" panose="020B0604020202020204" pitchFamily="34" charset="0"/>
                <a:cs typeface="Arial" panose="020B0604020202020204" pitchFamily="34" charset="0"/>
              </a:rPr>
              <a:t>Stakeholders</a:t>
            </a:r>
          </a:p>
          <a:p>
            <a:pPr>
              <a:lnSpc>
                <a:spcPct val="150000"/>
              </a:lnSpc>
            </a:pPr>
            <a:endParaRPr lang="en-US" sz="800" b="1" dirty="0">
              <a:solidFill>
                <a:srgbClr val="005EB8"/>
              </a:solidFill>
              <a:latin typeface="Arial" panose="020B0604020202020204" pitchFamily="34" charset="0"/>
              <a:cs typeface="Arial" panose="020B0604020202020204" pitchFamily="34" charset="0"/>
            </a:endParaRPr>
          </a:p>
          <a:p>
            <a:r>
              <a:rPr lang="en-US" sz="2400" b="1" dirty="0">
                <a:solidFill>
                  <a:srgbClr val="005EB8"/>
                </a:solidFill>
                <a:latin typeface="Arial" panose="020B0604020202020204" pitchFamily="34" charset="0"/>
                <a:cs typeface="Arial" panose="020B0604020202020204" pitchFamily="34" charset="0"/>
              </a:rPr>
              <a:t>Key stats and insights </a:t>
            </a:r>
          </a:p>
          <a:p>
            <a:pPr marL="285750" indent="-285750">
              <a:buFont typeface="Arial" panose="020B0604020202020204" pitchFamily="34" charset="0"/>
              <a:buChar char="•"/>
            </a:pPr>
            <a:r>
              <a:rPr lang="en-GB" sz="2000" b="1" dirty="0">
                <a:solidFill>
                  <a:schemeClr val="accent1"/>
                </a:solidFill>
                <a:latin typeface="Arial" panose="020B0604020202020204" pitchFamily="34" charset="0"/>
                <a:cs typeface="Arial" panose="020B0604020202020204" pitchFamily="34" charset="0"/>
              </a:rPr>
              <a:t>Over 1 in 10 children</a:t>
            </a:r>
            <a:r>
              <a:rPr lang="en-GB" sz="2000" dirty="0">
                <a:solidFill>
                  <a:schemeClr val="accent1"/>
                </a:solidFill>
                <a:latin typeface="Arial" panose="020B0604020202020204" pitchFamily="34" charset="0"/>
                <a:cs typeface="Arial" panose="020B0604020202020204" pitchFamily="34" charset="0"/>
              </a:rPr>
              <a:t> are unvaccinated and unprotected against Measles, Mumps, Rubella (MMR) in England</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Vaccination for MMR has been in decline for over a decade and is</a:t>
            </a:r>
            <a:r>
              <a:rPr lang="en-US" sz="2000" b="1" i="0" dirty="0">
                <a:solidFill>
                  <a:schemeClr val="accent1"/>
                </a:solidFill>
                <a:effectLst/>
                <a:latin typeface="Arial" panose="020B0604020202020204" pitchFamily="34" charset="0"/>
                <a:cs typeface="Arial" panose="020B0604020202020204" pitchFamily="34" charset="0"/>
              </a:rPr>
              <a:t> </a:t>
            </a:r>
            <a:r>
              <a:rPr lang="en-GB" sz="2000" b="1" dirty="0">
                <a:solidFill>
                  <a:schemeClr val="accent1"/>
                </a:solidFill>
                <a:latin typeface="Arial" panose="020B0604020202020204" pitchFamily="34" charset="0"/>
                <a:cs typeface="Arial" panose="020B0604020202020204" pitchFamily="34" charset="0"/>
              </a:rPr>
              <a:t>well below the 95% </a:t>
            </a:r>
            <a:r>
              <a:rPr lang="en-GB" sz="2000" dirty="0">
                <a:solidFill>
                  <a:schemeClr val="accent1"/>
                </a:solidFill>
                <a:latin typeface="Arial" panose="020B0604020202020204" pitchFamily="34" charset="0"/>
                <a:cs typeface="Arial" panose="020B0604020202020204" pitchFamily="34" charset="0"/>
              </a:rPr>
              <a:t>WHO target needed to achieve and sustain measles elimination and stop the spread of the disease</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London has an increased risk due to as low at 2 in 5 children unvaccinated and higher case numbers of measles this year</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All regions of England have measles cases</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The WHO has advised that measles cases are on the rise across Europe </a:t>
            </a:r>
          </a:p>
          <a:p>
            <a:pPr marL="285750" indent="-285750">
              <a:buFont typeface="Arial" panose="020B0604020202020204" pitchFamily="34" charset="0"/>
              <a:buChar char="•"/>
            </a:pPr>
            <a:r>
              <a:rPr lang="en-GB" sz="2000" dirty="0">
                <a:solidFill>
                  <a:schemeClr val="accent1"/>
                </a:solidFill>
                <a:latin typeface="Arial" panose="020B0604020202020204" pitchFamily="34" charset="0"/>
                <a:cs typeface="Arial" panose="020B0604020202020204" pitchFamily="34" charset="0"/>
              </a:rPr>
              <a:t>UKHSA modelling suggests London could sustain 40k – 160k measles cases</a:t>
            </a:r>
          </a:p>
          <a:p>
            <a:pPr marL="285750" indent="-285750">
              <a:buFont typeface="Arial" panose="020B0604020202020204" pitchFamily="34" charset="0"/>
              <a:buChar char="•"/>
            </a:pP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4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01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Key messages</a:t>
            </a:r>
          </a:p>
        </p:txBody>
      </p:sp>
      <p:sp>
        <p:nvSpPr>
          <p:cNvPr id="7" name="TextBox 6">
            <a:extLst>
              <a:ext uri="{FF2B5EF4-FFF2-40B4-BE49-F238E27FC236}">
                <a16:creationId xmlns:a16="http://schemas.microsoft.com/office/drawing/2014/main" id="{56CFB804-4BBD-4433-AA13-7688D1652640}"/>
              </a:ext>
            </a:extLst>
          </p:cNvPr>
          <p:cNvSpPr txBox="1"/>
          <p:nvPr/>
        </p:nvSpPr>
        <p:spPr>
          <a:xfrm>
            <a:off x="404322" y="1036851"/>
            <a:ext cx="11482878" cy="4801314"/>
          </a:xfrm>
          <a:prstGeom prst="rect">
            <a:avLst/>
          </a:prstGeom>
          <a:noFill/>
        </p:spPr>
        <p:txBody>
          <a:bodyPr wrap="square" rtlCol="0">
            <a:spAutoFit/>
          </a:bodyPr>
          <a:lstStyle/>
          <a:p>
            <a:pPr>
              <a:lnSpc>
                <a:spcPct val="150000"/>
              </a:lnSpc>
            </a:pPr>
            <a:r>
              <a:rPr lang="en-US" sz="1600" b="1" dirty="0">
                <a:solidFill>
                  <a:srgbClr val="005EB8"/>
                </a:solidFill>
                <a:latin typeface="Arial" panose="020B0604020202020204" pitchFamily="34" charset="0"/>
                <a:cs typeface="Arial" panose="020B0604020202020204" pitchFamily="34" charset="0"/>
              </a:rPr>
              <a:t>General</a:t>
            </a:r>
            <a:endParaRPr lang="en-US" sz="1600"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Measles cases are rising in England and across Europe</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Measles can make children seriously unwell with one in five needing a hospital visit</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One on 15 children develop serious complications from a measles infection, which can include meningitis and blindness</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There is no medical treatment for measles; vaccination is the best protection against becoming seriously unwell</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The Measles, Mumps and Rubella (MMR) vaccine is safe and has been used since the early 1980s. </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Over 20 million cases of measles have been prevented since the start of measles vaccination in the UK. Over 4,500 lives have been saved as a result (81 lives per year</a:t>
            </a:r>
            <a:r>
              <a:rPr lang="en-GB" sz="1200" dirty="0">
                <a:solidFill>
                  <a:srgbClr val="005EB8"/>
                </a:solidFill>
                <a:latin typeface="Arial" panose="020B0604020202020204" pitchFamily="34" charset="0"/>
                <a:cs typeface="Arial" panose="020B0604020202020204" pitchFamily="34" charset="0"/>
              </a:rPr>
              <a:t>) *</a:t>
            </a:r>
            <a:r>
              <a:rPr lang="en-GB" sz="1200" dirty="0">
                <a:solidFill>
                  <a:srgbClr val="005EB8"/>
                </a:solidFill>
                <a:latin typeface="Arial" panose="020B0604020202020204" pitchFamily="34" charset="0"/>
                <a:cs typeface="Arial" panose="020B0604020202020204" pitchFamily="34" charset="0"/>
                <a:hlinkClick r:id="rId3"/>
              </a:rPr>
              <a:t>source is UKHSA blog</a:t>
            </a:r>
            <a:r>
              <a:rPr lang="en-GB" sz="1200" dirty="0">
                <a:solidFill>
                  <a:srgbClr val="005EB8"/>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MMR vaccination is free on the NHS with the first dose being offered when a child is one and the second at 3 years and 4 months old. This provides long lasting protection against measles, mumps and rubella </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Vaccination is the best way to protect a child from becoming seriously unwell from preventable diseases such as measles</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The evidence is clear; there is no link between the MMR vaccine and autism </a:t>
            </a:r>
          </a:p>
          <a:p>
            <a:endParaRPr lang="en-GB" sz="1000" dirty="0">
              <a:solidFill>
                <a:srgbClr val="005EB8"/>
              </a:solidFill>
              <a:latin typeface="Arial" panose="020B0604020202020204" pitchFamily="34" charset="0"/>
              <a:cs typeface="Arial" panose="020B0604020202020204" pitchFamily="34" charset="0"/>
            </a:endParaRPr>
          </a:p>
          <a:p>
            <a:r>
              <a:rPr lang="en-US" sz="1600" b="1" dirty="0">
                <a:solidFill>
                  <a:srgbClr val="005EB8"/>
                </a:solidFill>
                <a:latin typeface="Arial" panose="020B0604020202020204" pitchFamily="34" charset="0"/>
                <a:cs typeface="Arial" panose="020B0604020202020204" pitchFamily="34" charset="0"/>
              </a:rPr>
              <a:t>Call to action for patients</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If your child has missed their first or second dose of MMR vaccine contact your GP practice to book an appointment. </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If you are unsure if your child is due a vaccination or has missed a vaccination, check their red book or contact your GP practice.</a:t>
            </a:r>
          </a:p>
          <a:p>
            <a:pPr marL="342900" indent="-342900">
              <a:buFont typeface="Arial" panose="020B0604020202020204" pitchFamily="34" charset="0"/>
              <a:buChar char="•"/>
            </a:pPr>
            <a:r>
              <a:rPr lang="en-GB" sz="1600" dirty="0">
                <a:solidFill>
                  <a:srgbClr val="005EB8"/>
                </a:solidFill>
                <a:latin typeface="Arial" panose="020B0604020202020204" pitchFamily="34" charset="0"/>
                <a:cs typeface="Arial" panose="020B0604020202020204" pitchFamily="34" charset="0"/>
              </a:rPr>
              <a:t>For adults, it is never too late to catch up on their MMR vaccinations, contact your GP practice to book an appointment</a:t>
            </a:r>
          </a:p>
          <a:p>
            <a:pPr marL="342900" indent="-342900">
              <a:buFont typeface="Arial" panose="020B0604020202020204" pitchFamily="34" charset="0"/>
              <a:buChar char="•"/>
            </a:pPr>
            <a:r>
              <a:rPr lang="en-US" sz="1600" dirty="0">
                <a:solidFill>
                  <a:srgbClr val="005EB8"/>
                </a:solidFill>
                <a:latin typeface="Arial" panose="020B0604020202020204" pitchFamily="34" charset="0"/>
                <a:cs typeface="Arial" panose="020B0604020202020204" pitchFamily="34" charset="0"/>
              </a:rPr>
              <a:t>For more information visit the </a:t>
            </a:r>
            <a:r>
              <a:rPr lang="en-US" sz="1600" b="1" dirty="0">
                <a:solidFill>
                  <a:srgbClr val="005EB8"/>
                </a:solidFill>
                <a:latin typeface="Arial" panose="020B0604020202020204" pitchFamily="34" charset="0"/>
                <a:cs typeface="Arial" panose="020B0604020202020204" pitchFamily="34" charset="0"/>
                <a:hlinkClick r:id="rId4"/>
              </a:rPr>
              <a:t>NHS website</a:t>
            </a:r>
            <a:endParaRPr lang="en-US" sz="1600" b="1" dirty="0">
              <a:solidFill>
                <a:srgbClr val="005E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59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67360" y="288822"/>
            <a:ext cx="10444480" cy="844205"/>
          </a:xfrm>
          <a:prstGeom prst="rect">
            <a:avLst/>
          </a:prstGeom>
          <a:noFill/>
        </p:spPr>
        <p:txBody>
          <a:bodyPr wrap="square" rtlCol="0">
            <a:spAutoFit/>
          </a:bodyPr>
          <a:lstStyle/>
          <a:p>
            <a:pPr>
              <a:lnSpc>
                <a:spcPts val="6280"/>
              </a:lnSpc>
            </a:pPr>
            <a:r>
              <a:rPr lang="en-US" sz="5000" b="1" dirty="0">
                <a:solidFill>
                  <a:srgbClr val="005EB8"/>
                </a:solidFill>
                <a:latin typeface="Arial" panose="020B0604020202020204" pitchFamily="34" charset="0"/>
                <a:cs typeface="Arial" panose="020B0604020202020204" pitchFamily="34" charset="0"/>
              </a:rPr>
              <a:t>Assets for use &amp; sharing</a:t>
            </a:r>
          </a:p>
        </p:txBody>
      </p:sp>
      <p:sp>
        <p:nvSpPr>
          <p:cNvPr id="5" name="TextBox 4">
            <a:extLst>
              <a:ext uri="{FF2B5EF4-FFF2-40B4-BE49-F238E27FC236}">
                <a16:creationId xmlns:a16="http://schemas.microsoft.com/office/drawing/2014/main" id="{6F24DAEE-54C2-4FBB-A4A5-D1B7F4385394}"/>
              </a:ext>
            </a:extLst>
          </p:cNvPr>
          <p:cNvSpPr txBox="1"/>
          <p:nvPr/>
        </p:nvSpPr>
        <p:spPr>
          <a:xfrm>
            <a:off x="417347" y="1189068"/>
            <a:ext cx="7025636" cy="649408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EB8"/>
                </a:solidFill>
                <a:latin typeface="Arial" panose="020B0604020202020204" pitchFamily="34" charset="0"/>
                <a:cs typeface="Arial" panose="020B0604020202020204" pitchFamily="34" charset="0"/>
              </a:rPr>
              <a:t>New social media assets have been created for this measles campaign and to support the UKHSA announcement. </a:t>
            </a:r>
            <a:r>
              <a:rPr lang="en-US" sz="2400" dirty="0">
                <a:solidFill>
                  <a:srgbClr val="005EB8"/>
                </a:solidFill>
                <a:latin typeface="Arial" panose="020B0604020202020204" pitchFamily="34" charset="0"/>
                <a:cs typeface="Arial" panose="020B0604020202020204" pitchFamily="34" charset="0"/>
                <a:hlinkClick r:id="rId3"/>
              </a:rPr>
              <a:t>These can be found here</a:t>
            </a:r>
            <a:r>
              <a:rPr lang="en-US" sz="2400" dirty="0">
                <a:solidFill>
                  <a:srgbClr val="005EB8"/>
                </a:solidFill>
                <a:latin typeface="Arial" panose="020B0604020202020204" pitchFamily="34" charset="0"/>
                <a:cs typeface="Arial" panose="020B0604020202020204" pitchFamily="34" charset="0"/>
              </a:rPr>
              <a:t>. </a:t>
            </a:r>
            <a:endParaRPr lang="en-US" sz="2400" b="1" dirty="0">
              <a:solidFill>
                <a:srgbClr val="005EB8"/>
              </a:solidFill>
              <a:latin typeface="Arial" panose="020B0604020202020204" pitchFamily="34" charset="0"/>
              <a:cs typeface="Arial" panose="020B0604020202020204" pitchFamily="34" charset="0"/>
            </a:endParaRPr>
          </a:p>
          <a:p>
            <a:endParaRPr lang="en-US" sz="8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5EB8"/>
                </a:solidFill>
                <a:latin typeface="Arial" panose="020B0604020202020204" pitchFamily="34" charset="0"/>
                <a:cs typeface="Arial" panose="020B0604020202020204" pitchFamily="34" charset="0"/>
              </a:rPr>
              <a:t>Please share resources with colleagues, local communications networks, community </a:t>
            </a:r>
            <a:r>
              <a:rPr lang="en-US" sz="2400" dirty="0" err="1">
                <a:solidFill>
                  <a:srgbClr val="005EB8"/>
                </a:solidFill>
                <a:latin typeface="Arial" panose="020B0604020202020204" pitchFamily="34" charset="0"/>
                <a:cs typeface="Arial" panose="020B0604020202020204" pitchFamily="34" charset="0"/>
              </a:rPr>
              <a:t>organisations</a:t>
            </a:r>
            <a:r>
              <a:rPr lang="en-US" sz="2400" dirty="0">
                <a:solidFill>
                  <a:srgbClr val="005EB8"/>
                </a:solidFill>
                <a:latin typeface="Arial" panose="020B0604020202020204" pitchFamily="34" charset="0"/>
                <a:cs typeface="Arial" panose="020B0604020202020204" pitchFamily="34" charset="0"/>
              </a:rPr>
              <a:t> for use</a:t>
            </a:r>
          </a:p>
          <a:p>
            <a:pPr marL="342900" indent="-342900">
              <a:buFont typeface="Arial" panose="020B0604020202020204" pitchFamily="34" charset="0"/>
              <a:buChar char="•"/>
            </a:pPr>
            <a:endParaRPr lang="en-US" sz="8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8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5EB8"/>
                </a:solidFill>
                <a:latin typeface="Arial" panose="020B0604020202020204" pitchFamily="34" charset="0"/>
                <a:cs typeface="Arial" panose="020B0604020202020204" pitchFamily="34" charset="0"/>
              </a:rPr>
              <a:t>National call / recall assets are available for use </a:t>
            </a:r>
            <a:r>
              <a:rPr lang="en-US" sz="2400" dirty="0">
                <a:solidFill>
                  <a:srgbClr val="005EB8"/>
                </a:solidFill>
                <a:latin typeface="Arial" panose="020B0604020202020204" pitchFamily="34" charset="0"/>
                <a:cs typeface="Arial" panose="020B0604020202020204" pitchFamily="34" charset="0"/>
                <a:hlinkClick r:id="rId4"/>
              </a:rPr>
              <a:t>here</a:t>
            </a:r>
            <a:r>
              <a:rPr lang="en-US" sz="2400" dirty="0">
                <a:solidFill>
                  <a:srgbClr val="005EB8"/>
                </a:solidFill>
                <a:latin typeface="Arial" panose="020B0604020202020204" pitchFamily="34" charset="0"/>
                <a:cs typeface="Arial" panose="020B0604020202020204" pitchFamily="34" charset="0"/>
              </a:rPr>
              <a:t> including translated materials</a:t>
            </a:r>
          </a:p>
          <a:p>
            <a:pPr marL="342900" indent="-342900">
              <a:buFont typeface="Arial" panose="020B0604020202020204" pitchFamily="34" charset="0"/>
              <a:buChar char="•"/>
            </a:pPr>
            <a:endParaRPr lang="en-US" sz="24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005EB8"/>
                </a:solidFill>
                <a:latin typeface="Arial" panose="020B0604020202020204" pitchFamily="34" charset="0"/>
                <a:cs typeface="Arial" panose="020B0604020202020204" pitchFamily="34" charset="0"/>
              </a:rPr>
              <a:t>The latest MMR Top frequently asked questions are at the end of this pack to support teams with any questions patients may have on the MMR vaccine </a:t>
            </a:r>
          </a:p>
          <a:p>
            <a:pPr marL="342900" indent="-342900">
              <a:buFont typeface="Arial" panose="020B0604020202020204" pitchFamily="34" charset="0"/>
              <a:buChar char="•"/>
            </a:pPr>
            <a:endParaRPr lang="en-US" sz="24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800" dirty="0">
              <a:solidFill>
                <a:srgbClr val="005EB8"/>
              </a:solidFill>
              <a:latin typeface="Arial" panose="020B0604020202020204" pitchFamily="34" charset="0"/>
              <a:cs typeface="Arial" panose="020B0604020202020204" pitchFamily="34" charset="0"/>
            </a:endParaRPr>
          </a:p>
        </p:txBody>
      </p:sp>
      <p:pic>
        <p:nvPicPr>
          <p:cNvPr id="4" name="Picture 3" descr="A person sitting on a couch holding a child">
            <a:extLst>
              <a:ext uri="{FF2B5EF4-FFF2-40B4-BE49-F238E27FC236}">
                <a16:creationId xmlns:a16="http://schemas.microsoft.com/office/drawing/2014/main" id="{7A2545ED-A683-99BF-63CF-F7FA81F3B030}"/>
              </a:ext>
            </a:extLst>
          </p:cNvPr>
          <p:cNvPicPr>
            <a:picLocks noChangeAspect="1"/>
          </p:cNvPicPr>
          <p:nvPr/>
        </p:nvPicPr>
        <p:blipFill>
          <a:blip r:embed="rId5"/>
          <a:stretch>
            <a:fillRect/>
          </a:stretch>
        </p:blipFill>
        <p:spPr>
          <a:xfrm>
            <a:off x="8173463" y="1244085"/>
            <a:ext cx="3007360" cy="3007360"/>
          </a:xfrm>
          <a:prstGeom prst="rect">
            <a:avLst/>
          </a:prstGeom>
        </p:spPr>
      </p:pic>
    </p:spTree>
    <p:extLst>
      <p:ext uri="{BB962C8B-B14F-4D97-AF65-F5344CB8AC3E}">
        <p14:creationId xmlns:p14="http://schemas.microsoft.com/office/powerpoint/2010/main" val="223087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3B2C11-D059-B6F8-FF04-C8812E7F0370}"/>
              </a:ext>
            </a:extLst>
          </p:cNvPr>
          <p:cNvSpPr>
            <a:spLocks noGrp="1"/>
          </p:cNvSpPr>
          <p:nvPr>
            <p:ph type="sldNum" sz="quarter" idx="12"/>
          </p:nvPr>
        </p:nvSpPr>
        <p:spPr/>
        <p:txBody>
          <a:bodyPr/>
          <a:lstStyle/>
          <a:p>
            <a:fld id="{C733BBA1-C3A5-544F-A37C-DC155C341E59}" type="slidenum">
              <a:rPr lang="en-US" smtClean="0"/>
              <a:t>7</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E565E747-307A-593C-6170-FE34B6AD7F92}"/>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6" name="TextBox 5">
            <a:extLst>
              <a:ext uri="{FF2B5EF4-FFF2-40B4-BE49-F238E27FC236}">
                <a16:creationId xmlns:a16="http://schemas.microsoft.com/office/drawing/2014/main" id="{A387E9F9-C28F-B3FF-5905-024CC558951C}"/>
              </a:ext>
            </a:extLst>
          </p:cNvPr>
          <p:cNvSpPr txBox="1"/>
          <p:nvPr/>
        </p:nvSpPr>
        <p:spPr>
          <a:xfrm>
            <a:off x="467360" y="288822"/>
            <a:ext cx="10444480" cy="844205"/>
          </a:xfrm>
          <a:prstGeom prst="rect">
            <a:avLst/>
          </a:prstGeom>
          <a:noFill/>
        </p:spPr>
        <p:txBody>
          <a:bodyPr wrap="square" rtlCol="0">
            <a:spAutoFit/>
          </a:bodyPr>
          <a:lstStyle/>
          <a:p>
            <a:pPr>
              <a:lnSpc>
                <a:spcPts val="6280"/>
              </a:lnSpc>
            </a:pPr>
            <a:r>
              <a:rPr lang="en-US" sz="5000" b="1" dirty="0">
                <a:solidFill>
                  <a:srgbClr val="005EB8"/>
                </a:solidFill>
                <a:latin typeface="Arial" panose="020B0604020202020204" pitchFamily="34" charset="0"/>
                <a:cs typeface="Arial" panose="020B0604020202020204" pitchFamily="34" charset="0"/>
              </a:rPr>
              <a:t>Measles Oral testing</a:t>
            </a:r>
          </a:p>
        </p:txBody>
      </p:sp>
      <p:sp>
        <p:nvSpPr>
          <p:cNvPr id="7" name="TextBox 6">
            <a:extLst>
              <a:ext uri="{FF2B5EF4-FFF2-40B4-BE49-F238E27FC236}">
                <a16:creationId xmlns:a16="http://schemas.microsoft.com/office/drawing/2014/main" id="{87AA1BA8-7303-7BBD-45A0-E0455B43AFC1}"/>
              </a:ext>
            </a:extLst>
          </p:cNvPr>
          <p:cNvSpPr txBox="1"/>
          <p:nvPr/>
        </p:nvSpPr>
        <p:spPr>
          <a:xfrm>
            <a:off x="417346" y="1189068"/>
            <a:ext cx="8381213" cy="5170646"/>
          </a:xfrm>
          <a:prstGeom prst="rect">
            <a:avLst/>
          </a:prstGeom>
          <a:noFill/>
        </p:spPr>
        <p:txBody>
          <a:bodyPr wrap="square" rtlCol="0">
            <a:spAutoFit/>
          </a:bodyPr>
          <a:lstStyle/>
          <a:p>
            <a:r>
              <a:rPr lang="en-US" sz="2200" dirty="0">
                <a:solidFill>
                  <a:srgbClr val="005EB8"/>
                </a:solidFill>
                <a:latin typeface="Arial" panose="020B0604020202020204" pitchFamily="34" charset="0"/>
                <a:cs typeface="Arial" panose="020B0604020202020204" pitchFamily="34" charset="0"/>
              </a:rPr>
              <a:t>In May UKHSA reshared the information on oral testing for measles identifying that it is </a:t>
            </a:r>
            <a:r>
              <a:rPr lang="en-GB" sz="2200" dirty="0">
                <a:solidFill>
                  <a:srgbClr val="005EB8"/>
                </a:solidFill>
                <a:latin typeface="Arial" panose="020B0604020202020204" pitchFamily="34" charset="0"/>
                <a:cs typeface="Arial" panose="020B0604020202020204" pitchFamily="34" charset="0"/>
              </a:rPr>
              <a:t>essential for an oral fluid kit (OFK) is sent out to every notified case of measles, mumps and rubella, regardless of any other additional investigations ordered. It is a WHO requirement for at least 80% of all suspected cases to be confirmed or discarded.</a:t>
            </a:r>
            <a:endParaRPr lang="en-US" sz="2200" dirty="0">
              <a:solidFill>
                <a:srgbClr val="005EB8"/>
              </a:solidFill>
              <a:latin typeface="Arial" panose="020B0604020202020204" pitchFamily="34" charset="0"/>
              <a:cs typeface="Arial" panose="020B0604020202020204" pitchFamily="34" charset="0"/>
            </a:endParaRPr>
          </a:p>
          <a:p>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Form to complete for measles oral fluid testing kit is </a:t>
            </a:r>
            <a:r>
              <a:rPr lang="en-US" sz="2200" dirty="0">
                <a:solidFill>
                  <a:srgbClr val="005EB8"/>
                </a:solidFill>
                <a:latin typeface="Arial" panose="020B0604020202020204" pitchFamily="34" charset="0"/>
                <a:cs typeface="Arial" panose="020B0604020202020204" pitchFamily="34" charset="0"/>
                <a:hlinkClick r:id="rId3"/>
              </a:rPr>
              <a:t>here</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Oral Fluid testing kit information for HCP is </a:t>
            </a:r>
            <a:r>
              <a:rPr lang="en-US" sz="2200" dirty="0">
                <a:solidFill>
                  <a:srgbClr val="005EB8"/>
                </a:solidFill>
                <a:latin typeface="Arial" panose="020B0604020202020204" pitchFamily="34" charset="0"/>
                <a:cs typeface="Arial" panose="020B0604020202020204" pitchFamily="34" charset="0"/>
                <a:hlinkClick r:id="rId4"/>
              </a:rPr>
              <a:t>here </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How to take an oral fluid test is </a:t>
            </a:r>
            <a:r>
              <a:rPr lang="en-US" sz="2200" dirty="0">
                <a:solidFill>
                  <a:srgbClr val="005EB8"/>
                </a:solidFill>
                <a:latin typeface="Arial" panose="020B0604020202020204" pitchFamily="34" charset="0"/>
                <a:cs typeface="Arial" panose="020B0604020202020204" pitchFamily="34" charset="0"/>
                <a:hlinkClick r:id="rId5"/>
              </a:rPr>
              <a:t>here</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Letter sent to patients </a:t>
            </a:r>
            <a:r>
              <a:rPr lang="en-US" sz="2200" dirty="0">
                <a:solidFill>
                  <a:srgbClr val="005EB8"/>
                </a:solidFill>
                <a:latin typeface="Arial" panose="020B0604020202020204" pitchFamily="34" charset="0"/>
                <a:cs typeface="Arial" panose="020B0604020202020204" pitchFamily="34" charset="0"/>
                <a:hlinkClick r:id="rId6"/>
              </a:rPr>
              <a:t>here </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005EB8"/>
                </a:solidFill>
                <a:latin typeface="Arial" panose="020B0604020202020204" pitchFamily="34" charset="0"/>
                <a:cs typeface="Arial" panose="020B0604020202020204" pitchFamily="34" charset="0"/>
              </a:rPr>
              <a:t>Video on how to take the test and further information can be viewed </a:t>
            </a:r>
            <a:r>
              <a:rPr lang="en-US" sz="2200" dirty="0">
                <a:solidFill>
                  <a:srgbClr val="005EB8"/>
                </a:solidFill>
                <a:latin typeface="Arial" panose="020B0604020202020204" pitchFamily="34" charset="0"/>
                <a:cs typeface="Arial" panose="020B0604020202020204" pitchFamily="34" charset="0"/>
                <a:hlinkClick r:id="rId7"/>
              </a:rPr>
              <a:t>here</a:t>
            </a:r>
            <a:endParaRPr lang="en-US" sz="2200" dirty="0">
              <a:solidFill>
                <a:srgbClr val="005EB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solidFill>
                <a:srgbClr val="005EB8"/>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4A2D10C-FF6C-40CE-4097-67C6DE72332D}"/>
              </a:ext>
            </a:extLst>
          </p:cNvPr>
          <p:cNvPicPr>
            <a:picLocks noChangeAspect="1"/>
          </p:cNvPicPr>
          <p:nvPr/>
        </p:nvPicPr>
        <p:blipFill>
          <a:blip r:embed="rId8"/>
          <a:stretch>
            <a:fillRect/>
          </a:stretch>
        </p:blipFill>
        <p:spPr>
          <a:xfrm>
            <a:off x="8798559" y="1506093"/>
            <a:ext cx="3171190" cy="4585369"/>
          </a:xfrm>
          <a:prstGeom prst="rect">
            <a:avLst/>
          </a:prstGeom>
        </p:spPr>
      </p:pic>
    </p:spTree>
    <p:extLst>
      <p:ext uri="{BB962C8B-B14F-4D97-AF65-F5344CB8AC3E}">
        <p14:creationId xmlns:p14="http://schemas.microsoft.com/office/powerpoint/2010/main" val="104337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3B2C11-D059-B6F8-FF04-C8812E7F0370}"/>
              </a:ext>
            </a:extLst>
          </p:cNvPr>
          <p:cNvSpPr>
            <a:spLocks noGrp="1"/>
          </p:cNvSpPr>
          <p:nvPr>
            <p:ph type="sldNum" sz="quarter" idx="12"/>
          </p:nvPr>
        </p:nvSpPr>
        <p:spPr/>
        <p:txBody>
          <a:bodyPr/>
          <a:lstStyle/>
          <a:p>
            <a:fld id="{C733BBA1-C3A5-544F-A37C-DC155C341E59}" type="slidenum">
              <a:rPr lang="en-US" smtClean="0"/>
              <a:t>8</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E565E747-307A-593C-6170-FE34B6AD7F92}"/>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6" name="TextBox 5">
            <a:extLst>
              <a:ext uri="{FF2B5EF4-FFF2-40B4-BE49-F238E27FC236}">
                <a16:creationId xmlns:a16="http://schemas.microsoft.com/office/drawing/2014/main" id="{A387E9F9-C28F-B3FF-5905-024CC558951C}"/>
              </a:ext>
            </a:extLst>
          </p:cNvPr>
          <p:cNvSpPr txBox="1"/>
          <p:nvPr/>
        </p:nvSpPr>
        <p:spPr>
          <a:xfrm>
            <a:off x="467360" y="288822"/>
            <a:ext cx="10444480" cy="844205"/>
          </a:xfrm>
          <a:prstGeom prst="rect">
            <a:avLst/>
          </a:prstGeom>
          <a:noFill/>
        </p:spPr>
        <p:txBody>
          <a:bodyPr wrap="square" rtlCol="0">
            <a:spAutoFit/>
          </a:bodyPr>
          <a:lstStyle/>
          <a:p>
            <a:pPr>
              <a:lnSpc>
                <a:spcPts val="6280"/>
              </a:lnSpc>
            </a:pPr>
            <a:r>
              <a:rPr lang="en-US" sz="5000" b="1" dirty="0">
                <a:solidFill>
                  <a:srgbClr val="005EB8"/>
                </a:solidFill>
                <a:latin typeface="Arial" panose="020B0604020202020204" pitchFamily="34" charset="0"/>
                <a:cs typeface="Arial" panose="020B0604020202020204" pitchFamily="34" charset="0"/>
              </a:rPr>
              <a:t>Primary Care requirements</a:t>
            </a:r>
          </a:p>
        </p:txBody>
      </p:sp>
      <p:sp>
        <p:nvSpPr>
          <p:cNvPr id="7" name="TextBox 6">
            <a:extLst>
              <a:ext uri="{FF2B5EF4-FFF2-40B4-BE49-F238E27FC236}">
                <a16:creationId xmlns:a16="http://schemas.microsoft.com/office/drawing/2014/main" id="{87AA1BA8-7303-7BBD-45A0-E0455B43AFC1}"/>
              </a:ext>
            </a:extLst>
          </p:cNvPr>
          <p:cNvSpPr txBox="1"/>
          <p:nvPr/>
        </p:nvSpPr>
        <p:spPr>
          <a:xfrm>
            <a:off x="417346" y="1189068"/>
            <a:ext cx="9651214" cy="4832092"/>
          </a:xfrm>
          <a:prstGeom prst="rect">
            <a:avLst/>
          </a:prstGeom>
          <a:noFill/>
        </p:spPr>
        <p:txBody>
          <a:bodyPr wrap="square" rtlCol="0">
            <a:spAutoFit/>
          </a:bodyPr>
          <a:lstStyle/>
          <a:p>
            <a:pPr rtl="0"/>
            <a:r>
              <a:rPr lang="en-GB" sz="2200" dirty="0">
                <a:solidFill>
                  <a:srgbClr val="005EB8"/>
                </a:solidFill>
                <a:latin typeface="Arial" panose="020B0604020202020204" pitchFamily="34" charset="0"/>
                <a:cs typeface="Arial" panose="020B0604020202020204" pitchFamily="34" charset="0"/>
              </a:rPr>
              <a:t>As set out in the Statement of Financial Entitlements (SFE) each MMR vaccine dose administered is eligible for an item of service payment, paid at £10.06 and should be recorded on the patients record for all doses, including the final dose.</a:t>
            </a:r>
          </a:p>
          <a:p>
            <a:pPr rtl="0"/>
            <a:r>
              <a:rPr lang="en-GB" sz="2200" dirty="0">
                <a:solidFill>
                  <a:srgbClr val="005EB8"/>
                </a:solidFill>
                <a:latin typeface="Arial" panose="020B0604020202020204" pitchFamily="34" charset="0"/>
                <a:cs typeface="Arial" panose="020B0604020202020204" pitchFamily="34" charset="0"/>
              </a:rPr>
              <a:t> </a:t>
            </a:r>
          </a:p>
          <a:p>
            <a:pPr rtl="0"/>
            <a:r>
              <a:rPr lang="en-GB" sz="2200" dirty="0">
                <a:solidFill>
                  <a:srgbClr val="005EB8"/>
                </a:solidFill>
                <a:latin typeface="Arial" panose="020B0604020202020204" pitchFamily="34" charset="0"/>
                <a:cs typeface="Arial" panose="020B0604020202020204" pitchFamily="34" charset="0"/>
              </a:rPr>
              <a:t>If a new or existing patient (child or adult) has an incomplete vaccination status and are outside of the UK routine vaccination schedule and / or has incomplete vaccination status, then they can be offered vaccination and where administered the GP Practice will be paid.</a:t>
            </a:r>
          </a:p>
          <a:p>
            <a:pPr rtl="0"/>
            <a:r>
              <a:rPr lang="en-GB" sz="2200" dirty="0">
                <a:solidFill>
                  <a:srgbClr val="005EB8"/>
                </a:solidFill>
                <a:latin typeface="Arial" panose="020B0604020202020204" pitchFamily="34" charset="0"/>
                <a:cs typeface="Arial" panose="020B0604020202020204" pitchFamily="34" charset="0"/>
              </a:rPr>
              <a:t> </a:t>
            </a:r>
          </a:p>
          <a:p>
            <a:pPr rtl="0"/>
            <a:r>
              <a:rPr lang="en-GB" sz="2200" dirty="0">
                <a:solidFill>
                  <a:srgbClr val="005EB8"/>
                </a:solidFill>
                <a:latin typeface="Arial" panose="020B0604020202020204" pitchFamily="34" charset="0"/>
                <a:cs typeface="Arial" panose="020B0604020202020204" pitchFamily="34" charset="0"/>
              </a:rPr>
              <a:t>Please can we ask that even if a new or existing patient has had vaccinations either abroad or in England that this is recorded on their GP record. This allows for accurate reporting of vaccination coverage figures at GP practices, Local Authority Level and across England.</a:t>
            </a:r>
          </a:p>
        </p:txBody>
      </p:sp>
    </p:spTree>
    <p:extLst>
      <p:ext uri="{BB962C8B-B14F-4D97-AF65-F5344CB8AC3E}">
        <p14:creationId xmlns:p14="http://schemas.microsoft.com/office/powerpoint/2010/main" val="26909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F03B8-69D2-1008-BBDD-B9992D7312DC}"/>
              </a:ext>
            </a:extLst>
          </p:cNvPr>
          <p:cNvPicPr>
            <a:picLocks noChangeAspect="1"/>
          </p:cNvPicPr>
          <p:nvPr/>
        </p:nvPicPr>
        <p:blipFill rotWithShape="1">
          <a:blip r:embed="rId2">
            <a:alphaModFix amt="30000"/>
          </a:blip>
          <a:srcRect l="3896" r="3896"/>
          <a:stretch/>
        </p:blipFill>
        <p:spPr>
          <a:xfrm>
            <a:off x="9457824" y="1882192"/>
            <a:ext cx="1635065" cy="163506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FCD24EB-17C4-0609-7F83-DDBCA732F58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AD080B3-6F8A-01A6-2382-31F453E5789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9" name="TextBox 8">
            <a:extLst>
              <a:ext uri="{FF2B5EF4-FFF2-40B4-BE49-F238E27FC236}">
                <a16:creationId xmlns:a16="http://schemas.microsoft.com/office/drawing/2014/main" id="{165C0E4C-E0A2-A951-6232-2B1D53DEA96A}"/>
              </a:ext>
            </a:extLst>
          </p:cNvPr>
          <p:cNvSpPr txBox="1"/>
          <p:nvPr/>
        </p:nvSpPr>
        <p:spPr>
          <a:xfrm>
            <a:off x="503843" y="288822"/>
            <a:ext cx="9537779" cy="900246"/>
          </a:xfrm>
          <a:prstGeom prst="rect">
            <a:avLst/>
          </a:prstGeom>
          <a:noFill/>
        </p:spPr>
        <p:txBody>
          <a:bodyPr wrap="square" rtlCol="0">
            <a:spAutoFit/>
          </a:bodyPr>
          <a:lstStyle/>
          <a:p>
            <a:pPr>
              <a:lnSpc>
                <a:spcPts val="6280"/>
              </a:lnSpc>
            </a:pPr>
            <a:r>
              <a:rPr lang="en-US" sz="5400" b="1">
                <a:solidFill>
                  <a:srgbClr val="005EB8"/>
                </a:solidFill>
                <a:latin typeface="Arial" panose="020B0604020202020204" pitchFamily="34" charset="0"/>
                <a:cs typeface="Arial" panose="020B0604020202020204" pitchFamily="34" charset="0"/>
              </a:rPr>
              <a:t>Example social media posts</a:t>
            </a:r>
            <a:endParaRPr lang="en-US" sz="5400" b="1" dirty="0">
              <a:solidFill>
                <a:srgbClr val="005EB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A5A5186-923F-A8B1-B849-960C9E49ADA6}"/>
              </a:ext>
            </a:extLst>
          </p:cNvPr>
          <p:cNvSpPr txBox="1"/>
          <p:nvPr/>
        </p:nvSpPr>
        <p:spPr>
          <a:xfrm>
            <a:off x="503843" y="1895968"/>
            <a:ext cx="11383357" cy="1323439"/>
          </a:xfrm>
          <a:prstGeom prst="rect">
            <a:avLst/>
          </a:prstGeom>
          <a:noFill/>
        </p:spPr>
        <p:txBody>
          <a:bodyPr wrap="square" rtlCol="0">
            <a:spAutoFit/>
          </a:bodyPr>
          <a:lstStyle/>
          <a:p>
            <a:r>
              <a:rPr lang="en-GB" sz="2000" i="1" dirty="0">
                <a:solidFill>
                  <a:srgbClr val="005EB8"/>
                </a:solidFill>
                <a:latin typeface="Arial" panose="020B0604020202020204" pitchFamily="34" charset="0"/>
                <a:cs typeface="Arial" panose="020B0604020202020204" pitchFamily="34" charset="0"/>
              </a:rPr>
              <a:t>Cases of measles are rising in England. Measles is more than just a rash with one in five children needing a hospital visit.  Make sure your child is up to date with their MMR vaccination to give them the best protection again becoming seriously unwell. Find out more </a:t>
            </a:r>
            <a:r>
              <a:rPr lang="en-GB" sz="2000" i="1" dirty="0">
                <a:solidFill>
                  <a:srgbClr val="005EB8"/>
                </a:solidFill>
                <a:latin typeface="Arial" panose="020B0604020202020204" pitchFamily="34" charset="0"/>
                <a:cs typeface="Arial" panose="020B0604020202020204" pitchFamily="34" charset="0"/>
                <a:hlinkClick r:id="rId4"/>
              </a:rPr>
              <a:t>here</a:t>
            </a:r>
            <a:r>
              <a:rPr lang="en-GB" sz="2000" i="1" dirty="0">
                <a:solidFill>
                  <a:srgbClr val="005EB8"/>
                </a:solidFill>
                <a:latin typeface="Arial" panose="020B0604020202020204" pitchFamily="34" charset="0"/>
                <a:cs typeface="Arial" panose="020B0604020202020204" pitchFamily="34" charset="0"/>
              </a:rPr>
              <a:t>. </a:t>
            </a:r>
            <a:endParaRPr lang="en-US" sz="2000" i="1" dirty="0">
              <a:solidFill>
                <a:srgbClr val="005EB8"/>
              </a:solidFill>
              <a:latin typeface="Arial" panose="020B0604020202020204" pitchFamily="34" charset="0"/>
              <a:cs typeface="Arial" panose="020B0604020202020204" pitchFamily="34" charset="0"/>
            </a:endParaRPr>
          </a:p>
          <a:p>
            <a:endParaRPr lang="en-US" sz="2000" b="1" i="1" dirty="0">
              <a:solidFill>
                <a:srgbClr val="005EB8"/>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41F7E04-9156-7D34-A33C-BF543999CAF0}"/>
              </a:ext>
            </a:extLst>
          </p:cNvPr>
          <p:cNvSpPr txBox="1"/>
          <p:nvPr/>
        </p:nvSpPr>
        <p:spPr>
          <a:xfrm>
            <a:off x="503844" y="1194032"/>
            <a:ext cx="5525481" cy="815160"/>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Twitter</a:t>
            </a:r>
          </a:p>
        </p:txBody>
      </p:sp>
      <p:pic>
        <p:nvPicPr>
          <p:cNvPr id="15" name="Picture 14">
            <a:extLst>
              <a:ext uri="{FF2B5EF4-FFF2-40B4-BE49-F238E27FC236}">
                <a16:creationId xmlns:a16="http://schemas.microsoft.com/office/drawing/2014/main" id="{82075758-4D78-3925-8501-6C679BC82C4B}"/>
              </a:ext>
            </a:extLst>
          </p:cNvPr>
          <p:cNvPicPr>
            <a:picLocks noChangeAspect="1"/>
          </p:cNvPicPr>
          <p:nvPr/>
        </p:nvPicPr>
        <p:blipFill rotWithShape="1">
          <a:blip r:embed="rId5">
            <a:alphaModFix amt="30000"/>
          </a:blip>
          <a:srcRect l="3125" r="3125"/>
          <a:stretch/>
        </p:blipFill>
        <p:spPr>
          <a:xfrm>
            <a:off x="10327412" y="5225947"/>
            <a:ext cx="1465127" cy="1465127"/>
          </a:xfrm>
          <a:prstGeom prst="rect">
            <a:avLst/>
          </a:prstGeom>
        </p:spPr>
      </p:pic>
      <p:pic>
        <p:nvPicPr>
          <p:cNvPr id="16" name="Picture 15">
            <a:extLst>
              <a:ext uri="{FF2B5EF4-FFF2-40B4-BE49-F238E27FC236}">
                <a16:creationId xmlns:a16="http://schemas.microsoft.com/office/drawing/2014/main" id="{FDE50DF2-374B-6D56-DF50-361F6FB2FDA7}"/>
              </a:ext>
            </a:extLst>
          </p:cNvPr>
          <p:cNvPicPr>
            <a:picLocks noChangeAspect="1"/>
          </p:cNvPicPr>
          <p:nvPr/>
        </p:nvPicPr>
        <p:blipFill rotWithShape="1">
          <a:blip r:embed="rId6">
            <a:alphaModFix amt="30000"/>
          </a:blip>
          <a:srcRect t="5263" b="5263"/>
          <a:stretch/>
        </p:blipFill>
        <p:spPr>
          <a:xfrm>
            <a:off x="8474693" y="3513116"/>
            <a:ext cx="1635065" cy="1635065"/>
          </a:xfrm>
          <a:prstGeom prst="rect">
            <a:avLst/>
          </a:prstGeom>
        </p:spPr>
      </p:pic>
      <p:sp>
        <p:nvSpPr>
          <p:cNvPr id="17" name="TextBox 16">
            <a:extLst>
              <a:ext uri="{FF2B5EF4-FFF2-40B4-BE49-F238E27FC236}">
                <a16:creationId xmlns:a16="http://schemas.microsoft.com/office/drawing/2014/main" id="{F1983A24-F4F2-1A6D-A2DF-21B3EC601DE2}"/>
              </a:ext>
            </a:extLst>
          </p:cNvPr>
          <p:cNvSpPr txBox="1"/>
          <p:nvPr/>
        </p:nvSpPr>
        <p:spPr>
          <a:xfrm>
            <a:off x="608226" y="4585888"/>
            <a:ext cx="6230331" cy="802143"/>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Instagram</a:t>
            </a:r>
          </a:p>
        </p:txBody>
      </p:sp>
      <p:sp>
        <p:nvSpPr>
          <p:cNvPr id="19" name="TextBox 18">
            <a:extLst>
              <a:ext uri="{FF2B5EF4-FFF2-40B4-BE49-F238E27FC236}">
                <a16:creationId xmlns:a16="http://schemas.microsoft.com/office/drawing/2014/main" id="{94C5B9E8-DBF5-F424-F175-ED89C48061F3}"/>
              </a:ext>
            </a:extLst>
          </p:cNvPr>
          <p:cNvSpPr txBox="1"/>
          <p:nvPr/>
        </p:nvSpPr>
        <p:spPr>
          <a:xfrm>
            <a:off x="503844" y="3611773"/>
            <a:ext cx="11280613" cy="1292662"/>
          </a:xfrm>
          <a:prstGeom prst="rect">
            <a:avLst/>
          </a:prstGeom>
          <a:noFill/>
        </p:spPr>
        <p:txBody>
          <a:bodyPr wrap="square" rtlCol="0">
            <a:spAutoFit/>
          </a:bodyPr>
          <a:lstStyle/>
          <a:p>
            <a:r>
              <a:rPr lang="en-GB" sz="2000" i="1" dirty="0">
                <a:solidFill>
                  <a:srgbClr val="005EB8"/>
                </a:solidFill>
                <a:latin typeface="Arial" panose="020B0604020202020204" pitchFamily="34" charset="0"/>
                <a:cs typeface="Arial" panose="020B0604020202020204" pitchFamily="34" charset="0"/>
              </a:rPr>
              <a:t>Measles cases are rising in England. Make sure your child is up to date with their MMR vaccinations.</a:t>
            </a:r>
          </a:p>
          <a:p>
            <a:r>
              <a:rPr lang="en-GB" sz="2000" i="1" dirty="0">
                <a:solidFill>
                  <a:srgbClr val="005EB8"/>
                </a:solidFill>
                <a:latin typeface="Arial" panose="020B0604020202020204" pitchFamily="34" charset="0"/>
                <a:cs typeface="Arial" panose="020B0604020202020204" pitchFamily="34" charset="0"/>
              </a:rPr>
              <a:t>For more information visit </a:t>
            </a:r>
            <a:r>
              <a:rPr lang="en-GB" sz="2000" i="1" dirty="0">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nhs.uk/</a:t>
            </a:r>
            <a:r>
              <a:rPr lang="en-GB" sz="2000" i="1" dirty="0" err="1">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mmr</a:t>
            </a:r>
            <a:endParaRPr lang="en-GB" sz="2000" i="1" dirty="0">
              <a:solidFill>
                <a:srgbClr val="005EB8"/>
              </a:solidFill>
              <a:latin typeface="Arial" panose="020B0604020202020204" pitchFamily="34" charset="0"/>
              <a:cs typeface="Arial" panose="020B0604020202020204" pitchFamily="34" charset="0"/>
            </a:endParaRPr>
          </a:p>
          <a:p>
            <a:endParaRPr lang="en-GB" dirty="0">
              <a:solidFill>
                <a:srgbClr val="0000FF"/>
              </a:solidFill>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8B4ABC84-C965-9375-4D10-C65115808B1E}"/>
              </a:ext>
            </a:extLst>
          </p:cNvPr>
          <p:cNvSpPr txBox="1"/>
          <p:nvPr/>
        </p:nvSpPr>
        <p:spPr>
          <a:xfrm>
            <a:off x="608226" y="5413248"/>
            <a:ext cx="11184313" cy="1323439"/>
          </a:xfrm>
          <a:prstGeom prst="rect">
            <a:avLst/>
          </a:prstGeom>
          <a:noFill/>
        </p:spPr>
        <p:txBody>
          <a:bodyPr wrap="square" rtlCol="0">
            <a:spAutoFit/>
          </a:bodyPr>
          <a:lstStyle/>
          <a:p>
            <a:r>
              <a:rPr lang="en-GB" sz="2000" i="1" dirty="0">
                <a:solidFill>
                  <a:srgbClr val="005EB8"/>
                </a:solidFill>
                <a:latin typeface="Arial" panose="020B0604020202020204" pitchFamily="34" charset="0"/>
                <a:cs typeface="Arial" panose="020B0604020202020204" pitchFamily="34" charset="0"/>
              </a:rPr>
              <a:t>Two doses of the MMR vaccinations can help stop your child becoming seriously unwell with measles.</a:t>
            </a:r>
          </a:p>
          <a:p>
            <a:r>
              <a:rPr lang="en-GB" sz="2000" i="1" dirty="0">
                <a:solidFill>
                  <a:srgbClr val="005EB8"/>
                </a:solidFill>
                <a:latin typeface="Arial" panose="020B0604020202020204" pitchFamily="34" charset="0"/>
                <a:cs typeface="Arial" panose="020B0604020202020204" pitchFamily="34" charset="0"/>
              </a:rPr>
              <a:t>For more information on how to check your child’s vaccination record, visit </a:t>
            </a:r>
            <a:r>
              <a:rPr lang="en-GB" sz="2000" i="1" dirty="0">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nhs.uk/</a:t>
            </a:r>
            <a:r>
              <a:rPr lang="en-GB" sz="2000" i="1" dirty="0" err="1">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mmr</a:t>
            </a:r>
            <a:endParaRPr lang="en-GB" sz="2000" i="1" dirty="0">
              <a:solidFill>
                <a:srgbClr val="005EB8"/>
              </a:solidFill>
              <a:latin typeface="Arial" panose="020B0604020202020204" pitchFamily="34" charset="0"/>
              <a:cs typeface="Arial" panose="020B0604020202020204" pitchFamily="34" charset="0"/>
            </a:endParaRPr>
          </a:p>
          <a:p>
            <a:endParaRPr lang="en-GB" sz="2000" dirty="0">
              <a:effectLst/>
              <a:latin typeface="Times New Roman" panose="02020603050405020304" pitchFamily="18" charset="0"/>
              <a:ea typeface="Calibri" panose="020F0502020204030204" pitchFamily="34" charset="0"/>
            </a:endParaRPr>
          </a:p>
        </p:txBody>
      </p:sp>
      <p:sp>
        <p:nvSpPr>
          <p:cNvPr id="21" name="TextBox 20">
            <a:extLst>
              <a:ext uri="{FF2B5EF4-FFF2-40B4-BE49-F238E27FC236}">
                <a16:creationId xmlns:a16="http://schemas.microsoft.com/office/drawing/2014/main" id="{983BF45D-86B9-2ECE-9225-4C602DDBBED0}"/>
              </a:ext>
            </a:extLst>
          </p:cNvPr>
          <p:cNvSpPr txBox="1"/>
          <p:nvPr/>
        </p:nvSpPr>
        <p:spPr>
          <a:xfrm>
            <a:off x="503844" y="2797607"/>
            <a:ext cx="6811356" cy="802143"/>
          </a:xfrm>
          <a:prstGeom prst="rect">
            <a:avLst/>
          </a:prstGeom>
          <a:noFill/>
        </p:spPr>
        <p:txBody>
          <a:bodyPr wrap="square" rtlCol="0">
            <a:spAutoFit/>
          </a:bodyPr>
          <a:lstStyle/>
          <a:p>
            <a:pPr>
              <a:lnSpc>
                <a:spcPts val="6280"/>
              </a:lnSpc>
            </a:pPr>
            <a:r>
              <a:rPr lang="en-US" sz="3200" b="1" dirty="0">
                <a:solidFill>
                  <a:srgbClr val="005EB8"/>
                </a:solidFill>
                <a:latin typeface="Arial" panose="020B0604020202020204" pitchFamily="34" charset="0"/>
                <a:cs typeface="Arial" panose="020B0604020202020204" pitchFamily="34" charset="0"/>
              </a:rPr>
              <a:t>Facebook</a:t>
            </a:r>
          </a:p>
        </p:txBody>
      </p:sp>
    </p:spTree>
    <p:extLst>
      <p:ext uri="{BB962C8B-B14F-4D97-AF65-F5344CB8AC3E}">
        <p14:creationId xmlns:p14="http://schemas.microsoft.com/office/powerpoint/2010/main" val="1762637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B675D9BF8074C817FE4A5A6E2325F" ma:contentTypeVersion="10" ma:contentTypeDescription="Create a new document." ma:contentTypeScope="" ma:versionID="fa0097b1b4e005770bc0fcdc22bcab32">
  <xsd:schema xmlns:xsd="http://www.w3.org/2001/XMLSchema" xmlns:xs="http://www.w3.org/2001/XMLSchema" xmlns:p="http://schemas.microsoft.com/office/2006/metadata/properties" xmlns:ns2="eea76b28-52e7-4ffc-9a68-8bc734820e59" targetNamespace="http://schemas.microsoft.com/office/2006/metadata/properties" ma:root="true" ma:fieldsID="e0a53ecdea07e74ca61bfa95e147aa70" ns2:_="">
    <xsd:import namespace="eea76b28-52e7-4ffc-9a68-8bc734820e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76b28-52e7-4ffc-9a68-8bc734820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041A47-B3F0-43B8-922F-FE082534C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76b28-52e7-4ffc-9a68-8bc734820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A89E0A-D4AE-4B22-945E-7C6ACEDDA58A}">
  <ds:schemaRefs>
    <ds:schemaRef ds:uri="http://schemas.microsoft.com/sharepoint/v3/contenttype/forms"/>
  </ds:schemaRefs>
</ds:datastoreItem>
</file>

<file path=customXml/itemProps3.xml><?xml version="1.0" encoding="utf-8"?>
<ds:datastoreItem xmlns:ds="http://schemas.openxmlformats.org/officeDocument/2006/customXml" ds:itemID="{4F447C2E-BD9F-44E5-AC92-6473AC24C5DE}">
  <ds:schemaRef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ea76b28-52e7-4ffc-9a68-8bc734820e59"/>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21993</TotalTime>
  <Words>2682</Words>
  <Application>Microsoft Office PowerPoint</Application>
  <PresentationFormat>Widescreen</PresentationFormat>
  <Paragraphs>160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MMR top FAQs</vt:lpstr>
      <vt:lpstr>MMR top FAQs</vt:lpstr>
      <vt:lpstr>Measles top FAQs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Mikhaila Brentnall</cp:lastModifiedBy>
  <cp:revision>403</cp:revision>
  <cp:lastPrinted>2020-09-18T09:35:49Z</cp:lastPrinted>
  <dcterms:created xsi:type="dcterms:W3CDTF">2020-07-21T10:50:26Z</dcterms:created>
  <dcterms:modified xsi:type="dcterms:W3CDTF">2023-07-13T16:11:54Z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0x010100BF6B675D9BF8074C817FE4A5A6E2325F</vt:lpwstr>
  </property>
</Properties>
</file>