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73"/>
  </p:notesMasterIdLst>
  <p:handoutMasterIdLst>
    <p:handoutMasterId r:id="rId74"/>
  </p:handoutMasterIdLst>
  <p:sldIdLst>
    <p:sldId id="256" r:id="rId2"/>
    <p:sldId id="258" r:id="rId3"/>
    <p:sldId id="257" r:id="rId4"/>
    <p:sldId id="262"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30" autoAdjust="0"/>
    <p:restoredTop sz="83514" autoAdjust="0"/>
  </p:normalViewPr>
  <p:slideViewPr>
    <p:cSldViewPr snapToGrid="0" snapToObjects="1">
      <p:cViewPr varScale="1">
        <p:scale>
          <a:sx n="57" d="100"/>
          <a:sy n="57" d="100"/>
        </p:scale>
        <p:origin x="-12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3AC093-2E03-5045-8AD0-A1ED05AF54BE}" type="datetimeFigureOut">
              <a:rPr lang="en-US" smtClean="0"/>
              <a:t>9/25/2020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C8198D-E483-1849-AD77-10BCF59E3D3D}" type="slidenum">
              <a:rPr lang="en-US" smtClean="0"/>
              <a:t>‹#›</a:t>
            </a:fld>
            <a:endParaRPr lang="en-US"/>
          </a:p>
        </p:txBody>
      </p:sp>
    </p:spTree>
    <p:extLst>
      <p:ext uri="{BB962C8B-B14F-4D97-AF65-F5344CB8AC3E}">
        <p14:creationId xmlns:p14="http://schemas.microsoft.com/office/powerpoint/2010/main" val="3115733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84F67-4BF3-4662-8E3D-ABDB9EBE41B3}" type="datetimeFigureOut">
              <a:rPr lang="en-GB" smtClean="0"/>
              <a:t>25/09/2020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D0417-A0F3-412D-BAC7-9D244D275D0C}" type="slidenum">
              <a:rPr lang="en-GB" smtClean="0"/>
              <a:t>‹#›</a:t>
            </a:fld>
            <a:endParaRPr lang="en-GB"/>
          </a:p>
        </p:txBody>
      </p:sp>
    </p:spTree>
    <p:extLst>
      <p:ext uri="{BB962C8B-B14F-4D97-AF65-F5344CB8AC3E}">
        <p14:creationId xmlns:p14="http://schemas.microsoft.com/office/powerpoint/2010/main" val="309393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 xmlns:a16="http://schemas.microsoft.com/office/drawing/2014/main" id="{B5527874-EB9E-6544-8863-A694B070FE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 xmlns:a16="http://schemas.microsoft.com/office/drawing/2014/main" id="{34E7F028-3D00-BD4C-A1B9-7CA0CB74C5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ＭＳ Ｐゴシック" panose="020B0600070205080204" pitchFamily="34" charset="-128"/>
            </a:endParaRPr>
          </a:p>
          <a:p>
            <a:pPr eaLnBrk="1" hangingPunct="1">
              <a:spcBef>
                <a:spcPct val="0"/>
              </a:spcBef>
            </a:pPr>
            <a:endParaRPr lang="en-GB" altLang="en-US">
              <a:ea typeface="ＭＳ Ｐゴシック" panose="020B0600070205080204" pitchFamily="34" charset="-128"/>
            </a:endParaRPr>
          </a:p>
        </p:txBody>
      </p:sp>
      <p:sp>
        <p:nvSpPr>
          <p:cNvPr id="16387" name="Slide Number Placeholder 3">
            <a:extLst>
              <a:ext uri="{FF2B5EF4-FFF2-40B4-BE49-F238E27FC236}">
                <a16:creationId xmlns="" xmlns:a16="http://schemas.microsoft.com/office/drawing/2014/main" id="{1A43FDA2-1DB1-0A46-AB9E-2966B0E87E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A81E15-6AB4-D645-BA24-45E4A275B3EC}" type="slidenum">
              <a:rPr lang="en-GB" altLang="en-US" sz="1200">
                <a:latin typeface="Calibri" panose="020F0502020204030204" pitchFamily="34" charset="0"/>
              </a:rPr>
              <a:pPr eaLnBrk="1" hangingPunct="1"/>
              <a:t>19</a:t>
            </a:fld>
            <a:endParaRPr lang="en-GB" altLang="en-US" sz="1200">
              <a:latin typeface="Calibri" panose="020F0502020204030204" pitchFamily="34" charset="0"/>
            </a:endParaRPr>
          </a:p>
        </p:txBody>
      </p:sp>
    </p:spTree>
    <p:extLst>
      <p:ext uri="{BB962C8B-B14F-4D97-AF65-F5344CB8AC3E}">
        <p14:creationId xmlns:p14="http://schemas.microsoft.com/office/powerpoint/2010/main" val="130488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0DDC6F-980C-4802-BBCC-95F789EFCCEA}" type="slidenum">
              <a:rPr lang="en-GB" smtClean="0"/>
              <a:t>26</a:t>
            </a:fld>
            <a:endParaRPr lang="en-GB"/>
          </a:p>
        </p:txBody>
      </p:sp>
    </p:spTree>
    <p:extLst>
      <p:ext uri="{BB962C8B-B14F-4D97-AF65-F5344CB8AC3E}">
        <p14:creationId xmlns:p14="http://schemas.microsoft.com/office/powerpoint/2010/main" val="291558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98FB2-B4B0-4ED3-882F-FCE3D8CC5912}" type="slidenum">
              <a:rPr lang="en-GB" smtClean="0"/>
              <a:t>52</a:t>
            </a:fld>
            <a:endParaRPr lang="en-GB" dirty="0"/>
          </a:p>
        </p:txBody>
      </p:sp>
    </p:spTree>
    <p:extLst>
      <p:ext uri="{BB962C8B-B14F-4D97-AF65-F5344CB8AC3E}">
        <p14:creationId xmlns:p14="http://schemas.microsoft.com/office/powerpoint/2010/main" val="246818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8698FB2-B4B0-4ED3-882F-FCE3D8CC5912}" type="slidenum">
              <a:rPr lang="en-GB" smtClean="0"/>
              <a:t>53</a:t>
            </a:fld>
            <a:endParaRPr lang="en-GB" dirty="0"/>
          </a:p>
        </p:txBody>
      </p:sp>
    </p:spTree>
    <p:extLst>
      <p:ext uri="{BB962C8B-B14F-4D97-AF65-F5344CB8AC3E}">
        <p14:creationId xmlns:p14="http://schemas.microsoft.com/office/powerpoint/2010/main" val="246818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421262-6CDF-4943-938B-05688C1206AC}"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84454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21262-6CDF-4943-938B-05688C1206AC}"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583155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21262-6CDF-4943-938B-05688C1206AC}"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1754715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dirty="0"/>
          </a:p>
        </p:txBody>
      </p:sp>
    </p:spTree>
    <p:extLst>
      <p:ext uri="{BB962C8B-B14F-4D97-AF65-F5344CB8AC3E}">
        <p14:creationId xmlns:p14="http://schemas.microsoft.com/office/powerpoint/2010/main" val="192003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421262-6CDF-4943-938B-05688C1206AC}"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401102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421262-6CDF-4943-938B-05688C1206AC}" type="datetimeFigureOut">
              <a:rPr lang="en-US" smtClean="0"/>
              <a:t>9/25/2020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93985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421262-6CDF-4943-938B-05688C1206AC}"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388333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421262-6CDF-4943-938B-05688C1206AC}" type="datetimeFigureOut">
              <a:rPr lang="en-US" smtClean="0"/>
              <a:t>9/25/2020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414709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421262-6CDF-4943-938B-05688C1206AC}" type="datetimeFigureOut">
              <a:rPr lang="en-US" smtClean="0"/>
              <a:t>9/25/2020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144658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21262-6CDF-4943-938B-05688C1206AC}" type="datetimeFigureOut">
              <a:rPr lang="en-US" smtClean="0"/>
              <a:t>9/25/2020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207959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21262-6CDF-4943-938B-05688C1206AC}"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308847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21262-6CDF-4943-938B-05688C1206AC}" type="datetimeFigureOut">
              <a:rPr lang="en-US" smtClean="0"/>
              <a:t>9/25/2020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B548-BA3D-BA45-9A67-6D32DC742BC7}" type="slidenum">
              <a:rPr lang="en-US" smtClean="0"/>
              <a:t>‹#›</a:t>
            </a:fld>
            <a:endParaRPr lang="en-US"/>
          </a:p>
        </p:txBody>
      </p:sp>
    </p:spTree>
    <p:extLst>
      <p:ext uri="{BB962C8B-B14F-4D97-AF65-F5344CB8AC3E}">
        <p14:creationId xmlns:p14="http://schemas.microsoft.com/office/powerpoint/2010/main" val="204934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21262-6CDF-4943-938B-05688C1206AC}" type="datetimeFigureOut">
              <a:rPr lang="en-US" smtClean="0"/>
              <a:t>9/25/2020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B548-BA3D-BA45-9A67-6D32DC742BC7}" type="slidenum">
              <a:rPr lang="en-US" smtClean="0"/>
              <a:t>‹#›</a:t>
            </a:fld>
            <a:endParaRPr lang="en-US"/>
          </a:p>
        </p:txBody>
      </p:sp>
    </p:spTree>
    <p:extLst>
      <p:ext uri="{BB962C8B-B14F-4D97-AF65-F5344CB8AC3E}">
        <p14:creationId xmlns:p14="http://schemas.microsoft.com/office/powerpoint/2010/main" val="127731753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hyperlink" Target="https://www.nice.org.uk/guidance/ng12/chapter/terms-used-in-this-guideline#terms-used-in-this-guideline" TargetMode="Externa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7.png"/><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7.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hyperlink" Target="https://www.bowelcanceruk.org.uk/news-and-blogs/news/download-our-brand-new-symptoms-diary/" TargetMode="External"/><Relationship Id="rId7" Type="http://schemas.openxmlformats.org/officeDocument/2006/relationships/image" Target="../media/image17.png"/><Relationship Id="rId2" Type="http://schemas.openxmlformats.org/officeDocument/2006/relationships/hyperlink" Target="https://www.gatewayc.org.uk/" TargetMode="Externa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20.png"/><Relationship Id="rId4" Type="http://schemas.openxmlformats.org/officeDocument/2006/relationships/hyperlink" Target="https://www.cancerresearchuk.org/sites/default/files/fit_implementation_england.pdf" TargetMode="External"/><Relationship Id="rId9"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NULL"/><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00.png"/><Relationship Id="rId9"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s://www.nice.org.uk/guidance/ng12" TargetMode="External"/><Relationship Id="rId4" Type="http://schemas.openxmlformats.org/officeDocument/2006/relationships/image" Target="../media/image3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00.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nice.org.uk/guidance/ng12"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2.emf"/><Relationship Id="rId4" Type="http://schemas.openxmlformats.org/officeDocument/2006/relationships/package" Target="../embeddings/Microsoft_Word_Document2.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T1JTe7Sq66U&amp;feature=youtu.b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362" y="1310855"/>
            <a:ext cx="7543288" cy="2430511"/>
          </a:xfrm>
        </p:spPr>
        <p:txBody>
          <a:bodyPr>
            <a:noAutofit/>
          </a:bodyPr>
          <a:lstStyle/>
          <a:p>
            <a:r>
              <a:rPr lang="en-US" sz="4800" dirty="0" smtClean="0">
                <a:solidFill>
                  <a:srgbClr val="0000FF"/>
                </a:solidFill>
              </a:rPr>
              <a:t>Gastroenterology Webinar</a:t>
            </a:r>
            <a:br>
              <a:rPr lang="en-US" sz="4800" dirty="0" smtClean="0">
                <a:solidFill>
                  <a:srgbClr val="0000FF"/>
                </a:solidFill>
              </a:rPr>
            </a:br>
            <a:r>
              <a:rPr lang="en-US" sz="2800" dirty="0" smtClean="0">
                <a:solidFill>
                  <a:srgbClr val="0000FF"/>
                </a:solidFill>
              </a:rPr>
              <a:t>September 2020</a:t>
            </a:r>
            <a:br>
              <a:rPr lang="en-US" sz="2800" dirty="0" smtClean="0">
                <a:solidFill>
                  <a:srgbClr val="0000FF"/>
                </a:solidFill>
              </a:rPr>
            </a:br>
            <a:r>
              <a:rPr lang="en-US" sz="2800" dirty="0" smtClean="0">
                <a:solidFill>
                  <a:srgbClr val="0000FF"/>
                </a:solidFill>
              </a:rPr>
              <a:t>7.00-8.30pm</a:t>
            </a:r>
            <a:endParaRPr lang="en-US" sz="2800" dirty="0">
              <a:solidFill>
                <a:srgbClr val="0000FF"/>
              </a:solidFill>
            </a:endParaRPr>
          </a:p>
        </p:txBody>
      </p:sp>
      <p:sp>
        <p:nvSpPr>
          <p:cNvPr id="3" name="Subtitle 2"/>
          <p:cNvSpPr>
            <a:spLocks noGrp="1"/>
          </p:cNvSpPr>
          <p:nvPr>
            <p:ph type="subTitle" idx="1"/>
          </p:nvPr>
        </p:nvSpPr>
        <p:spPr>
          <a:xfrm>
            <a:off x="1245866" y="5407178"/>
            <a:ext cx="6400800" cy="852479"/>
          </a:xfrm>
        </p:spPr>
        <p:txBody>
          <a:bodyPr>
            <a:normAutofit/>
          </a:bodyPr>
          <a:lstStyle/>
          <a:p>
            <a:r>
              <a:rPr lang="en-US" sz="2400" dirty="0" smtClean="0">
                <a:solidFill>
                  <a:schemeClr val="tx1"/>
                </a:solidFill>
              </a:rPr>
              <a:t>Please turn off your videos and microphones for the duration of the webinar</a:t>
            </a:r>
            <a:endParaRPr lang="en-US" sz="2400" dirty="0">
              <a:solidFill>
                <a:schemeClr val="tx1"/>
              </a:solidFill>
            </a:endParaRPr>
          </a:p>
        </p:txBody>
      </p:sp>
      <p:sp>
        <p:nvSpPr>
          <p:cNvPr id="5" name="TextBox 4"/>
          <p:cNvSpPr txBox="1"/>
          <p:nvPr/>
        </p:nvSpPr>
        <p:spPr>
          <a:xfrm>
            <a:off x="1409315" y="3910776"/>
            <a:ext cx="6599931" cy="646331"/>
          </a:xfrm>
          <a:prstGeom prst="rect">
            <a:avLst/>
          </a:prstGeom>
          <a:noFill/>
        </p:spPr>
        <p:txBody>
          <a:bodyPr wrap="square" rtlCol="0">
            <a:spAutoFit/>
          </a:bodyPr>
          <a:lstStyle/>
          <a:p>
            <a:pPr algn="ctr"/>
            <a:r>
              <a:rPr lang="en-US" dirty="0" smtClean="0"/>
              <a:t>Hosted by Greater Manchester Health and Social Care Partnership</a:t>
            </a:r>
            <a:endParaRPr 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6" name="Group 1"/>
          <p:cNvGrpSpPr>
            <a:grpSpLocks/>
          </p:cNvGrpSpPr>
          <p:nvPr/>
        </p:nvGrpSpPr>
        <p:grpSpPr bwMode="auto">
          <a:xfrm>
            <a:off x="289932" y="446048"/>
            <a:ext cx="5730875" cy="641350"/>
            <a:chOff x="0" y="0"/>
            <a:chExt cx="57565" cy="6442"/>
          </a:xfrm>
        </p:grpSpPr>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7"/>
              <a:ext cx="19431" cy="62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86" y="0"/>
              <a:ext cx="23379" cy="623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5094" y="268908"/>
            <a:ext cx="10858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950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C561D5-1BA5-2E41-8EFE-26503D2B7501}"/>
              </a:ext>
            </a:extLst>
          </p:cNvPr>
          <p:cNvSpPr>
            <a:spLocks noGrp="1"/>
          </p:cNvSpPr>
          <p:nvPr>
            <p:ph type="title"/>
          </p:nvPr>
        </p:nvSpPr>
        <p:spPr/>
        <p:txBody>
          <a:bodyPr/>
          <a:lstStyle/>
          <a:p>
            <a:r>
              <a:rPr lang="en-US" dirty="0"/>
              <a:t>What We will talk about</a:t>
            </a:r>
          </a:p>
        </p:txBody>
      </p:sp>
      <p:sp>
        <p:nvSpPr>
          <p:cNvPr id="3" name="Content Placeholder 2">
            <a:extLst>
              <a:ext uri="{FF2B5EF4-FFF2-40B4-BE49-F238E27FC236}">
                <a16:creationId xmlns="" xmlns:a16="http://schemas.microsoft.com/office/drawing/2014/main" id="{9AC5BDA3-2899-5546-84D5-FFAD1CDF50FB}"/>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Why is diagnosing liver disease important?</a:t>
            </a:r>
          </a:p>
          <a:p>
            <a:r>
              <a:rPr lang="en-US" sz="3200" dirty="0">
                <a:latin typeface="Arial" panose="020B0604020202020204" pitchFamily="34" charset="0"/>
                <a:cs typeface="Arial" panose="020B0604020202020204" pitchFamily="34" charset="0"/>
              </a:rPr>
              <a:t>Why is it a primary care issue?</a:t>
            </a:r>
          </a:p>
          <a:p>
            <a:r>
              <a:rPr lang="en-US" sz="3200" dirty="0">
                <a:latin typeface="Arial" panose="020B0604020202020204" pitchFamily="34" charset="0"/>
                <a:cs typeface="Arial" panose="020B0604020202020204" pitchFamily="34" charset="0"/>
              </a:rPr>
              <a:t>What can be done to improve early detection?</a:t>
            </a:r>
          </a:p>
        </p:txBody>
      </p:sp>
    </p:spTree>
    <p:extLst>
      <p:ext uri="{BB962C8B-B14F-4D97-AF65-F5344CB8AC3E}">
        <p14:creationId xmlns:p14="http://schemas.microsoft.com/office/powerpoint/2010/main" val="563553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CD6D2F9E-C5D0-C54F-BB69-5940EFB80E63}"/>
              </a:ext>
            </a:extLst>
          </p:cNvPr>
          <p:cNvPicPr>
            <a:picLocks noChangeAspect="1"/>
          </p:cNvPicPr>
          <p:nvPr/>
        </p:nvPicPr>
        <p:blipFill>
          <a:blip r:embed="rId2"/>
          <a:stretch>
            <a:fillRect/>
          </a:stretch>
        </p:blipFill>
        <p:spPr>
          <a:xfrm>
            <a:off x="1011478" y="-462456"/>
            <a:ext cx="7931800" cy="7320455"/>
          </a:xfrm>
          <a:prstGeom prst="rect">
            <a:avLst/>
          </a:prstGeom>
        </p:spPr>
      </p:pic>
    </p:spTree>
    <p:extLst>
      <p:ext uri="{BB962C8B-B14F-4D97-AF65-F5344CB8AC3E}">
        <p14:creationId xmlns:p14="http://schemas.microsoft.com/office/powerpoint/2010/main" val="3929692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E5F94B-B183-3D44-B11E-A4C9786FA359}"/>
              </a:ext>
            </a:extLst>
          </p:cNvPr>
          <p:cNvSpPr>
            <a:spLocks noGrp="1"/>
          </p:cNvSpPr>
          <p:nvPr>
            <p:ph type="title"/>
          </p:nvPr>
        </p:nvSpPr>
        <p:spPr/>
        <p:txBody>
          <a:bodyPr/>
          <a:lstStyle/>
          <a:p>
            <a:r>
              <a:rPr lang="en-US" dirty="0"/>
              <a:t>Liver Disease</a:t>
            </a:r>
          </a:p>
        </p:txBody>
      </p:sp>
      <p:sp>
        <p:nvSpPr>
          <p:cNvPr id="3" name="Content Placeholder 2">
            <a:extLst>
              <a:ext uri="{FF2B5EF4-FFF2-40B4-BE49-F238E27FC236}">
                <a16:creationId xmlns="" xmlns:a16="http://schemas.microsoft.com/office/drawing/2014/main" id="{DE6CCEBC-38E6-A547-B042-AA21798A6389}"/>
              </a:ext>
            </a:extLst>
          </p:cNvPr>
          <p:cNvSpPr>
            <a:spLocks noGrp="1"/>
          </p:cNvSpPr>
          <p:nvPr>
            <p:ph sz="half" idx="1"/>
          </p:nvPr>
        </p:nvSpPr>
        <p:spPr>
          <a:xfrm>
            <a:off x="536538" y="2128684"/>
            <a:ext cx="3978313" cy="3844414"/>
          </a:xfrm>
          <a:prstGeom prst="rect">
            <a:avLst/>
          </a:prstGeom>
        </p:spPr>
        <p:txBody>
          <a:bodyPr>
            <a:normAutofit/>
          </a:bodyPr>
          <a:lstStyle/>
          <a:p>
            <a:r>
              <a:rPr lang="en-GB" sz="3200" dirty="0">
                <a:latin typeface="Arial" panose="020B0604020202020204" pitchFamily="34" charset="0"/>
                <a:cs typeface="Arial" panose="020B0604020202020204" pitchFamily="34" charset="0"/>
              </a:rPr>
              <a:t>The only major cause of death still increasing year-on-year. </a:t>
            </a:r>
          </a:p>
          <a:p>
            <a:r>
              <a:rPr lang="en-GB" sz="3200" dirty="0">
                <a:latin typeface="Arial" panose="020B0604020202020204" pitchFamily="34" charset="0"/>
                <a:cs typeface="Arial" panose="020B0604020202020204" pitchFamily="34" charset="0"/>
              </a:rPr>
              <a:t>Since 1970 risen 4-fold in people under 65.</a:t>
            </a:r>
            <a:endParaRPr lang="en-US" sz="3200" dirty="0">
              <a:latin typeface="Arial" panose="020B0604020202020204" pitchFamily="34" charset="0"/>
              <a:cs typeface="Arial" panose="020B0604020202020204" pitchFamily="34" charset="0"/>
            </a:endParaRPr>
          </a:p>
        </p:txBody>
      </p:sp>
      <p:pic>
        <p:nvPicPr>
          <p:cNvPr id="5" name="Content Placeholder 4" descr="C:\Users\AndrewLangford\Pictures\mortality rates 2013.jpg">
            <a:extLst>
              <a:ext uri="{FF2B5EF4-FFF2-40B4-BE49-F238E27FC236}">
                <a16:creationId xmlns="" xmlns:a16="http://schemas.microsoft.com/office/drawing/2014/main" id="{2DEB9A89-13B9-C24E-988B-DF4C2D47DFB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39795" y="1851103"/>
            <a:ext cx="4713029" cy="376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33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5A7E59-A894-8F4D-A9E1-7351341BB20A}"/>
              </a:ext>
            </a:extLst>
          </p:cNvPr>
          <p:cNvSpPr>
            <a:spLocks noGrp="1"/>
          </p:cNvSpPr>
          <p:nvPr>
            <p:ph type="title"/>
          </p:nvPr>
        </p:nvSpPr>
        <p:spPr/>
        <p:txBody>
          <a:bodyPr>
            <a:normAutofit fontScale="90000"/>
          </a:bodyPr>
          <a:lstStyle/>
          <a:p>
            <a:r>
              <a:rPr lang="en-US" dirty="0"/>
              <a:t>Across the four nations, referrals for NAFLD rising</a:t>
            </a:r>
          </a:p>
        </p:txBody>
      </p:sp>
      <p:pic>
        <p:nvPicPr>
          <p:cNvPr id="4" name="Content Placeholder 4">
            <a:extLst>
              <a:ext uri="{FF2B5EF4-FFF2-40B4-BE49-F238E27FC236}">
                <a16:creationId xmlns="" xmlns:a16="http://schemas.microsoft.com/office/drawing/2014/main" id="{5448832C-8267-8A4F-B7C2-95BFB82CC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215" y="1668498"/>
            <a:ext cx="7761248" cy="4843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86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F64F9B95-9045-48D2-B9F3-2927E98F54A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85AA86F-6A4D-4BCB-A045-D992CDC2959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0075" y="6142781"/>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 xmlns:a16="http://schemas.microsoft.com/office/drawing/2014/main" id="{33E93247-6229-44AB-A550-739E971E69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 xmlns:a16="http://schemas.microsoft.com/office/drawing/2014/main" id="{EE2E603F-4A95-4FE8-BB06-211DFD75DBE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 xmlns:a16="http://schemas.microsoft.com/office/drawing/2014/main" id="{38193D04-8370-3C47-A1E7-4C02CDF7C9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43387" y="1343222"/>
            <a:ext cx="4523600" cy="40764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16">
            <a:extLst>
              <a:ext uri="{FF2B5EF4-FFF2-40B4-BE49-F238E27FC236}">
                <a16:creationId xmlns="" xmlns:a16="http://schemas.microsoft.com/office/drawing/2014/main" id="{D7CC41EB-2D81-4303-9171-6401B388BA3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0075" y="6134885"/>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0075" y="1444304"/>
            <a:ext cx="3302852" cy="3785652"/>
          </a:xfrm>
          <a:prstGeom prst="rect">
            <a:avLst/>
          </a:prstGeom>
        </p:spPr>
        <p:txBody>
          <a:bodyPr wrap="square">
            <a:spAutoFit/>
          </a:bodyPr>
          <a:lstStyle/>
          <a:p>
            <a:r>
              <a:rPr lang="en-US" sz="4000" dirty="0">
                <a:latin typeface="Arial" panose="020B0604020202020204" pitchFamily="34" charset="0"/>
                <a:cs typeface="Arial" panose="020B0604020202020204" pitchFamily="34" charset="0"/>
              </a:rPr>
              <a:t>NAFLD is becoming a leading cause for liver transplant</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4325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7194D4-F95F-BE4F-9FCA-CA951388C971}"/>
              </a:ext>
            </a:extLst>
          </p:cNvPr>
          <p:cNvSpPr>
            <a:spLocks noGrp="1"/>
          </p:cNvSpPr>
          <p:nvPr>
            <p:ph type="title"/>
          </p:nvPr>
        </p:nvSpPr>
        <p:spPr/>
        <p:txBody>
          <a:bodyPr/>
          <a:lstStyle/>
          <a:p>
            <a:r>
              <a:rPr lang="en-US" dirty="0"/>
              <a:t>Why is it a primary care issue?</a:t>
            </a:r>
          </a:p>
        </p:txBody>
      </p:sp>
      <p:sp>
        <p:nvSpPr>
          <p:cNvPr id="4" name="Content Placeholder 8">
            <a:extLst>
              <a:ext uri="{FF2B5EF4-FFF2-40B4-BE49-F238E27FC236}">
                <a16:creationId xmlns="" xmlns:a16="http://schemas.microsoft.com/office/drawing/2014/main" id="{EAD3EDBB-55F5-944D-820E-07BF907E72B8}"/>
              </a:ext>
            </a:extLst>
          </p:cNvPr>
          <p:cNvSpPr>
            <a:spLocks noGrp="1"/>
          </p:cNvSpPr>
          <p:nvPr>
            <p:ph idx="1"/>
          </p:nvPr>
        </p:nvSpPr>
        <p:spPr/>
        <p:txBody>
          <a:bodyPr>
            <a:normAutofit fontScale="55000" lnSpcReduction="20000"/>
          </a:bodyPr>
          <a:lstStyle/>
          <a:p>
            <a:r>
              <a:rPr lang="en-GB" sz="6500" dirty="0">
                <a:latin typeface="Arial" panose="020B0604020202020204" pitchFamily="34" charset="0"/>
                <a:cs typeface="Arial" panose="020B0604020202020204" pitchFamily="34" charset="0"/>
              </a:rPr>
              <a:t>“Strengthen detection of early liver disease and its treatment by improving the level of expertise and facilities in primary care ….  putting this recommendation first represents its importance we have accorded it “ </a:t>
            </a:r>
          </a:p>
          <a:p>
            <a:endParaRPr lang="en-GB" dirty="0"/>
          </a:p>
          <a:p>
            <a:endParaRPr lang="en-GB" dirty="0"/>
          </a:p>
          <a:p>
            <a:pPr algn="r"/>
            <a:endParaRPr lang="en-GB" dirty="0"/>
          </a:p>
          <a:p>
            <a:pPr algn="r"/>
            <a:endParaRPr lang="en-GB" dirty="0"/>
          </a:p>
          <a:p>
            <a:pPr marL="0" indent="0" algn="r">
              <a:buNone/>
            </a:pPr>
            <a:r>
              <a:rPr lang="en-GB" sz="5100" dirty="0">
                <a:latin typeface="Arial" panose="020B0604020202020204" pitchFamily="34" charset="0"/>
                <a:cs typeface="Arial" panose="020B0604020202020204" pitchFamily="34" charset="0"/>
              </a:rPr>
              <a:t>Lancet commission 2014</a:t>
            </a:r>
          </a:p>
        </p:txBody>
      </p:sp>
    </p:spTree>
    <p:extLst>
      <p:ext uri="{BB962C8B-B14F-4D97-AF65-F5344CB8AC3E}">
        <p14:creationId xmlns:p14="http://schemas.microsoft.com/office/powerpoint/2010/main" val="476079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169EB0A-A7B8-754C-A6FF-F46D78ED9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417" y="615529"/>
            <a:ext cx="3375166" cy="562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52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4147230-E592-1B4B-9A26-305A01953088}"/>
              </a:ext>
            </a:extLst>
          </p:cNvPr>
          <p:cNvPicPr>
            <a:picLocks noChangeAspect="1"/>
          </p:cNvPicPr>
          <p:nvPr/>
        </p:nvPicPr>
        <p:blipFill rotWithShape="1">
          <a:blip r:embed="rId2"/>
          <a:srcRect l="23985" t="13897" r="25766" b="57606"/>
          <a:stretch/>
        </p:blipFill>
        <p:spPr>
          <a:xfrm>
            <a:off x="4899272" y="702527"/>
            <a:ext cx="4119782" cy="1669198"/>
          </a:xfrm>
          <a:prstGeom prst="rect">
            <a:avLst/>
          </a:prstGeom>
        </p:spPr>
      </p:pic>
      <p:pic>
        <p:nvPicPr>
          <p:cNvPr id="3" name="Picture 2">
            <a:extLst>
              <a:ext uri="{FF2B5EF4-FFF2-40B4-BE49-F238E27FC236}">
                <a16:creationId xmlns="" xmlns:a16="http://schemas.microsoft.com/office/drawing/2014/main" id="{110F5732-6FCB-8F49-906F-4E06DAF3F260}"/>
              </a:ext>
            </a:extLst>
          </p:cNvPr>
          <p:cNvPicPr>
            <a:picLocks noChangeAspect="1"/>
          </p:cNvPicPr>
          <p:nvPr/>
        </p:nvPicPr>
        <p:blipFill rotWithShape="1">
          <a:blip r:embed="rId3"/>
          <a:srcRect l="1" t="16237" r="35037" b="7430"/>
          <a:stretch/>
        </p:blipFill>
        <p:spPr>
          <a:xfrm>
            <a:off x="4143375" y="2763639"/>
            <a:ext cx="4443064" cy="3734288"/>
          </a:xfrm>
          <a:prstGeom prst="rect">
            <a:avLst/>
          </a:prstGeom>
        </p:spPr>
      </p:pic>
      <p:pic>
        <p:nvPicPr>
          <p:cNvPr id="4" name="Picture 3">
            <a:extLst>
              <a:ext uri="{FF2B5EF4-FFF2-40B4-BE49-F238E27FC236}">
                <a16:creationId xmlns="" xmlns:a16="http://schemas.microsoft.com/office/drawing/2014/main" id="{D7AC4AF4-7083-5E4E-A31A-6E338FCD004A}"/>
              </a:ext>
            </a:extLst>
          </p:cNvPr>
          <p:cNvPicPr>
            <a:picLocks noChangeAspect="1"/>
          </p:cNvPicPr>
          <p:nvPr/>
        </p:nvPicPr>
        <p:blipFill rotWithShape="1">
          <a:blip r:embed="rId4"/>
          <a:srcRect l="7475" t="10840" r="22437" b="5961"/>
          <a:stretch/>
        </p:blipFill>
        <p:spPr>
          <a:xfrm>
            <a:off x="254750" y="781993"/>
            <a:ext cx="4284365" cy="3637830"/>
          </a:xfrm>
          <a:prstGeom prst="rect">
            <a:avLst/>
          </a:prstGeom>
        </p:spPr>
      </p:pic>
    </p:spTree>
    <p:extLst>
      <p:ext uri="{BB962C8B-B14F-4D97-AF65-F5344CB8AC3E}">
        <p14:creationId xmlns:p14="http://schemas.microsoft.com/office/powerpoint/2010/main" val="3488270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338D40-1808-9445-9D39-B6776D913819}"/>
              </a:ext>
            </a:extLst>
          </p:cNvPr>
          <p:cNvSpPr>
            <a:spLocks noGrp="1"/>
          </p:cNvSpPr>
          <p:nvPr>
            <p:ph type="title"/>
          </p:nvPr>
        </p:nvSpPr>
        <p:spPr/>
        <p:txBody>
          <a:bodyPr/>
          <a:lstStyle/>
          <a:p>
            <a:r>
              <a:rPr lang="en-US" dirty="0"/>
              <a:t>The challenges for primary care:</a:t>
            </a:r>
          </a:p>
        </p:txBody>
      </p:sp>
      <p:sp>
        <p:nvSpPr>
          <p:cNvPr id="3" name="Content Placeholder 2">
            <a:extLst>
              <a:ext uri="{FF2B5EF4-FFF2-40B4-BE49-F238E27FC236}">
                <a16:creationId xmlns="" xmlns:a16="http://schemas.microsoft.com/office/drawing/2014/main" id="{889816BB-AEC8-814B-BECD-18FFB4649C00}"/>
              </a:ext>
            </a:extLst>
          </p:cNvPr>
          <p:cNvSpPr>
            <a:spLocks noGrp="1"/>
          </p:cNvSpPr>
          <p:nvPr>
            <p:ph idx="1"/>
          </p:nvPr>
        </p:nvSpPr>
        <p:spPr>
          <a:xfrm>
            <a:off x="600075" y="2293126"/>
            <a:ext cx="7943850" cy="3636088"/>
          </a:xfrm>
        </p:spPr>
        <p:txBody>
          <a:bodyPr>
            <a:normAutofit fontScale="77500" lnSpcReduction="20000"/>
          </a:bodyPr>
          <a:lstStyle/>
          <a:p>
            <a:pPr>
              <a:buFontTx/>
              <a:buChar char="•"/>
            </a:pPr>
            <a:r>
              <a:rPr lang="en-US" altLang="en-US" dirty="0">
                <a:latin typeface="Arial" panose="020B0604020202020204" pitchFamily="34" charset="0"/>
                <a:cs typeface="Arial" panose="020B0604020202020204" pitchFamily="34" charset="0"/>
              </a:rPr>
              <a:t>Making liver disease part of routine chronic disease management.</a:t>
            </a:r>
          </a:p>
          <a:p>
            <a:pPr>
              <a:buFontTx/>
              <a:buChar char="•"/>
            </a:pPr>
            <a:r>
              <a:rPr lang="en-US" altLang="en-US" dirty="0">
                <a:latin typeface="Arial" panose="020B0604020202020204" pitchFamily="34" charset="0"/>
                <a:cs typeface="Arial" panose="020B0604020202020204" pitchFamily="34" charset="0"/>
              </a:rPr>
              <a:t>Feeling confident in interpretation of abnormal liver blood tests.</a:t>
            </a:r>
          </a:p>
          <a:p>
            <a:pPr>
              <a:buFontTx/>
              <a:buChar char="•"/>
            </a:pPr>
            <a:r>
              <a:rPr lang="en-US" altLang="en-US" dirty="0">
                <a:latin typeface="Arial" panose="020B0604020202020204" pitchFamily="34" charset="0"/>
                <a:cs typeface="Arial" panose="020B0604020202020204" pitchFamily="34" charset="0"/>
              </a:rPr>
              <a:t>Finding and engaging our high-risk patients.</a:t>
            </a:r>
          </a:p>
          <a:p>
            <a:pPr>
              <a:buFontTx/>
              <a:buChar char="•"/>
            </a:pPr>
            <a:r>
              <a:rPr lang="en-US" altLang="en-US" dirty="0">
                <a:latin typeface="Arial" panose="020B0604020202020204" pitchFamily="34" charset="0"/>
                <a:cs typeface="Arial" panose="020B0604020202020204" pitchFamily="34" charset="0"/>
              </a:rPr>
              <a:t>Time and resources for brief interventions.</a:t>
            </a:r>
          </a:p>
          <a:p>
            <a:pPr>
              <a:buFontTx/>
              <a:buChar char="•"/>
            </a:pPr>
            <a:r>
              <a:rPr lang="en-US" altLang="en-US" dirty="0">
                <a:latin typeface="Arial" panose="020B0604020202020204" pitchFamily="34" charset="0"/>
                <a:cs typeface="Arial" panose="020B0604020202020204" pitchFamily="34" charset="0"/>
              </a:rPr>
              <a:t>Access to support services.</a:t>
            </a:r>
          </a:p>
          <a:p>
            <a:pPr>
              <a:buFontTx/>
              <a:buChar char="•"/>
            </a:pPr>
            <a:r>
              <a:rPr lang="en-US" altLang="en-US" dirty="0">
                <a:latin typeface="Arial" panose="020B0604020202020204" pitchFamily="34" charset="0"/>
                <a:cs typeface="Arial" panose="020B0604020202020204" pitchFamily="34" charset="0"/>
              </a:rPr>
              <a:t>Being up to date with latest local and national guidance.</a:t>
            </a:r>
          </a:p>
          <a:p>
            <a:pPr>
              <a:buFontTx/>
              <a:buChar char="•"/>
            </a:pPr>
            <a:r>
              <a:rPr lang="en-US" altLang="en-US" dirty="0">
                <a:latin typeface="Arial" panose="020B0604020202020204" pitchFamily="34" charset="0"/>
                <a:cs typeface="Arial" panose="020B0604020202020204" pitchFamily="34" charset="0"/>
              </a:rPr>
              <a:t>Improving communication with secondary care.</a:t>
            </a:r>
          </a:p>
          <a:p>
            <a:endParaRPr lang="en-US" dirty="0"/>
          </a:p>
        </p:txBody>
      </p:sp>
    </p:spTree>
    <p:extLst>
      <p:ext uri="{BB962C8B-B14F-4D97-AF65-F5344CB8AC3E}">
        <p14:creationId xmlns:p14="http://schemas.microsoft.com/office/powerpoint/2010/main" val="2946409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52A33-F876-394C-AD91-1BC1D6BCA591}"/>
              </a:ext>
            </a:extLst>
          </p:cNvPr>
          <p:cNvSpPr>
            <a:spLocks noGrp="1"/>
          </p:cNvSpPr>
          <p:nvPr>
            <p:ph type="title"/>
          </p:nvPr>
        </p:nvSpPr>
        <p:spPr/>
        <p:txBody>
          <a:bodyPr rtlCol="0">
            <a:normAutofit fontScale="90000"/>
          </a:bodyPr>
          <a:lstStyle/>
          <a:p>
            <a:pPr>
              <a:defRPr/>
            </a:pPr>
            <a:r>
              <a:rPr lang="en-GB" dirty="0">
                <a:ea typeface="+mj-ea"/>
                <a:cs typeface="+mj-cs"/>
              </a:rPr>
              <a:t>Non Alcoholic Fatty Liver Disease (NAFLD)</a:t>
            </a:r>
          </a:p>
        </p:txBody>
      </p:sp>
      <p:sp>
        <p:nvSpPr>
          <p:cNvPr id="37891" name="Content Placeholder 2">
            <a:extLst>
              <a:ext uri="{FF2B5EF4-FFF2-40B4-BE49-F238E27FC236}">
                <a16:creationId xmlns="" xmlns:a16="http://schemas.microsoft.com/office/drawing/2014/main" id="{B83AE9A2-0DEF-CA4E-A84E-6B2A4492540D}"/>
              </a:ext>
            </a:extLst>
          </p:cNvPr>
          <p:cNvSpPr>
            <a:spLocks noGrp="1"/>
          </p:cNvSpPr>
          <p:nvPr>
            <p:ph idx="1"/>
          </p:nvPr>
        </p:nvSpPr>
        <p:spPr>
          <a:xfrm>
            <a:off x="525477" y="2266974"/>
            <a:ext cx="8018449" cy="3986114"/>
          </a:xfrm>
        </p:spPr>
        <p:txBody>
          <a:bodyPr>
            <a:normAutofit lnSpcReduction="10000"/>
          </a:bodyPr>
          <a:lstStyle/>
          <a:p>
            <a:pPr eaLnBrk="1" hangingPunct="1">
              <a:lnSpc>
                <a:spcPct val="80000"/>
              </a:lnSpc>
            </a:pPr>
            <a:r>
              <a:rPr lang="en-GB" altLang="en-US" sz="2500" dirty="0">
                <a:latin typeface="Arial" panose="020B0604020202020204" pitchFamily="34" charset="0"/>
                <a:ea typeface="ＭＳ Ｐゴシック" panose="020B0600070205080204" pitchFamily="34" charset="-128"/>
                <a:cs typeface="Arial" panose="020B0604020202020204" pitchFamily="34" charset="0"/>
              </a:rPr>
              <a:t>NAFLD is now the commonest cause of abnormal LFTs in the UK due to increasing rates of obesity</a:t>
            </a:r>
          </a:p>
          <a:p>
            <a:pPr eaLnBrk="1" hangingPunct="1">
              <a:lnSpc>
                <a:spcPct val="80000"/>
              </a:lnSpc>
            </a:pPr>
            <a:endParaRPr lang="en-GB" altLang="en-US" sz="25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r>
              <a:rPr lang="en-GB" altLang="en-US" sz="2500" dirty="0">
                <a:latin typeface="Arial" panose="020B0604020202020204" pitchFamily="34" charset="0"/>
                <a:ea typeface="ＭＳ Ｐゴシック" panose="020B0600070205080204" pitchFamily="34" charset="-128"/>
                <a:cs typeface="Arial" panose="020B0604020202020204" pitchFamily="34" charset="0"/>
              </a:rPr>
              <a:t>Up to 90% of patients with NAFLD have </a:t>
            </a:r>
            <a:r>
              <a:rPr lang="en-GB" altLang="en-GB" sz="2500" dirty="0">
                <a:latin typeface="Arial" panose="020B0604020202020204" pitchFamily="34" charset="0"/>
                <a:ea typeface="ＭＳ Ｐゴシック" panose="020B0600070205080204" pitchFamily="34" charset="-128"/>
                <a:cs typeface="Arial" panose="020B0604020202020204" pitchFamily="34" charset="0"/>
              </a:rPr>
              <a:t>‘</a:t>
            </a:r>
            <a:r>
              <a:rPr lang="en-GB" altLang="en-US" sz="2500" dirty="0">
                <a:latin typeface="Arial" panose="020B0604020202020204" pitchFamily="34" charset="0"/>
                <a:ea typeface="ＭＳ Ｐゴシック" panose="020B0600070205080204" pitchFamily="34" charset="-128"/>
                <a:cs typeface="Arial" panose="020B0604020202020204" pitchFamily="34" charset="0"/>
              </a:rPr>
              <a:t>simple</a:t>
            </a:r>
            <a:r>
              <a:rPr lang="en-GB" altLang="en-GB" sz="2500" dirty="0">
                <a:latin typeface="Arial" panose="020B0604020202020204" pitchFamily="34" charset="0"/>
                <a:ea typeface="ＭＳ Ｐゴシック" panose="020B0600070205080204" pitchFamily="34" charset="-128"/>
                <a:cs typeface="Arial" panose="020B0604020202020204" pitchFamily="34" charset="0"/>
              </a:rPr>
              <a:t>’</a:t>
            </a:r>
            <a:r>
              <a:rPr lang="en-GB" altLang="en-US" sz="2500" dirty="0">
                <a:latin typeface="Arial" panose="020B0604020202020204" pitchFamily="34" charset="0"/>
                <a:ea typeface="ＭＳ Ｐゴシック" panose="020B0600070205080204" pitchFamily="34" charset="-128"/>
                <a:cs typeface="Arial" panose="020B0604020202020204" pitchFamily="34" charset="0"/>
              </a:rPr>
              <a:t> steatosis which has a benign prognosis </a:t>
            </a:r>
          </a:p>
          <a:p>
            <a:pPr eaLnBrk="1" hangingPunct="1">
              <a:lnSpc>
                <a:spcPct val="80000"/>
              </a:lnSpc>
            </a:pPr>
            <a:endParaRPr lang="en-GB" altLang="en-US" sz="25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r>
              <a:rPr lang="en-GB" altLang="en-US" sz="2500" dirty="0">
                <a:latin typeface="Arial" panose="020B0604020202020204" pitchFamily="34" charset="0"/>
                <a:ea typeface="ＭＳ Ｐゴシック" panose="020B0600070205080204" pitchFamily="34" charset="-128"/>
                <a:cs typeface="Arial" panose="020B0604020202020204" pitchFamily="34" charset="0"/>
              </a:rPr>
              <a:t>10 – 30% have non-alcoholic steatohepatitis (NASH)</a:t>
            </a:r>
          </a:p>
          <a:p>
            <a:pPr lvl="1" eaLnBrk="1" hangingPunct="1">
              <a:lnSpc>
                <a:spcPct val="80000"/>
              </a:lnSpc>
            </a:pPr>
            <a:r>
              <a:rPr lang="en-GB" altLang="en-US" sz="2200" dirty="0">
                <a:latin typeface="Arial" panose="020B0604020202020204" pitchFamily="34" charset="0"/>
                <a:ea typeface="ＭＳ Ｐゴシック" panose="020B0600070205080204" pitchFamily="34" charset="-128"/>
                <a:cs typeface="Arial" panose="020B0604020202020204" pitchFamily="34" charset="0"/>
              </a:rPr>
              <a:t>Associated with hepatic inflammation and injury</a:t>
            </a:r>
          </a:p>
          <a:p>
            <a:pPr lvl="1" eaLnBrk="1" hangingPunct="1">
              <a:lnSpc>
                <a:spcPct val="80000"/>
              </a:lnSpc>
            </a:pPr>
            <a:r>
              <a:rPr lang="en-GB" altLang="en-US" sz="2200" dirty="0">
                <a:latin typeface="Arial" panose="020B0604020202020204" pitchFamily="34" charset="0"/>
                <a:ea typeface="ＭＳ Ｐゴシック" panose="020B0600070205080204" pitchFamily="34" charset="-128"/>
                <a:cs typeface="Arial" panose="020B0604020202020204" pitchFamily="34" charset="0"/>
              </a:rPr>
              <a:t>25 – 40% of patients with NASH will develop progressive liver fibrosis and ultimately cirrhosis in 20 – 30%</a:t>
            </a:r>
          </a:p>
          <a:p>
            <a:pPr lvl="1" eaLnBrk="1" hangingPunct="1">
              <a:lnSpc>
                <a:spcPct val="80000"/>
              </a:lnSpc>
            </a:pPr>
            <a:endParaRPr lang="en-GB" altLang="en-US" sz="220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80000"/>
              </a:lnSpc>
            </a:pPr>
            <a:r>
              <a:rPr lang="en-GB" altLang="en-US" sz="2500" dirty="0">
                <a:latin typeface="Arial" panose="020B0604020202020204" pitchFamily="34" charset="0"/>
                <a:ea typeface="ＭＳ Ｐゴシック" panose="020B0600070205080204" pitchFamily="34" charset="-128"/>
                <a:cs typeface="Arial" panose="020B0604020202020204" pitchFamily="34" charset="0"/>
              </a:rPr>
              <a:t>Independent predictor of cardiovascular mortality.</a:t>
            </a:r>
          </a:p>
          <a:p>
            <a:pPr eaLnBrk="1" hangingPunct="1">
              <a:lnSpc>
                <a:spcPct val="80000"/>
              </a:lnSpc>
              <a:buFont typeface="Arial" panose="020B0604020202020204" pitchFamily="34" charset="0"/>
              <a:buNone/>
            </a:pPr>
            <a:endParaRPr lang="en-GB" altLang="en-US" sz="2500" dirty="0">
              <a:ea typeface="ＭＳ Ｐゴシック" panose="020B0600070205080204" pitchFamily="34" charset="-128"/>
            </a:endParaRPr>
          </a:p>
        </p:txBody>
      </p:sp>
      <p:sp>
        <p:nvSpPr>
          <p:cNvPr id="15363" name="TextBox 5">
            <a:extLst>
              <a:ext uri="{FF2B5EF4-FFF2-40B4-BE49-F238E27FC236}">
                <a16:creationId xmlns="" xmlns:a16="http://schemas.microsoft.com/office/drawing/2014/main" id="{496313C2-EB49-744A-A1FC-232258779458}"/>
              </a:ext>
            </a:extLst>
          </p:cNvPr>
          <p:cNvSpPr txBox="1">
            <a:spLocks noChangeArrowheads="1"/>
          </p:cNvSpPr>
          <p:nvPr/>
        </p:nvSpPr>
        <p:spPr bwMode="auto">
          <a:xfrm>
            <a:off x="3862387" y="6275390"/>
            <a:ext cx="41386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n-US" sz="1600" dirty="0" err="1">
                <a:latin typeface="Calibri" panose="020F0502020204030204" pitchFamily="34" charset="0"/>
              </a:rPr>
              <a:t>Pisto</a:t>
            </a:r>
            <a:r>
              <a:rPr lang="en-GB" altLang="en-US" sz="1600" dirty="0">
                <a:latin typeface="Calibri" panose="020F0502020204030204" pitchFamily="34" charset="0"/>
              </a:rPr>
              <a:t> et al. BMJ Open. 2014 </a:t>
            </a:r>
          </a:p>
        </p:txBody>
      </p:sp>
    </p:spTree>
    <p:extLst>
      <p:ext uri="{BB962C8B-B14F-4D97-AF65-F5344CB8AC3E}">
        <p14:creationId xmlns:p14="http://schemas.microsoft.com/office/powerpoint/2010/main" val="82844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153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Please keep your microphones and videos switched off throughout the webinar.</a:t>
            </a:r>
          </a:p>
          <a:p>
            <a:r>
              <a:rPr lang="en-US" dirty="0" smtClean="0">
                <a:latin typeface="Arial" panose="020B0604020202020204" pitchFamily="34" charset="0"/>
                <a:cs typeface="Arial" panose="020B0604020202020204" pitchFamily="34" charset="0"/>
              </a:rPr>
              <a:t>Slides and a recording of the webinar will be available at GP excellence and </a:t>
            </a:r>
            <a:r>
              <a:rPr lang="en-US" dirty="0" err="1" smtClean="0">
                <a:latin typeface="Arial" panose="020B0604020202020204" pitchFamily="34" charset="0"/>
                <a:cs typeface="Arial" panose="020B0604020202020204" pitchFamily="34" charset="0"/>
              </a:rPr>
              <a:t>GatewayC</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fter the webinar has finished.</a:t>
            </a:r>
          </a:p>
          <a:p>
            <a:r>
              <a:rPr lang="en-US" dirty="0">
                <a:latin typeface="Arial" panose="020B0604020202020204" pitchFamily="34" charset="0"/>
                <a:cs typeface="Arial" panose="020B0604020202020204" pitchFamily="34" charset="0"/>
              </a:rPr>
              <a:t>Please ask questions via the chat </a:t>
            </a:r>
            <a:r>
              <a:rPr lang="en-US" dirty="0" smtClean="0">
                <a:latin typeface="Arial" panose="020B0604020202020204" pitchFamily="34" charset="0"/>
                <a:cs typeface="Arial" panose="020B0604020202020204" pitchFamily="34" charset="0"/>
              </a:rPr>
              <a:t>box.</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Any questions which are not addressed during the webinar will be answered and published along with the slides/recording.</a:t>
            </a:r>
          </a:p>
        </p:txBody>
      </p:sp>
    </p:spTree>
    <p:extLst>
      <p:ext uri="{BB962C8B-B14F-4D97-AF65-F5344CB8AC3E}">
        <p14:creationId xmlns:p14="http://schemas.microsoft.com/office/powerpoint/2010/main" val="2141359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descr="what_is_NASH.jpg">
            <a:extLst>
              <a:ext uri="{FF2B5EF4-FFF2-40B4-BE49-F238E27FC236}">
                <a16:creationId xmlns="" xmlns:a16="http://schemas.microsoft.com/office/drawing/2014/main" id="{D4CE3036-ED2C-9448-808B-30C6F49AFE7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307" r="-8307"/>
          <a:stretch>
            <a:fillRect/>
          </a:stretch>
        </p:blipFill>
        <p:spPr>
          <a:xfrm>
            <a:off x="1066801" y="953684"/>
            <a:ext cx="6685359" cy="4902389"/>
          </a:xfrm>
        </p:spPr>
      </p:pic>
      <p:sp>
        <p:nvSpPr>
          <p:cNvPr id="17411" name="TextBox 5">
            <a:extLst>
              <a:ext uri="{FF2B5EF4-FFF2-40B4-BE49-F238E27FC236}">
                <a16:creationId xmlns="" xmlns:a16="http://schemas.microsoft.com/office/drawing/2014/main" id="{00B0892F-6A54-3C49-B18E-58D8BE233DAA}"/>
              </a:ext>
            </a:extLst>
          </p:cNvPr>
          <p:cNvSpPr txBox="1">
            <a:spLocks noChangeArrowheads="1"/>
          </p:cNvSpPr>
          <p:nvPr/>
        </p:nvSpPr>
        <p:spPr bwMode="auto">
          <a:xfrm>
            <a:off x="2789637" y="6275390"/>
            <a:ext cx="52113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n-US" sz="1600">
                <a:latin typeface="Calibri" panose="020F0502020204030204" pitchFamily="34" charset="0"/>
              </a:rPr>
              <a:t>http://www.tobiratx.com/patient-resources/nash/</a:t>
            </a:r>
          </a:p>
        </p:txBody>
      </p:sp>
      <p:cxnSp>
        <p:nvCxnSpPr>
          <p:cNvPr id="8" name="Straight Arrow Connector 7">
            <a:extLst>
              <a:ext uri="{FF2B5EF4-FFF2-40B4-BE49-F238E27FC236}">
                <a16:creationId xmlns="" xmlns:a16="http://schemas.microsoft.com/office/drawing/2014/main" id="{466E100E-5D93-564B-A63A-C7C1DBF9B29E}"/>
              </a:ext>
            </a:extLst>
          </p:cNvPr>
          <p:cNvCxnSpPr>
            <a:cxnSpLocks noChangeShapeType="1"/>
          </p:cNvCxnSpPr>
          <p:nvPr/>
        </p:nvCxnSpPr>
        <p:spPr bwMode="auto">
          <a:xfrm>
            <a:off x="3644504" y="3787777"/>
            <a:ext cx="2859881" cy="2197100"/>
          </a:xfrm>
          <a:prstGeom prst="straightConnector1">
            <a:avLst/>
          </a:prstGeom>
          <a:noFill/>
          <a:ln w="762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a:extLst>
              <a:ext uri="{FF2B5EF4-FFF2-40B4-BE49-F238E27FC236}">
                <a16:creationId xmlns="" xmlns:a16="http://schemas.microsoft.com/office/drawing/2014/main" id="{04D30EC6-2CB2-D44D-B45E-69A1E79CF21B}"/>
              </a:ext>
            </a:extLst>
          </p:cNvPr>
          <p:cNvCxnSpPr>
            <a:cxnSpLocks noChangeShapeType="1"/>
          </p:cNvCxnSpPr>
          <p:nvPr/>
        </p:nvCxnSpPr>
        <p:spPr bwMode="auto">
          <a:xfrm>
            <a:off x="3644504" y="1793843"/>
            <a:ext cx="3581994" cy="2643327"/>
          </a:xfrm>
          <a:prstGeom prst="straightConnector1">
            <a:avLst/>
          </a:prstGeom>
          <a:noFill/>
          <a:ln w="762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3" name="TextBox 12">
            <a:extLst>
              <a:ext uri="{FF2B5EF4-FFF2-40B4-BE49-F238E27FC236}">
                <a16:creationId xmlns="" xmlns:a16="http://schemas.microsoft.com/office/drawing/2014/main" id="{5E2F0009-30CC-E840-874B-1AF95353C319}"/>
              </a:ext>
            </a:extLst>
          </p:cNvPr>
          <p:cNvSpPr txBox="1">
            <a:spLocks noChangeArrowheads="1"/>
          </p:cNvSpPr>
          <p:nvPr/>
        </p:nvSpPr>
        <p:spPr bwMode="auto">
          <a:xfrm rot="1956067">
            <a:off x="4418809" y="2325224"/>
            <a:ext cx="1402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800" b="1">
                <a:solidFill>
                  <a:schemeClr val="accent1"/>
                </a:solidFill>
              </a:rPr>
              <a:t>NAFLD</a:t>
            </a:r>
          </a:p>
        </p:txBody>
      </p:sp>
      <p:sp>
        <p:nvSpPr>
          <p:cNvPr id="14" name="TextBox 13">
            <a:extLst>
              <a:ext uri="{FF2B5EF4-FFF2-40B4-BE49-F238E27FC236}">
                <a16:creationId xmlns="" xmlns:a16="http://schemas.microsoft.com/office/drawing/2014/main" id="{CED9BB93-0FAC-7C4B-8917-44C38999C792}"/>
              </a:ext>
            </a:extLst>
          </p:cNvPr>
          <p:cNvSpPr txBox="1">
            <a:spLocks noChangeArrowheads="1"/>
          </p:cNvSpPr>
          <p:nvPr/>
        </p:nvSpPr>
        <p:spPr bwMode="auto">
          <a:xfrm rot="1956067">
            <a:off x="3808195" y="4719967"/>
            <a:ext cx="12025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800" b="1">
                <a:solidFill>
                  <a:schemeClr val="accent1"/>
                </a:solidFill>
              </a:rPr>
              <a:t>NASH</a:t>
            </a:r>
          </a:p>
        </p:txBody>
      </p:sp>
      <p:sp>
        <p:nvSpPr>
          <p:cNvPr id="22" name="TextBox 21">
            <a:extLst>
              <a:ext uri="{FF2B5EF4-FFF2-40B4-BE49-F238E27FC236}">
                <a16:creationId xmlns="" xmlns:a16="http://schemas.microsoft.com/office/drawing/2014/main" id="{B74AA18A-A580-A449-8F57-3797C097FEC7}"/>
              </a:ext>
            </a:extLst>
          </p:cNvPr>
          <p:cNvSpPr txBox="1">
            <a:spLocks noChangeArrowheads="1"/>
          </p:cNvSpPr>
          <p:nvPr/>
        </p:nvSpPr>
        <p:spPr bwMode="auto">
          <a:xfrm>
            <a:off x="2789636" y="2708275"/>
            <a:ext cx="9797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b="1"/>
              <a:t>15-30%</a:t>
            </a:r>
          </a:p>
        </p:txBody>
      </p:sp>
      <p:sp>
        <p:nvSpPr>
          <p:cNvPr id="23" name="TextBox 22">
            <a:extLst>
              <a:ext uri="{FF2B5EF4-FFF2-40B4-BE49-F238E27FC236}">
                <a16:creationId xmlns="" xmlns:a16="http://schemas.microsoft.com/office/drawing/2014/main" id="{3475621D-81FE-B44F-8FB1-6826B64A5802}"/>
              </a:ext>
            </a:extLst>
          </p:cNvPr>
          <p:cNvSpPr txBox="1">
            <a:spLocks noChangeArrowheads="1"/>
          </p:cNvSpPr>
          <p:nvPr/>
        </p:nvSpPr>
        <p:spPr bwMode="auto">
          <a:xfrm>
            <a:off x="4193381" y="3500440"/>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b="1"/>
              <a:t>3-5%</a:t>
            </a:r>
          </a:p>
        </p:txBody>
      </p:sp>
    </p:spTree>
    <p:extLst>
      <p:ext uri="{BB962C8B-B14F-4D97-AF65-F5344CB8AC3E}">
        <p14:creationId xmlns:p14="http://schemas.microsoft.com/office/powerpoint/2010/main" val="1086738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 xmlns:a16="http://schemas.microsoft.com/office/drawing/2014/main" id="{A7DBB21C-BEEE-3A4E-B48C-4DAA43F2945D}"/>
              </a:ext>
            </a:extLst>
          </p:cNvPr>
          <p:cNvSpPr>
            <a:spLocks noGrp="1"/>
          </p:cNvSpPr>
          <p:nvPr>
            <p:ph type="title"/>
          </p:nvPr>
        </p:nvSpPr>
        <p:spPr/>
        <p:txBody>
          <a:bodyPr/>
          <a:lstStyle/>
          <a:p>
            <a:pPr eaLnBrk="1" hangingPunct="1"/>
            <a:r>
              <a:rPr lang="en-GB" altLang="en-US">
                <a:ea typeface="ＭＳ Ｐゴシック" panose="020B0600070205080204" pitchFamily="34" charset="-128"/>
              </a:rPr>
              <a:t>Risk factors for NAFLD</a:t>
            </a:r>
          </a:p>
        </p:txBody>
      </p:sp>
      <p:pic>
        <p:nvPicPr>
          <p:cNvPr id="18434" name="Picture 2">
            <a:extLst>
              <a:ext uri="{FF2B5EF4-FFF2-40B4-BE49-F238E27FC236}">
                <a16:creationId xmlns="" xmlns:a16="http://schemas.microsoft.com/office/drawing/2014/main" id="{C430D022-A37A-524E-A496-26E8CEB58B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61" b="1102"/>
          <a:stretch/>
        </p:blipFill>
        <p:spPr bwMode="auto">
          <a:xfrm>
            <a:off x="2074127" y="1659478"/>
            <a:ext cx="5653667" cy="448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4">
            <a:extLst>
              <a:ext uri="{FF2B5EF4-FFF2-40B4-BE49-F238E27FC236}">
                <a16:creationId xmlns="" xmlns:a16="http://schemas.microsoft.com/office/drawing/2014/main" id="{8104DFF0-1704-D048-87AE-8BA777A33B1A}"/>
              </a:ext>
            </a:extLst>
          </p:cNvPr>
          <p:cNvSpPr txBox="1">
            <a:spLocks noChangeArrowheads="1"/>
          </p:cNvSpPr>
          <p:nvPr/>
        </p:nvSpPr>
        <p:spPr bwMode="auto">
          <a:xfrm>
            <a:off x="3862387" y="6321427"/>
            <a:ext cx="41386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n-US" sz="1600">
                <a:latin typeface="Calibri" panose="020F0502020204030204" pitchFamily="34" charset="0"/>
              </a:rPr>
              <a:t>Dyson et al. Frontline Gastroenterology 2014 </a:t>
            </a:r>
          </a:p>
        </p:txBody>
      </p:sp>
    </p:spTree>
    <p:extLst>
      <p:ext uri="{BB962C8B-B14F-4D97-AF65-F5344CB8AC3E}">
        <p14:creationId xmlns:p14="http://schemas.microsoft.com/office/powerpoint/2010/main" val="16649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CD6D2F9E-C5D0-C54F-BB69-5940EFB80E63}"/>
              </a:ext>
            </a:extLst>
          </p:cNvPr>
          <p:cNvPicPr>
            <a:picLocks noChangeAspect="1"/>
          </p:cNvPicPr>
          <p:nvPr/>
        </p:nvPicPr>
        <p:blipFill>
          <a:blip r:embed="rId2"/>
          <a:stretch>
            <a:fillRect/>
          </a:stretch>
        </p:blipFill>
        <p:spPr>
          <a:xfrm>
            <a:off x="791738" y="-462455"/>
            <a:ext cx="7498442" cy="7065040"/>
          </a:xfrm>
          <a:prstGeom prst="rect">
            <a:avLst/>
          </a:prstGeom>
        </p:spPr>
      </p:pic>
    </p:spTree>
    <p:extLst>
      <p:ext uri="{BB962C8B-B14F-4D97-AF65-F5344CB8AC3E}">
        <p14:creationId xmlns:p14="http://schemas.microsoft.com/office/powerpoint/2010/main" val="128713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 xmlns:a16="http://schemas.microsoft.com/office/drawing/2014/main" id="{3734A9A8-648D-BE49-9286-A2C9E21AE35A}"/>
              </a:ext>
            </a:extLst>
          </p:cNvPr>
          <p:cNvSpPr>
            <a:spLocks noGrp="1"/>
          </p:cNvSpPr>
          <p:nvPr>
            <p:ph type="title"/>
          </p:nvPr>
        </p:nvSpPr>
        <p:spPr/>
        <p:txBody>
          <a:bodyPr/>
          <a:lstStyle/>
          <a:p>
            <a:pPr eaLnBrk="1" hangingPunct="1"/>
            <a:r>
              <a:rPr lang="en-GB" altLang="en-US">
                <a:ea typeface="ＭＳ Ｐゴシック" panose="020B0600070205080204" pitchFamily="34" charset="-128"/>
              </a:rPr>
              <a:t>Tips and Tricks</a:t>
            </a:r>
          </a:p>
        </p:txBody>
      </p:sp>
      <p:sp>
        <p:nvSpPr>
          <p:cNvPr id="3" name="Content Placeholder 2">
            <a:extLst>
              <a:ext uri="{FF2B5EF4-FFF2-40B4-BE49-F238E27FC236}">
                <a16:creationId xmlns="" xmlns:a16="http://schemas.microsoft.com/office/drawing/2014/main" id="{DB9C774F-8559-C44A-9023-9A16C75448C8}"/>
              </a:ext>
            </a:extLst>
          </p:cNvPr>
          <p:cNvSpPr>
            <a:spLocks noGrp="1"/>
          </p:cNvSpPr>
          <p:nvPr>
            <p:ph idx="1"/>
          </p:nvPr>
        </p:nvSpPr>
        <p:spPr>
          <a:xfrm>
            <a:off x="535259" y="2675466"/>
            <a:ext cx="7745141" cy="3781089"/>
          </a:xfrm>
        </p:spPr>
        <p:txBody>
          <a:bodyPr>
            <a:normAutofit lnSpcReduction="10000"/>
          </a:bodyPr>
          <a:lstStyle/>
          <a:p>
            <a:pPr eaLnBrk="1" hangingPunct="1"/>
            <a:r>
              <a:rPr lang="en-GB" altLang="en-US" sz="2800" dirty="0">
                <a:latin typeface="Arial" panose="020B0604020202020204" pitchFamily="34" charset="0"/>
                <a:ea typeface="ＭＳ Ｐゴシック" panose="020B0600070205080204" pitchFamily="34" charset="-128"/>
                <a:cs typeface="Arial" panose="020B0604020202020204" pitchFamily="34" charset="0"/>
              </a:rPr>
              <a:t>Suspect NAFLD if </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Any evidence of metabolic risk factors and T2DM</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ALT raised +/- rises in GGT/ALP</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Alcohol has similar profile but AST&gt;ALT (usually).</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Raised ferritin often in association</a:t>
            </a:r>
          </a:p>
          <a:p>
            <a:pPr eaLnBrk="1" hangingPunct="1"/>
            <a:r>
              <a:rPr lang="en-GB" altLang="en-US" sz="2800" dirty="0">
                <a:latin typeface="Arial" panose="020B0604020202020204" pitchFamily="34" charset="0"/>
                <a:ea typeface="ＭＳ Ｐゴシック" panose="020B0600070205080204" pitchFamily="34" charset="-128"/>
                <a:cs typeface="Arial" panose="020B0604020202020204" pitchFamily="34" charset="0"/>
              </a:rPr>
              <a:t>Don</a:t>
            </a:r>
            <a:r>
              <a:rPr lang="en-GB" altLang="en-GB" sz="2800" dirty="0">
                <a:latin typeface="Arial" panose="020B0604020202020204" pitchFamily="34" charset="0"/>
                <a:ea typeface="ＭＳ Ｐゴシック" panose="020B0600070205080204" pitchFamily="34" charset="-128"/>
                <a:cs typeface="Arial" panose="020B0604020202020204" pitchFamily="34" charset="0"/>
              </a:rPr>
              <a:t>’</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t stop statins (unless ALT doubles upon starting)</a:t>
            </a:r>
          </a:p>
        </p:txBody>
      </p:sp>
    </p:spTree>
    <p:extLst>
      <p:ext uri="{BB962C8B-B14F-4D97-AF65-F5344CB8AC3E}">
        <p14:creationId xmlns:p14="http://schemas.microsoft.com/office/powerpoint/2010/main" val="1639559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 xmlns:a16="http://schemas.microsoft.com/office/drawing/2014/main" id="{61F59CF7-723C-2145-AFDB-B868BEBF6F5F}"/>
              </a:ext>
            </a:extLst>
          </p:cNvPr>
          <p:cNvSpPr>
            <a:spLocks noGrp="1"/>
          </p:cNvSpPr>
          <p:nvPr>
            <p:ph type="title"/>
          </p:nvPr>
        </p:nvSpPr>
        <p:spPr/>
        <p:txBody>
          <a:bodyPr/>
          <a:lstStyle/>
          <a:p>
            <a:pPr eaLnBrk="1" hangingPunct="1"/>
            <a:r>
              <a:rPr lang="en-GB" altLang="en-US">
                <a:ea typeface="ＭＳ Ｐゴシック" panose="020B0600070205080204" pitchFamily="34" charset="-128"/>
              </a:rPr>
              <a:t>Tips and Tricks (cont..</a:t>
            </a:r>
            <a:r>
              <a:rPr lang="en-US" altLang="en-US">
                <a:latin typeface="Mangal" panose="02040503050203030202" pitchFamily="18" charset="0"/>
                <a:ea typeface="ＭＳ Ｐゴシック" panose="020B0600070205080204" pitchFamily="34" charset="-128"/>
              </a:rPr>
              <a:t>.</a:t>
            </a:r>
            <a:r>
              <a:rPr lang="en-US" altLang="en-US">
                <a:ea typeface="ＭＳ Ｐゴシック" panose="020B0600070205080204" pitchFamily="34" charset="-128"/>
              </a:rPr>
              <a:t>)</a:t>
            </a:r>
            <a:endParaRPr lang="en-GB" altLang="en-US">
              <a:ea typeface="ＭＳ Ｐゴシック" panose="020B0600070205080204" pitchFamily="34" charset="-128"/>
            </a:endParaRPr>
          </a:p>
        </p:txBody>
      </p:sp>
      <p:sp>
        <p:nvSpPr>
          <p:cNvPr id="3" name="Content Placeholder 2">
            <a:extLst>
              <a:ext uri="{FF2B5EF4-FFF2-40B4-BE49-F238E27FC236}">
                <a16:creationId xmlns="" xmlns:a16="http://schemas.microsoft.com/office/drawing/2014/main" id="{D1764686-DFC5-EC41-B881-132F197E1C15}"/>
              </a:ext>
            </a:extLst>
          </p:cNvPr>
          <p:cNvSpPr>
            <a:spLocks noGrp="1"/>
          </p:cNvSpPr>
          <p:nvPr>
            <p:ph idx="1"/>
          </p:nvPr>
        </p:nvSpPr>
        <p:spPr>
          <a:xfrm>
            <a:off x="535259" y="2442118"/>
            <a:ext cx="8251902" cy="3980984"/>
          </a:xfrm>
        </p:spPr>
        <p:txBody>
          <a:bodyPr>
            <a:normAutofit fontScale="92500" lnSpcReduction="10000"/>
          </a:bodyPr>
          <a:lstStyle/>
          <a:p>
            <a:pPr marL="571500" indent="-514350"/>
            <a:r>
              <a:rPr lang="en-GB" altLang="en-US" sz="2800" dirty="0">
                <a:latin typeface="Arial" panose="020B0604020202020204" pitchFamily="34" charset="0"/>
                <a:ea typeface="ＭＳ Ｐゴシック" panose="020B0600070205080204" pitchFamily="34" charset="-128"/>
                <a:cs typeface="Arial" panose="020B0604020202020204" pitchFamily="34" charset="0"/>
              </a:rPr>
              <a:t>Suspect cirrhosis/significant fibrosis with NAFLD if above + </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Low platelets</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Stigmata of chronic liver disease (spider naevi, palmer </a:t>
            </a:r>
            <a:r>
              <a:rPr lang="en-GB" altLang="en-US" sz="2400" dirty="0" err="1">
                <a:latin typeface="Arial" panose="020B0604020202020204" pitchFamily="34" charset="0"/>
                <a:ea typeface="ＭＳ Ｐゴシック" panose="020B0600070205080204" pitchFamily="34" charset="-128"/>
                <a:cs typeface="Arial" panose="020B0604020202020204" pitchFamily="34" charset="0"/>
              </a:rPr>
              <a:t>errythema</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 etc)</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Rise in </a:t>
            </a:r>
            <a:r>
              <a:rPr lang="en-GB" altLang="en-US" sz="2400" dirty="0" err="1">
                <a:latin typeface="Arial" panose="020B0604020202020204" pitchFamily="34" charset="0"/>
                <a:ea typeface="ＭＳ Ｐゴシック" panose="020B0600070205080204" pitchFamily="34" charset="-128"/>
                <a:cs typeface="Arial" panose="020B0604020202020204" pitchFamily="34" charset="0"/>
              </a:rPr>
              <a:t>Bil</a:t>
            </a:r>
            <a:r>
              <a:rPr lang="en-GB" altLang="en-US" sz="2400" dirty="0">
                <a:latin typeface="Arial" panose="020B0604020202020204" pitchFamily="34" charset="0"/>
                <a:ea typeface="ＭＳ Ｐゴシック" panose="020B0600070205080204" pitchFamily="34" charset="-128"/>
                <a:cs typeface="Arial" panose="020B0604020202020204" pitchFamily="34" charset="0"/>
              </a:rPr>
              <a:t>/INR or decrease in albumin</a:t>
            </a:r>
          </a:p>
          <a:p>
            <a:pPr marL="971550" lvl="1" indent="-514350">
              <a:buFontTx/>
              <a:buAutoNum type="circleNumDbPlain"/>
            </a:pPr>
            <a:r>
              <a:rPr lang="en-GB" altLang="en-US" sz="2400" dirty="0">
                <a:latin typeface="Arial" panose="020B0604020202020204" pitchFamily="34" charset="0"/>
                <a:ea typeface="ＭＳ Ｐゴシック" panose="020B0600070205080204" pitchFamily="34" charset="-128"/>
                <a:cs typeface="Arial" panose="020B0604020202020204" pitchFamily="34" charset="0"/>
              </a:rPr>
              <a:t>Older patients (males&gt;females)</a:t>
            </a:r>
          </a:p>
          <a:p>
            <a:pPr marL="571500" indent="-514350"/>
            <a:r>
              <a:rPr lang="en-GB" altLang="en-US" sz="2800" dirty="0">
                <a:latin typeface="Arial" panose="020B0604020202020204" pitchFamily="34" charset="0"/>
                <a:ea typeface="ＭＳ Ｐゴシック" panose="020B0600070205080204" pitchFamily="34" charset="-128"/>
                <a:cs typeface="Arial" panose="020B0604020202020204" pitchFamily="34" charset="0"/>
              </a:rPr>
              <a:t>Always do a FIB-4 </a:t>
            </a:r>
            <a:r>
              <a:rPr lang="mr-IN" altLang="en-US" sz="2800" dirty="0">
                <a:latin typeface="Arial" panose="020B0604020202020204" pitchFamily="34" charset="0"/>
                <a:ea typeface="ＭＳ Ｐゴシック" panose="020B0600070205080204" pitchFamily="34" charset="-128"/>
              </a:rPr>
              <a:t>–</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 still get the odd surprises</a:t>
            </a:r>
          </a:p>
          <a:p>
            <a:pPr marL="571500" indent="-514350"/>
            <a:r>
              <a:rPr lang="en-GB" altLang="en-US" sz="2800" dirty="0">
                <a:latin typeface="Arial" panose="020B0604020202020204" pitchFamily="34" charset="0"/>
                <a:ea typeface="ＭＳ Ｐゴシック" panose="020B0600070205080204" pitchFamily="34" charset="-128"/>
                <a:cs typeface="Arial" panose="020B0604020202020204" pitchFamily="34" charset="0"/>
              </a:rPr>
              <a:t>If not sure/concerned </a:t>
            </a:r>
            <a:r>
              <a:rPr lang="mr-IN" altLang="en-US" sz="2800" dirty="0">
                <a:latin typeface="Arial" panose="020B0604020202020204" pitchFamily="34" charset="0"/>
                <a:ea typeface="ＭＳ Ｐゴシック" panose="020B0600070205080204" pitchFamily="34" charset="-128"/>
              </a:rPr>
              <a:t>–</a:t>
            </a:r>
            <a:r>
              <a:rPr lang="en-GB" altLang="en-US" sz="2800" dirty="0">
                <a:latin typeface="Arial" panose="020B0604020202020204" pitchFamily="34" charset="0"/>
                <a:ea typeface="ＭＳ Ｐゴシック" panose="020B0600070205080204" pitchFamily="34" charset="-128"/>
                <a:cs typeface="Arial" panose="020B0604020202020204" pitchFamily="34" charset="0"/>
              </a:rPr>
              <a:t> please refer or use A&amp;G service.</a:t>
            </a:r>
          </a:p>
          <a:p>
            <a:pPr marL="571500" indent="-514350"/>
            <a:endParaRPr lang="en-GB" altLang="en-US" sz="2800" dirty="0">
              <a:ea typeface="ＭＳ Ｐゴシック" panose="020B0600070205080204" pitchFamily="34" charset="-128"/>
            </a:endParaRPr>
          </a:p>
        </p:txBody>
      </p:sp>
    </p:spTree>
    <p:extLst>
      <p:ext uri="{BB962C8B-B14F-4D97-AF65-F5344CB8AC3E}">
        <p14:creationId xmlns:p14="http://schemas.microsoft.com/office/powerpoint/2010/main" val="580296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006F14-4F01-4A43-969A-BD756E9C8207}"/>
              </a:ext>
            </a:extLst>
          </p:cNvPr>
          <p:cNvSpPr>
            <a:spLocks noGrp="1"/>
          </p:cNvSpPr>
          <p:nvPr>
            <p:ph type="title"/>
          </p:nvPr>
        </p:nvSpPr>
        <p:spPr/>
        <p:txBody>
          <a:bodyPr>
            <a:normAutofit/>
          </a:bodyPr>
          <a:lstStyle/>
          <a:p>
            <a:pPr algn="ctr"/>
            <a:r>
              <a:rPr lang="en-US" sz="7200" dirty="0"/>
              <a:t>Thank you</a:t>
            </a:r>
          </a:p>
        </p:txBody>
      </p:sp>
    </p:spTree>
    <p:extLst>
      <p:ext uri="{BB962C8B-B14F-4D97-AF65-F5344CB8AC3E}">
        <p14:creationId xmlns:p14="http://schemas.microsoft.com/office/powerpoint/2010/main" val="2668274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991072"/>
          </a:xfrm>
        </p:spPr>
        <p:txBody>
          <a:bodyPr>
            <a:noAutofit/>
          </a:bodyPr>
          <a:lstStyle/>
          <a:p>
            <a:r>
              <a:rPr lang="en-GB" sz="3600" dirty="0" smtClean="0">
                <a:solidFill>
                  <a:schemeClr val="tx2"/>
                </a:solidFill>
              </a:rPr>
              <a:t>What?</a:t>
            </a:r>
          </a:p>
          <a:p>
            <a:r>
              <a:rPr lang="en-GB" sz="3600" dirty="0" smtClean="0">
                <a:solidFill>
                  <a:schemeClr val="tx2"/>
                </a:solidFill>
              </a:rPr>
              <a:t>Why?</a:t>
            </a:r>
          </a:p>
          <a:p>
            <a:r>
              <a:rPr lang="en-GB" sz="3600" dirty="0" smtClean="0">
                <a:solidFill>
                  <a:schemeClr val="tx2"/>
                </a:solidFill>
              </a:rPr>
              <a:t>When? </a:t>
            </a:r>
          </a:p>
        </p:txBody>
      </p:sp>
      <p:sp>
        <p:nvSpPr>
          <p:cNvPr id="4" name="Rounded Rectangle 3"/>
          <p:cNvSpPr/>
          <p:nvPr/>
        </p:nvSpPr>
        <p:spPr>
          <a:xfrm>
            <a:off x="2051720" y="1484784"/>
            <a:ext cx="5472608"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Advice &amp; Guidance </a:t>
            </a:r>
            <a:endParaRPr lang="en-GB" sz="4400" dirty="0"/>
          </a:p>
        </p:txBody>
      </p:sp>
      <p:grpSp>
        <p:nvGrpSpPr>
          <p:cNvPr id="5" name="Group 1"/>
          <p:cNvGrpSpPr>
            <a:grpSpLocks/>
          </p:cNvGrpSpPr>
          <p:nvPr/>
        </p:nvGrpSpPr>
        <p:grpSpPr bwMode="auto">
          <a:xfrm>
            <a:off x="289932" y="468350"/>
            <a:ext cx="5730875" cy="641350"/>
            <a:chOff x="0" y="0"/>
            <a:chExt cx="57565" cy="6442"/>
          </a:xfrm>
        </p:grpSpPr>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7"/>
              <a:ext cx="19431" cy="6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86" y="0"/>
              <a:ext cx="23379" cy="6234"/>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5094" y="291210"/>
            <a:ext cx="10858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597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9208" y="2079702"/>
            <a:ext cx="8229600" cy="4997152"/>
          </a:xfrm>
        </p:spPr>
        <p:txBody>
          <a:bodyPr>
            <a:normAutofit fontScale="92500" lnSpcReduction="10000"/>
          </a:bodyPr>
          <a:lstStyle/>
          <a:p>
            <a:r>
              <a:rPr lang="en-GB" dirty="0" smtClean="0"/>
              <a:t>A&amp;G is defined as non F2F activity delivered by consultant-led services to provide Primary Care with access to specialist clinical advice </a:t>
            </a:r>
          </a:p>
          <a:p>
            <a:r>
              <a:rPr lang="en-GB" dirty="0" smtClean="0"/>
              <a:t>A digital communication channel (via Gateway) allows a GP to seek advice from a specialist instead of a referral. </a:t>
            </a:r>
          </a:p>
          <a:p>
            <a:r>
              <a:rPr lang="en-GB" dirty="0" smtClean="0"/>
              <a:t>Transform the way referrals are managed and complements local referral pathways  </a:t>
            </a:r>
          </a:p>
          <a:p>
            <a:r>
              <a:rPr lang="en-GB" dirty="0" smtClean="0"/>
              <a:t>Central to supporting the </a:t>
            </a:r>
            <a:r>
              <a:rPr lang="en-GB" dirty="0" err="1" smtClean="0"/>
              <a:t>mmt</a:t>
            </a:r>
            <a:r>
              <a:rPr lang="en-GB" dirty="0" smtClean="0"/>
              <a:t> of pts in primary care, as well as restoration &amp; recovery of elective services</a:t>
            </a:r>
            <a:endParaRPr lang="en-GB" dirty="0"/>
          </a:p>
        </p:txBody>
      </p:sp>
      <p:sp>
        <p:nvSpPr>
          <p:cNvPr id="4" name="Rounded Rectangle 3"/>
          <p:cNvSpPr/>
          <p:nvPr/>
        </p:nvSpPr>
        <p:spPr>
          <a:xfrm>
            <a:off x="2123728" y="404664"/>
            <a:ext cx="50405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What is A&amp;G?</a:t>
            </a:r>
            <a:endParaRPr lang="en-GB" sz="3200" dirty="0"/>
          </a:p>
        </p:txBody>
      </p:sp>
    </p:spTree>
    <p:extLst>
      <p:ext uri="{BB962C8B-B14F-4D97-AF65-F5344CB8AC3E}">
        <p14:creationId xmlns:p14="http://schemas.microsoft.com/office/powerpoint/2010/main" val="385944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51520" y="2636912"/>
            <a:ext cx="2592288"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t>Patient </a:t>
            </a:r>
          </a:p>
          <a:p>
            <a:pPr algn="ctr"/>
            <a:endParaRPr lang="en-GB" u="sng" dirty="0" smtClean="0"/>
          </a:p>
          <a:p>
            <a:pPr marL="171450" indent="-171450">
              <a:buFont typeface="Arial" panose="020B0604020202020204" pitchFamily="34" charset="0"/>
              <a:buChar char="•"/>
            </a:pPr>
            <a:r>
              <a:rPr lang="en-GB" sz="1200" dirty="0" smtClean="0"/>
              <a:t>Access to consultant advice within days </a:t>
            </a:r>
          </a:p>
          <a:p>
            <a:pPr marL="171450" indent="-171450">
              <a:buFont typeface="Arial" panose="020B0604020202020204" pitchFamily="34" charset="0"/>
              <a:buChar char="•"/>
            </a:pPr>
            <a:r>
              <a:rPr lang="en-GB" sz="1200" dirty="0" smtClean="0"/>
              <a:t>Management remains in community</a:t>
            </a:r>
          </a:p>
          <a:p>
            <a:pPr marL="171450" indent="-171450">
              <a:buFont typeface="Arial" panose="020B0604020202020204" pitchFamily="34" charset="0"/>
              <a:buChar char="•"/>
            </a:pPr>
            <a:r>
              <a:rPr lang="en-GB" sz="1200" dirty="0" smtClean="0"/>
              <a:t>Pt can be directed to most appropriate clinic</a:t>
            </a:r>
          </a:p>
          <a:p>
            <a:pPr marL="171450" indent="-171450">
              <a:buFont typeface="Arial" panose="020B0604020202020204" pitchFamily="34" charset="0"/>
              <a:buChar char="•"/>
            </a:pPr>
            <a:r>
              <a:rPr lang="en-GB" sz="1200" dirty="0" smtClean="0"/>
              <a:t>Pt has necessary Ix &amp; Rx at most appropriate point in referral pathway </a:t>
            </a:r>
          </a:p>
          <a:p>
            <a:pPr marL="171450" indent="-171450">
              <a:buFont typeface="Arial" panose="020B0604020202020204" pitchFamily="34" charset="0"/>
              <a:buChar char="•"/>
            </a:pPr>
            <a:r>
              <a:rPr lang="en-GB" sz="1200" dirty="0" smtClean="0"/>
              <a:t>Reduced waiting time for OPD </a:t>
            </a:r>
            <a:r>
              <a:rPr lang="en-GB" sz="1200" dirty="0" err="1" smtClean="0"/>
              <a:t>appts</a:t>
            </a:r>
            <a:endParaRPr lang="en-GB" sz="1200" dirty="0"/>
          </a:p>
        </p:txBody>
      </p:sp>
      <p:sp>
        <p:nvSpPr>
          <p:cNvPr id="7" name="Rounded Rectangle 6"/>
          <p:cNvSpPr/>
          <p:nvPr/>
        </p:nvSpPr>
        <p:spPr>
          <a:xfrm>
            <a:off x="3419872" y="2088160"/>
            <a:ext cx="2376264" cy="3888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t>GP</a:t>
            </a:r>
          </a:p>
          <a:p>
            <a:pPr marL="171450" indent="-171450" algn="ctr">
              <a:buFont typeface="Arial" panose="020B0604020202020204" pitchFamily="34" charset="0"/>
              <a:buChar char="•"/>
            </a:pPr>
            <a:r>
              <a:rPr lang="en-GB" sz="1200" dirty="0" smtClean="0"/>
              <a:t>Continue to manage </a:t>
            </a:r>
            <a:r>
              <a:rPr lang="en-GB" sz="1200" dirty="0" err="1" smtClean="0"/>
              <a:t>pt</a:t>
            </a:r>
            <a:r>
              <a:rPr lang="en-GB" sz="1200" dirty="0" smtClean="0"/>
              <a:t> in community with consultant advice</a:t>
            </a:r>
          </a:p>
          <a:p>
            <a:pPr marL="171450" indent="-171450" algn="ctr">
              <a:buFont typeface="Arial" panose="020B0604020202020204" pitchFamily="34" charset="0"/>
              <a:buChar char="•"/>
            </a:pPr>
            <a:r>
              <a:rPr lang="en-GB" sz="1200" dirty="0" smtClean="0"/>
              <a:t>Minimise risk of redirection/rejection referral</a:t>
            </a:r>
          </a:p>
          <a:p>
            <a:pPr marL="171450" indent="-171450" algn="ctr">
              <a:buFont typeface="Arial" panose="020B0604020202020204" pitchFamily="34" charset="0"/>
              <a:buChar char="•"/>
            </a:pPr>
            <a:r>
              <a:rPr lang="en-GB" sz="1200" dirty="0" smtClean="0"/>
              <a:t>Guidance on most appropriate pathway/service to use </a:t>
            </a:r>
          </a:p>
          <a:p>
            <a:pPr marL="171450" indent="-171450" algn="ctr">
              <a:buFont typeface="Arial" panose="020B0604020202020204" pitchFamily="34" charset="0"/>
              <a:buChar char="•"/>
            </a:pPr>
            <a:r>
              <a:rPr lang="en-GB" sz="1200" dirty="0" smtClean="0"/>
              <a:t>Help achieve Standard 9 of Manchester Primary Care Standards (</a:t>
            </a:r>
            <a:r>
              <a:rPr lang="en-GB" sz="1200" dirty="0" err="1" smtClean="0"/>
              <a:t>Mcr</a:t>
            </a:r>
            <a:r>
              <a:rPr lang="en-GB" sz="1200" dirty="0" smtClean="0"/>
              <a:t> GPs only)</a:t>
            </a:r>
          </a:p>
          <a:p>
            <a:pPr marL="171450" indent="-171450" algn="ctr">
              <a:buFont typeface="Arial" panose="020B0604020202020204" pitchFamily="34" charset="0"/>
              <a:buChar char="•"/>
            </a:pPr>
            <a:r>
              <a:rPr lang="en-GB" sz="1200" dirty="0" smtClean="0"/>
              <a:t>Improve quality of referral if needs conversion to </a:t>
            </a:r>
            <a:r>
              <a:rPr lang="en-GB" sz="1200" dirty="0"/>
              <a:t> </a:t>
            </a:r>
            <a:r>
              <a:rPr lang="en-GB" sz="1200" dirty="0" smtClean="0"/>
              <a:t>OPD</a:t>
            </a:r>
          </a:p>
          <a:p>
            <a:pPr marL="171450" indent="-171450" algn="ctr">
              <a:buFont typeface="Arial" panose="020B0604020202020204" pitchFamily="34" charset="0"/>
              <a:buChar char="•"/>
            </a:pPr>
            <a:r>
              <a:rPr lang="en-GB" sz="1200" dirty="0" smtClean="0"/>
              <a:t>Education resource – will help in future </a:t>
            </a:r>
            <a:r>
              <a:rPr lang="en-GB" sz="1200" dirty="0" err="1" smtClean="0"/>
              <a:t>mmt</a:t>
            </a:r>
            <a:r>
              <a:rPr lang="en-GB" sz="1200" dirty="0" smtClean="0"/>
              <a:t> of similar pts</a:t>
            </a:r>
          </a:p>
          <a:p>
            <a:pPr algn="ctr"/>
            <a:endParaRPr lang="en-GB" sz="1200" dirty="0"/>
          </a:p>
        </p:txBody>
      </p:sp>
      <p:sp>
        <p:nvSpPr>
          <p:cNvPr id="8" name="Rounded Rectangle 7"/>
          <p:cNvSpPr/>
          <p:nvPr/>
        </p:nvSpPr>
        <p:spPr>
          <a:xfrm>
            <a:off x="6228184" y="3192434"/>
            <a:ext cx="2736304"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smtClean="0"/>
          </a:p>
          <a:p>
            <a:pPr algn="ctr"/>
            <a:endParaRPr lang="en-GB" u="sng" dirty="0" smtClean="0"/>
          </a:p>
          <a:p>
            <a:pPr algn="ctr"/>
            <a:r>
              <a:rPr lang="en-GB" u="sng" dirty="0" smtClean="0"/>
              <a:t>Specialist Clinician</a:t>
            </a:r>
          </a:p>
          <a:p>
            <a:pPr marL="171450" indent="-171450" algn="ctr">
              <a:buFont typeface="Arial" panose="020B0604020202020204" pitchFamily="34" charset="0"/>
              <a:buChar char="•"/>
            </a:pPr>
            <a:endParaRPr lang="en-GB" sz="1200" dirty="0" smtClean="0"/>
          </a:p>
          <a:p>
            <a:pPr marL="171450" indent="-171450" algn="ctr">
              <a:buFont typeface="Arial" panose="020B0604020202020204" pitchFamily="34" charset="0"/>
              <a:buChar char="•"/>
            </a:pPr>
            <a:r>
              <a:rPr lang="en-GB" sz="1200" dirty="0" smtClean="0"/>
              <a:t>Only pts that need specialist service are seen/cost effective use of time</a:t>
            </a:r>
          </a:p>
          <a:p>
            <a:pPr marL="171450" indent="-171450" algn="ctr">
              <a:buFont typeface="Arial" panose="020B0604020202020204" pitchFamily="34" charset="0"/>
              <a:buChar char="•"/>
            </a:pPr>
            <a:r>
              <a:rPr lang="en-GB" sz="1200" dirty="0" smtClean="0"/>
              <a:t>Ensure all diagnostic tests complete before OPD</a:t>
            </a:r>
          </a:p>
          <a:p>
            <a:pPr marL="171450" indent="-171450" algn="ctr">
              <a:buFont typeface="Arial" panose="020B0604020202020204" pitchFamily="34" charset="0"/>
              <a:buChar char="•"/>
            </a:pPr>
            <a:r>
              <a:rPr lang="en-GB" sz="1200" dirty="0" smtClean="0"/>
              <a:t>Pts channelled to most appropriate clinic</a:t>
            </a:r>
          </a:p>
          <a:p>
            <a:pPr marL="171450" indent="-171450" algn="ctr">
              <a:buFont typeface="Arial" panose="020B0604020202020204" pitchFamily="34" charset="0"/>
              <a:buChar char="•"/>
            </a:pPr>
            <a:r>
              <a:rPr lang="en-GB" sz="1200" dirty="0" smtClean="0"/>
              <a:t>Advice re appropriate tests/pathways to standardise care</a:t>
            </a:r>
          </a:p>
          <a:p>
            <a:pPr marL="171450" indent="-171450" algn="ctr">
              <a:buFont typeface="Arial" panose="020B0604020202020204" pitchFamily="34" charset="0"/>
              <a:buChar char="•"/>
            </a:pPr>
            <a:r>
              <a:rPr lang="en-GB" sz="1200" dirty="0" smtClean="0"/>
              <a:t>Ease pressure on OPD and diagnostic slots</a:t>
            </a:r>
          </a:p>
          <a:p>
            <a:pPr algn="ctr"/>
            <a:endParaRPr lang="en-GB" dirty="0" smtClean="0"/>
          </a:p>
          <a:p>
            <a:pPr algn="ctr"/>
            <a:endParaRPr lang="en-GB" dirty="0"/>
          </a:p>
        </p:txBody>
      </p:sp>
      <p:cxnSp>
        <p:nvCxnSpPr>
          <p:cNvPr id="10" name="Straight Arrow Connector 9"/>
          <p:cNvCxnSpPr/>
          <p:nvPr/>
        </p:nvCxnSpPr>
        <p:spPr>
          <a:xfrm flipH="1">
            <a:off x="1259632" y="990255"/>
            <a:ext cx="1826804" cy="1574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894748" y="990255"/>
            <a:ext cx="1701588" cy="2006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90592" y="1674331"/>
            <a:ext cx="0" cy="413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086436" y="260647"/>
            <a:ext cx="2808312" cy="1413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Why use A&amp;G?</a:t>
            </a:r>
          </a:p>
          <a:p>
            <a:pPr algn="ctr"/>
            <a:r>
              <a:rPr lang="en-GB" dirty="0" smtClean="0"/>
              <a:t>Improved </a:t>
            </a:r>
            <a:r>
              <a:rPr lang="en-GB" dirty="0"/>
              <a:t>interface between 1º &amp; </a:t>
            </a:r>
            <a:r>
              <a:rPr lang="en-GB" dirty="0" smtClean="0"/>
              <a:t>2º care</a:t>
            </a:r>
            <a:endParaRPr lang="en-GB" dirty="0"/>
          </a:p>
        </p:txBody>
      </p:sp>
    </p:spTree>
    <p:extLst>
      <p:ext uri="{BB962C8B-B14F-4D97-AF65-F5344CB8AC3E}">
        <p14:creationId xmlns:p14="http://schemas.microsoft.com/office/powerpoint/2010/main" val="3211901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94575" y="188640"/>
            <a:ext cx="453650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When to use A&amp;G? </a:t>
            </a:r>
            <a:endParaRPr lang="en-GB" sz="3200" dirty="0"/>
          </a:p>
        </p:txBody>
      </p:sp>
      <p:sp>
        <p:nvSpPr>
          <p:cNvPr id="6" name="Content Placeholder 5"/>
          <p:cNvSpPr>
            <a:spLocks noGrp="1"/>
          </p:cNvSpPr>
          <p:nvPr>
            <p:ph idx="1"/>
          </p:nvPr>
        </p:nvSpPr>
        <p:spPr>
          <a:xfrm>
            <a:off x="395536" y="908720"/>
            <a:ext cx="8229600" cy="3917032"/>
          </a:xfrm>
        </p:spPr>
        <p:txBody>
          <a:bodyPr>
            <a:normAutofit fontScale="92500" lnSpcReduction="20000"/>
          </a:bodyPr>
          <a:lstStyle/>
          <a:p>
            <a:r>
              <a:rPr lang="en-GB" sz="1600" dirty="0" smtClean="0"/>
              <a:t>Advice on investigations , treatment options and management plans </a:t>
            </a:r>
          </a:p>
          <a:p>
            <a:r>
              <a:rPr lang="en-GB" sz="1600" dirty="0" smtClean="0"/>
              <a:t>If unsure if </a:t>
            </a:r>
            <a:r>
              <a:rPr lang="en-GB" sz="1600" dirty="0" err="1" smtClean="0"/>
              <a:t>pt</a:t>
            </a:r>
            <a:r>
              <a:rPr lang="en-GB" sz="1600" dirty="0" smtClean="0"/>
              <a:t> meets 2ww criteria  </a:t>
            </a:r>
          </a:p>
          <a:p>
            <a:r>
              <a:rPr lang="en-GB" sz="1600" dirty="0" smtClean="0"/>
              <a:t>Known IBS with current flare of </a:t>
            </a:r>
            <a:r>
              <a:rPr lang="en-GB" sz="1600" dirty="0" err="1" smtClean="0"/>
              <a:t>sx</a:t>
            </a:r>
            <a:r>
              <a:rPr lang="en-GB" sz="1600" dirty="0" smtClean="0"/>
              <a:t> </a:t>
            </a:r>
          </a:p>
          <a:p>
            <a:r>
              <a:rPr lang="en-GB" sz="1600" dirty="0" smtClean="0"/>
              <a:t>New IBS with low calprotectin and struggling to control </a:t>
            </a:r>
            <a:r>
              <a:rPr lang="en-GB" sz="1600" dirty="0" err="1" smtClean="0"/>
              <a:t>sx</a:t>
            </a:r>
            <a:r>
              <a:rPr lang="en-GB" sz="1600" dirty="0" smtClean="0"/>
              <a:t>  ( </a:t>
            </a:r>
            <a:r>
              <a:rPr lang="en-GB" sz="1600" i="1" dirty="0" smtClean="0"/>
              <a:t>Calprotectin Pathway</a:t>
            </a:r>
            <a:r>
              <a:rPr lang="en-GB" sz="1600" dirty="0" smtClean="0"/>
              <a:t>) </a:t>
            </a:r>
          </a:p>
          <a:p>
            <a:r>
              <a:rPr lang="en-GB" sz="1600" dirty="0" smtClean="0"/>
              <a:t>Dyspepsia and reflux symptoms in new presentations and in pts who have previously had OGDs </a:t>
            </a:r>
          </a:p>
          <a:p>
            <a:pPr marL="0" indent="0">
              <a:buNone/>
            </a:pPr>
            <a:r>
              <a:rPr lang="en-GB" sz="1600" dirty="0"/>
              <a:t> </a:t>
            </a:r>
            <a:r>
              <a:rPr lang="en-GB" sz="1600" dirty="0" smtClean="0"/>
              <a:t>        ( </a:t>
            </a:r>
            <a:r>
              <a:rPr lang="en-GB" sz="1600" i="1" dirty="0" smtClean="0"/>
              <a:t>Dyspepsia Pathway</a:t>
            </a:r>
            <a:r>
              <a:rPr lang="en-GB" sz="1600" dirty="0" smtClean="0"/>
              <a:t>) </a:t>
            </a:r>
          </a:p>
          <a:p>
            <a:r>
              <a:rPr lang="en-GB" sz="1600" dirty="0" smtClean="0"/>
              <a:t>Recurrence of previously Ix IDA ( </a:t>
            </a:r>
            <a:r>
              <a:rPr lang="en-GB" sz="1600" i="1" dirty="0" smtClean="0"/>
              <a:t>IDA pathway </a:t>
            </a:r>
            <a:r>
              <a:rPr lang="en-GB" sz="1600" dirty="0" smtClean="0"/>
              <a:t>) </a:t>
            </a:r>
          </a:p>
          <a:p>
            <a:r>
              <a:rPr lang="en-GB" sz="1600" dirty="0" smtClean="0"/>
              <a:t>Patients who have previously been Ix under a 2ww pathway and have ongoing </a:t>
            </a:r>
            <a:r>
              <a:rPr lang="en-GB" sz="1600" dirty="0" err="1" smtClean="0"/>
              <a:t>sx</a:t>
            </a:r>
            <a:r>
              <a:rPr lang="en-GB" sz="1600" dirty="0" smtClean="0"/>
              <a:t> </a:t>
            </a:r>
          </a:p>
          <a:p>
            <a:r>
              <a:rPr lang="en-GB" sz="1600" dirty="0" smtClean="0"/>
              <a:t>Abnormal  LFT &lt;2x ULN and negative liver screen and normal USS liver (</a:t>
            </a:r>
            <a:r>
              <a:rPr lang="en-GB" sz="1600" i="1" dirty="0" err="1" smtClean="0"/>
              <a:t>Abn</a:t>
            </a:r>
            <a:r>
              <a:rPr lang="en-GB" sz="1600" i="1" dirty="0" smtClean="0"/>
              <a:t> LFT &amp; Fatty liver pathway </a:t>
            </a:r>
            <a:r>
              <a:rPr lang="en-GB" sz="1600" dirty="0" smtClean="0"/>
              <a:t>)</a:t>
            </a:r>
          </a:p>
          <a:p>
            <a:r>
              <a:rPr lang="en-GB" sz="1600" dirty="0" smtClean="0"/>
              <a:t>Hepatic cysts, haemangiomas and ?gallbladder polyps on USS liver </a:t>
            </a:r>
          </a:p>
          <a:p>
            <a:r>
              <a:rPr lang="en-GB" sz="1600" dirty="0" smtClean="0"/>
              <a:t>Raised ferritin with normal Fe studies </a:t>
            </a:r>
          </a:p>
          <a:p>
            <a:r>
              <a:rPr lang="en-GB" sz="1600" dirty="0" smtClean="0"/>
              <a:t>Isolated raised GGT or ALP </a:t>
            </a:r>
          </a:p>
          <a:p>
            <a:r>
              <a:rPr lang="en-GB" sz="1600" dirty="0" smtClean="0"/>
              <a:t>Mildly raised AMA and SMA levels with normal LFTs</a:t>
            </a:r>
          </a:p>
          <a:p>
            <a:r>
              <a:rPr lang="en-GB" sz="1600" dirty="0" smtClean="0"/>
              <a:t>Concerns re family history of GI caner </a:t>
            </a:r>
          </a:p>
          <a:p>
            <a:r>
              <a:rPr lang="en-GB" sz="1600" dirty="0" smtClean="0"/>
              <a:t>Queries regarding  polyp </a:t>
            </a:r>
            <a:r>
              <a:rPr lang="en-GB" sz="1600" dirty="0"/>
              <a:t>o</a:t>
            </a:r>
            <a:r>
              <a:rPr lang="en-GB" sz="1600" dirty="0" smtClean="0"/>
              <a:t>r Barrett's surveillance </a:t>
            </a:r>
          </a:p>
          <a:p>
            <a:endParaRPr lang="en-GB" sz="1400" dirty="0" smtClean="0"/>
          </a:p>
          <a:p>
            <a:endParaRPr lang="en-GB" sz="1400" dirty="0"/>
          </a:p>
        </p:txBody>
      </p:sp>
      <p:sp>
        <p:nvSpPr>
          <p:cNvPr id="7" name="Rounded Rectangle 6"/>
          <p:cNvSpPr/>
          <p:nvPr/>
        </p:nvSpPr>
        <p:spPr>
          <a:xfrm>
            <a:off x="2123728" y="4941168"/>
            <a:ext cx="48965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When not to use A&amp;G</a:t>
            </a:r>
            <a:endParaRPr lang="en-GB" sz="2800" dirty="0"/>
          </a:p>
        </p:txBody>
      </p:sp>
      <p:sp>
        <p:nvSpPr>
          <p:cNvPr id="8" name="Rectangle 7"/>
          <p:cNvSpPr/>
          <p:nvPr/>
        </p:nvSpPr>
        <p:spPr>
          <a:xfrm>
            <a:off x="683567" y="5765180"/>
            <a:ext cx="7612939" cy="830997"/>
          </a:xfrm>
          <a:prstGeom prst="rect">
            <a:avLst/>
          </a:prstGeom>
        </p:spPr>
        <p:txBody>
          <a:bodyPr wrap="square">
            <a:spAutoFit/>
          </a:bodyPr>
          <a:lstStyle/>
          <a:p>
            <a:pPr marL="285750" indent="-285750">
              <a:buFont typeface="Arial" panose="020B0604020202020204" pitchFamily="34" charset="0"/>
              <a:buChar char="•"/>
            </a:pPr>
            <a:r>
              <a:rPr lang="en-GB" sz="1600" dirty="0" smtClean="0"/>
              <a:t>Suspected cancer or patient needs admission </a:t>
            </a:r>
          </a:p>
          <a:p>
            <a:pPr marL="285750" indent="-285750">
              <a:buFont typeface="Arial" panose="020B0604020202020204" pitchFamily="34" charset="0"/>
              <a:buChar char="•"/>
            </a:pPr>
            <a:r>
              <a:rPr lang="en-GB" sz="1600" dirty="0" smtClean="0"/>
              <a:t>Do not mark referrals as urgent – will be returned by Gateway</a:t>
            </a:r>
          </a:p>
          <a:p>
            <a:pPr marL="285750" indent="-285750">
              <a:buFont typeface="Arial" panose="020B0604020202020204" pitchFamily="34" charset="0"/>
              <a:buChar char="•"/>
            </a:pPr>
            <a:r>
              <a:rPr lang="en-GB" sz="1600" dirty="0" smtClean="0"/>
              <a:t>Should not be used to chase non-clinical queries </a:t>
            </a:r>
            <a:endParaRPr lang="en-GB" sz="1600" dirty="0"/>
          </a:p>
        </p:txBody>
      </p:sp>
    </p:spTree>
    <p:extLst>
      <p:ext uri="{BB962C8B-B14F-4D97-AF65-F5344CB8AC3E}">
        <p14:creationId xmlns:p14="http://schemas.microsoft.com/office/powerpoint/2010/main" val="214783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Itinerary</a:t>
            </a:r>
            <a:endParaRPr lang="en-US" dirty="0"/>
          </a:p>
        </p:txBody>
      </p:sp>
      <p:sp>
        <p:nvSpPr>
          <p:cNvPr id="3" name="Content Placeholder 2"/>
          <p:cNvSpPr>
            <a:spLocks noGrp="1"/>
          </p:cNvSpPr>
          <p:nvPr>
            <p:ph idx="1"/>
          </p:nvPr>
        </p:nvSpPr>
        <p:spPr>
          <a:xfrm>
            <a:off x="457200" y="1508980"/>
            <a:ext cx="8229600" cy="4941910"/>
          </a:xfrm>
        </p:spPr>
        <p:txBody>
          <a:bodyPr>
            <a:normAutofit fontScale="77500" lnSpcReduction="20000"/>
          </a:bodyPr>
          <a:lstStyle/>
          <a:p>
            <a:pPr marL="0" indent="0">
              <a:lnSpc>
                <a:spcPct val="120000"/>
              </a:lnSpc>
              <a:buNone/>
            </a:pPr>
            <a:r>
              <a:rPr lang="en-US" dirty="0" smtClean="0">
                <a:latin typeface="Arial" panose="020B0604020202020204" pitchFamily="34" charset="0"/>
                <a:cs typeface="Arial" panose="020B0604020202020204" pitchFamily="34" charset="0"/>
              </a:rPr>
              <a:t>7.00pm - Introduction </a:t>
            </a:r>
          </a:p>
          <a:p>
            <a:pPr marL="457200" lvl="1" indent="0">
              <a:lnSpc>
                <a:spcPct val="120000"/>
              </a:lnSpc>
              <a:buNone/>
            </a:pPr>
            <a:r>
              <a:rPr lang="en-US" sz="2400" dirty="0" err="1" smtClean="0">
                <a:latin typeface="Arial" panose="020B0604020202020204" pitchFamily="34" charset="0"/>
                <a:cs typeface="Arial" panose="020B0604020202020204" pitchFamily="34" charset="0"/>
              </a:rPr>
              <a:t>Dr</a:t>
            </a:r>
            <a:r>
              <a:rPr lang="en-US" sz="2400" dirty="0" smtClean="0">
                <a:latin typeface="Arial" panose="020B0604020202020204" pitchFamily="34" charset="0"/>
                <a:cs typeface="Arial" panose="020B0604020202020204" pitchFamily="34" charset="0"/>
              </a:rPr>
              <a:t> Sophie Nelson, GP Kenmore Medical Centre, </a:t>
            </a:r>
            <a:r>
              <a:rPr lang="en-US" sz="2400" dirty="0" err="1" smtClean="0">
                <a:latin typeface="Arial" panose="020B0604020202020204" pitchFamily="34" charset="0"/>
                <a:cs typeface="Arial" panose="020B0604020202020204" pitchFamily="34" charset="0"/>
              </a:rPr>
              <a:t>Wilmslow</a:t>
            </a:r>
            <a:r>
              <a:rPr lang="en-US" sz="2400" dirty="0" smtClean="0">
                <a:latin typeface="Arial" panose="020B0604020202020204" pitchFamily="34" charset="0"/>
                <a:cs typeface="Arial" panose="020B0604020202020204" pitchFamily="34" charset="0"/>
              </a:rPr>
              <a:t> and </a:t>
            </a:r>
            <a:r>
              <a:rPr lang="en-US" sz="2400" dirty="0" err="1" smtClean="0">
                <a:latin typeface="Arial" panose="020B0604020202020204" pitchFamily="34" charset="0"/>
                <a:cs typeface="Arial" panose="020B0604020202020204" pitchFamily="34" charset="0"/>
              </a:rPr>
              <a:t>GPwSI</a:t>
            </a:r>
            <a:r>
              <a:rPr lang="en-US" sz="2400" dirty="0" smtClean="0">
                <a:latin typeface="Arial" panose="020B0604020202020204" pitchFamily="34" charset="0"/>
                <a:cs typeface="Arial" panose="020B0604020202020204" pitchFamily="34" charset="0"/>
              </a:rPr>
              <a:t> Gastroenterology, MFT</a:t>
            </a:r>
          </a:p>
          <a:p>
            <a:pPr marL="0" indent="0">
              <a:lnSpc>
                <a:spcPct val="120000"/>
              </a:lnSpc>
              <a:buNone/>
            </a:pPr>
            <a:r>
              <a:rPr lang="en-US" dirty="0" smtClean="0">
                <a:latin typeface="Arial" panose="020B0604020202020204" pitchFamily="34" charset="0"/>
                <a:cs typeface="Arial" panose="020B0604020202020204" pitchFamily="34" charset="0"/>
              </a:rPr>
              <a:t>7.10pm - Abnormal LFT’s</a:t>
            </a:r>
          </a:p>
          <a:p>
            <a:pPr marL="457200" lvl="1" indent="0">
              <a:lnSpc>
                <a:spcPct val="120000"/>
              </a:lnSpc>
              <a:buNone/>
            </a:pPr>
            <a:r>
              <a:rPr lang="en-US" sz="2400" dirty="0" err="1" smtClean="0">
                <a:latin typeface="Arial" panose="020B0604020202020204" pitchFamily="34" charset="0"/>
                <a:cs typeface="Arial" panose="020B0604020202020204" pitchFamily="34" charset="0"/>
              </a:rPr>
              <a:t>Dr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Varinder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Athwal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Hepatology</a:t>
            </a:r>
            <a:r>
              <a:rPr lang="en-US" sz="2400" dirty="0" smtClean="0">
                <a:latin typeface="Arial" panose="020B0604020202020204" pitchFamily="34" charset="0"/>
                <a:cs typeface="Arial" panose="020B0604020202020204" pitchFamily="34" charset="0"/>
              </a:rPr>
              <a:t> Consultant, MFT</a:t>
            </a:r>
          </a:p>
          <a:p>
            <a:pPr marL="0" indent="0">
              <a:lnSpc>
                <a:spcPct val="120000"/>
              </a:lnSpc>
              <a:buNone/>
            </a:pPr>
            <a:r>
              <a:rPr lang="en-US" dirty="0" smtClean="0">
                <a:latin typeface="Arial" panose="020B0604020202020204" pitchFamily="34" charset="0"/>
                <a:cs typeface="Arial" panose="020B0604020202020204" pitchFamily="34" charset="0"/>
              </a:rPr>
              <a:t>7.30pm - FIT testing </a:t>
            </a:r>
            <a:r>
              <a:rPr lang="mr-IN" dirty="0" smtClean="0">
                <a:latin typeface="Arial" panose="020B0604020202020204" pitchFamily="34" charset="0"/>
              </a:rPr>
              <a:t>–</a:t>
            </a:r>
            <a:r>
              <a:rPr lang="en-US" dirty="0" smtClean="0">
                <a:latin typeface="Arial" panose="020B0604020202020204" pitchFamily="34" charset="0"/>
                <a:cs typeface="Arial" panose="020B0604020202020204" pitchFamily="34" charset="0"/>
              </a:rPr>
              <a:t> how and when to use.</a:t>
            </a:r>
          </a:p>
          <a:p>
            <a:pPr marL="457200" lvl="1" indent="0">
              <a:lnSpc>
                <a:spcPct val="120000"/>
              </a:lnSpc>
              <a:buNone/>
            </a:pPr>
            <a:r>
              <a:rPr lang="en-US" sz="2400" dirty="0" err="1" smtClean="0">
                <a:latin typeface="Arial" panose="020B0604020202020204" pitchFamily="34" charset="0"/>
                <a:cs typeface="Arial" panose="020B0604020202020204" pitchFamily="34" charset="0"/>
              </a:rPr>
              <a:t>Dr</a:t>
            </a:r>
            <a:r>
              <a:rPr lang="en-US" sz="2400" dirty="0" smtClean="0">
                <a:latin typeface="Arial" panose="020B0604020202020204" pitchFamily="34" charset="0"/>
                <a:cs typeface="Arial" panose="020B0604020202020204" pitchFamily="34" charset="0"/>
              </a:rPr>
              <a:t> Sarah Taylor, GP </a:t>
            </a:r>
            <a:r>
              <a:rPr lang="en-US" sz="2400" dirty="0" err="1" smtClean="0">
                <a:latin typeface="Arial" panose="020B0604020202020204" pitchFamily="34" charset="0"/>
                <a:cs typeface="Arial" panose="020B0604020202020204" pitchFamily="34" charset="0"/>
              </a:rPr>
              <a:t>Bodey</a:t>
            </a:r>
            <a:r>
              <a:rPr lang="en-US" sz="2400" dirty="0" smtClean="0">
                <a:latin typeface="Arial" panose="020B0604020202020204" pitchFamily="34" charset="0"/>
                <a:cs typeface="Arial" panose="020B0604020202020204" pitchFamily="34" charset="0"/>
              </a:rPr>
              <a:t> Medical Centre, </a:t>
            </a:r>
            <a:r>
              <a:rPr lang="en-US" sz="2400" dirty="0" err="1" smtClean="0">
                <a:latin typeface="Arial" panose="020B0604020202020204" pitchFamily="34" charset="0"/>
                <a:cs typeface="Arial" panose="020B0604020202020204" pitchFamily="34" charset="0"/>
              </a:rPr>
              <a:t>Fallowfield</a:t>
            </a:r>
            <a:r>
              <a:rPr lang="en-US" sz="2400" dirty="0" smtClean="0">
                <a:latin typeface="Arial" panose="020B0604020202020204" pitchFamily="34" charset="0"/>
                <a:cs typeface="Arial" panose="020B0604020202020204" pitchFamily="34" charset="0"/>
              </a:rPr>
              <a:t> and GP Cancer Early Diagnosis Lead for Greater Manchester</a:t>
            </a:r>
          </a:p>
          <a:p>
            <a:pPr marL="0" indent="0">
              <a:lnSpc>
                <a:spcPct val="120000"/>
              </a:lnSpc>
              <a:buNone/>
            </a:pPr>
            <a:r>
              <a:rPr lang="en-US" dirty="0" smtClean="0">
                <a:latin typeface="Arial" panose="020B0604020202020204" pitchFamily="34" charset="0"/>
                <a:cs typeface="Arial" panose="020B0604020202020204" pitchFamily="34" charset="0"/>
              </a:rPr>
              <a:t>7.45pm </a:t>
            </a:r>
            <a:r>
              <a:rPr lang="mr-IN" dirty="0" smtClean="0">
                <a:latin typeface="Arial" panose="020B0604020202020204" pitchFamily="34" charset="0"/>
              </a:rPr>
              <a:t>–</a:t>
            </a:r>
            <a:r>
              <a:rPr lang="en-US" dirty="0" smtClean="0">
                <a:latin typeface="Arial" panose="020B0604020202020204" pitchFamily="34" charset="0"/>
                <a:cs typeface="Arial" panose="020B0604020202020204" pitchFamily="34" charset="0"/>
              </a:rPr>
              <a:t> Upper and lower GI cancers</a:t>
            </a:r>
          </a:p>
          <a:p>
            <a:pPr marL="457200" lvl="1" indent="0">
              <a:lnSpc>
                <a:spcPct val="120000"/>
              </a:lnSpc>
              <a:buNone/>
            </a:pPr>
            <a:r>
              <a:rPr lang="en-US" sz="2400" dirty="0" err="1" smtClean="0">
                <a:latin typeface="Arial" panose="020B0604020202020204" pitchFamily="34" charset="0"/>
                <a:cs typeface="Arial" panose="020B0604020202020204" pitchFamily="34" charset="0"/>
              </a:rPr>
              <a:t>Dr</a:t>
            </a:r>
            <a:r>
              <a:rPr lang="en-US" sz="2400" dirty="0" smtClean="0">
                <a:latin typeface="Arial" panose="020B0604020202020204" pitchFamily="34" charset="0"/>
                <a:cs typeface="Arial" panose="020B0604020202020204" pitchFamily="34" charset="0"/>
              </a:rPr>
              <a:t> Alistair Makin, Gastroenterologist, MFT</a:t>
            </a:r>
          </a:p>
          <a:p>
            <a:pPr marL="0" indent="0">
              <a:lnSpc>
                <a:spcPct val="120000"/>
              </a:lnSpc>
              <a:buNone/>
            </a:pPr>
            <a:r>
              <a:rPr lang="en-US" dirty="0" smtClean="0">
                <a:latin typeface="Arial" panose="020B0604020202020204" pitchFamily="34" charset="0"/>
                <a:cs typeface="Arial" panose="020B0604020202020204" pitchFamily="34" charset="0"/>
              </a:rPr>
              <a:t>8.15pm - Making the most of advice and guidance </a:t>
            </a:r>
          </a:p>
          <a:p>
            <a:pPr marL="457200" lvl="1" indent="0">
              <a:lnSpc>
                <a:spcPct val="120000"/>
              </a:lnSpc>
              <a:buNone/>
            </a:pPr>
            <a:r>
              <a:rPr lang="en-US" sz="2200" dirty="0" err="1" smtClean="0">
                <a:latin typeface="Arial" panose="020B0604020202020204" pitchFamily="34" charset="0"/>
                <a:cs typeface="Arial" panose="020B0604020202020204" pitchFamily="34" charset="0"/>
              </a:rPr>
              <a:t>Dr</a:t>
            </a:r>
            <a:r>
              <a:rPr lang="en-US" sz="2200" dirty="0" smtClean="0">
                <a:latin typeface="Arial" panose="020B0604020202020204" pitchFamily="34" charset="0"/>
                <a:cs typeface="Arial" panose="020B0604020202020204" pitchFamily="34" charset="0"/>
              </a:rPr>
              <a:t> May </a:t>
            </a:r>
            <a:r>
              <a:rPr lang="en-US" sz="2200" dirty="0" err="1" smtClean="0">
                <a:latin typeface="Arial" panose="020B0604020202020204" pitchFamily="34" charset="0"/>
                <a:cs typeface="Arial" panose="020B0604020202020204" pitchFamily="34" charset="0"/>
              </a:rPr>
              <a:t>Aldean</a:t>
            </a:r>
            <a:r>
              <a:rPr lang="en-US" sz="2200" dirty="0" smtClean="0">
                <a:latin typeface="Arial" panose="020B0604020202020204" pitchFamily="34" charset="0"/>
                <a:cs typeface="Arial" panose="020B0604020202020204" pitchFamily="34" charset="0"/>
              </a:rPr>
              <a:t>, GP The Maples and The Lakes Medical </a:t>
            </a:r>
            <a:r>
              <a:rPr lang="en-US" sz="2200" dirty="0" err="1" smtClean="0">
                <a:latin typeface="Arial" panose="020B0604020202020204" pitchFamily="34" charset="0"/>
                <a:cs typeface="Arial" panose="020B0604020202020204" pitchFamily="34" charset="0"/>
              </a:rPr>
              <a:t>Centres</a:t>
            </a:r>
            <a:r>
              <a:rPr lang="en-US" sz="2200" dirty="0" smtClean="0">
                <a:latin typeface="Arial" panose="020B0604020202020204" pitchFamily="34" charset="0"/>
                <a:cs typeface="Arial" panose="020B0604020202020204" pitchFamily="34" charset="0"/>
              </a:rPr>
              <a:t> and </a:t>
            </a:r>
            <a:r>
              <a:rPr lang="en-US" sz="2200" dirty="0" err="1" smtClean="0">
                <a:latin typeface="Arial" panose="020B0604020202020204" pitchFamily="34" charset="0"/>
                <a:cs typeface="Arial" panose="020B0604020202020204" pitchFamily="34" charset="0"/>
              </a:rPr>
              <a:t>GPwSI</a:t>
            </a:r>
            <a:r>
              <a:rPr lang="en-US" sz="2200" dirty="0" smtClean="0">
                <a:latin typeface="Arial" panose="020B0604020202020204" pitchFamily="34" charset="0"/>
                <a:cs typeface="Arial" panose="020B0604020202020204" pitchFamily="34" charset="0"/>
              </a:rPr>
              <a:t> in </a:t>
            </a:r>
            <a:r>
              <a:rPr lang="en-US" sz="2200" dirty="0" err="1" smtClean="0">
                <a:latin typeface="Arial" panose="020B0604020202020204" pitchFamily="34" charset="0"/>
                <a:cs typeface="Arial" panose="020B0604020202020204" pitchFamily="34" charset="0"/>
              </a:rPr>
              <a:t>Hepatology</a:t>
            </a:r>
            <a:r>
              <a:rPr lang="en-US" sz="2200" dirty="0" smtClean="0">
                <a:latin typeface="Arial" panose="020B0604020202020204" pitchFamily="34" charset="0"/>
                <a:cs typeface="Arial" panose="020B0604020202020204" pitchFamily="34" charset="0"/>
              </a:rPr>
              <a:t> and Gastroenterology, MFT</a:t>
            </a:r>
          </a:p>
          <a:p>
            <a:pPr marL="457200" lvl="1" indent="0">
              <a:lnSpc>
                <a:spcPct val="120000"/>
              </a:lnSpc>
              <a:buNone/>
            </a:pPr>
            <a:endParaRPr lang="en-US" sz="2200" dirty="0" smtClean="0"/>
          </a:p>
          <a:p>
            <a:pPr marL="457200" lvl="1" indent="0">
              <a:lnSpc>
                <a:spcPct val="120000"/>
              </a:lnSpc>
              <a:buNone/>
            </a:pPr>
            <a:endParaRPr lang="en-US" sz="2200" dirty="0" smtClean="0"/>
          </a:p>
          <a:p>
            <a:pPr marL="457200" lvl="1" indent="0">
              <a:lnSpc>
                <a:spcPct val="120000"/>
              </a:lnSpc>
              <a:buNone/>
            </a:pPr>
            <a:endParaRPr lang="en-US" sz="2200" dirty="0" smtClean="0"/>
          </a:p>
        </p:txBody>
      </p:sp>
    </p:spTree>
    <p:extLst>
      <p:ext uri="{BB962C8B-B14F-4D97-AF65-F5344CB8AC3E}">
        <p14:creationId xmlns:p14="http://schemas.microsoft.com/office/powerpoint/2010/main" val="3602879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485" y="698253"/>
            <a:ext cx="8229600" cy="2564780"/>
          </a:xfrm>
        </p:spPr>
        <p:txBody>
          <a:bodyPr>
            <a:noAutofit/>
          </a:bodyPr>
          <a:lstStyle/>
          <a:p>
            <a:r>
              <a:rPr lang="en-GB" sz="2400" dirty="0">
                <a:solidFill>
                  <a:schemeClr val="tx2"/>
                </a:solidFill>
              </a:rPr>
              <a:t>MFT A&amp;G – April 20 – Aug 20</a:t>
            </a:r>
          </a:p>
          <a:p>
            <a:pPr lvl="5"/>
            <a:r>
              <a:rPr lang="en-GB" sz="2400" dirty="0">
                <a:solidFill>
                  <a:schemeClr val="tx2"/>
                </a:solidFill>
              </a:rPr>
              <a:t>88 A&amp;G referrals ( </a:t>
            </a:r>
            <a:r>
              <a:rPr lang="en-GB" sz="2400" dirty="0" err="1">
                <a:solidFill>
                  <a:schemeClr val="tx2"/>
                </a:solidFill>
              </a:rPr>
              <a:t>av</a:t>
            </a:r>
            <a:r>
              <a:rPr lang="en-GB" sz="2400" dirty="0">
                <a:solidFill>
                  <a:schemeClr val="tx2"/>
                </a:solidFill>
              </a:rPr>
              <a:t> 5.5 ref /week) </a:t>
            </a:r>
          </a:p>
          <a:p>
            <a:pPr lvl="5"/>
            <a:r>
              <a:rPr lang="en-GB" sz="2400" dirty="0">
                <a:solidFill>
                  <a:schemeClr val="tx2"/>
                </a:solidFill>
              </a:rPr>
              <a:t>8 needed converting to OPD </a:t>
            </a:r>
          </a:p>
          <a:p>
            <a:pPr lvl="5"/>
            <a:r>
              <a:rPr lang="en-GB" sz="2400" dirty="0">
                <a:solidFill>
                  <a:schemeClr val="tx2"/>
                </a:solidFill>
              </a:rPr>
              <a:t>90% did not need secondary care review or Ix</a:t>
            </a:r>
          </a:p>
          <a:p>
            <a:pPr lvl="5"/>
            <a:r>
              <a:rPr lang="en-GB" sz="2400" dirty="0">
                <a:solidFill>
                  <a:schemeClr val="tx2"/>
                </a:solidFill>
              </a:rPr>
              <a:t>Agreed response time is 2 working days</a:t>
            </a:r>
            <a:endParaRPr lang="en-GB" sz="2400" dirty="0">
              <a:solidFill>
                <a:schemeClr val="tx2"/>
              </a:solidFill>
            </a:endParaRPr>
          </a:p>
        </p:txBody>
      </p:sp>
      <p:sp>
        <p:nvSpPr>
          <p:cNvPr id="5" name="Content Placeholder 2"/>
          <p:cNvSpPr txBox="1">
            <a:spLocks/>
          </p:cNvSpPr>
          <p:nvPr/>
        </p:nvSpPr>
        <p:spPr>
          <a:xfrm>
            <a:off x="389485" y="3877774"/>
            <a:ext cx="8229600" cy="17281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just">
              <a:buNone/>
            </a:pPr>
            <a:r>
              <a:rPr lang="en-GB" sz="2400" dirty="0" smtClean="0">
                <a:solidFill>
                  <a:schemeClr val="tx2"/>
                </a:solidFill>
              </a:rPr>
              <a:t>Other stats available </a:t>
            </a:r>
            <a:r>
              <a:rPr lang="en-GB" sz="2400" dirty="0" smtClean="0">
                <a:solidFill>
                  <a:schemeClr val="tx2"/>
                </a:solidFill>
              </a:rPr>
              <a:t>online: </a:t>
            </a:r>
            <a:endParaRPr lang="en-GB" sz="2400" dirty="0" smtClean="0">
              <a:solidFill>
                <a:schemeClr val="tx2"/>
              </a:solidFill>
            </a:endParaRPr>
          </a:p>
          <a:p>
            <a:pPr marL="114300" indent="0" algn="just">
              <a:buNone/>
            </a:pPr>
            <a:r>
              <a:rPr lang="en-GB" sz="2400" dirty="0" smtClean="0">
                <a:solidFill>
                  <a:schemeClr val="tx2"/>
                </a:solidFill>
              </a:rPr>
              <a:t>Somerset 2017 – 54% all gastro referrals avoided conversion to OPD</a:t>
            </a:r>
          </a:p>
          <a:p>
            <a:pPr marL="114300" indent="0" algn="just">
              <a:buNone/>
            </a:pPr>
            <a:r>
              <a:rPr lang="en-GB" sz="2400" dirty="0" smtClean="0">
                <a:solidFill>
                  <a:schemeClr val="tx2"/>
                </a:solidFill>
              </a:rPr>
              <a:t>Stockport 2017 – 48% all gastro referrals avoided conversion to OPD</a:t>
            </a:r>
            <a:endParaRPr lang="en-GB" sz="2400" dirty="0">
              <a:solidFill>
                <a:schemeClr val="tx2"/>
              </a:solidFill>
            </a:endParaRPr>
          </a:p>
        </p:txBody>
      </p:sp>
    </p:spTree>
    <p:extLst>
      <p:ext uri="{BB962C8B-B14F-4D97-AF65-F5344CB8AC3E}">
        <p14:creationId xmlns:p14="http://schemas.microsoft.com/office/powerpoint/2010/main" val="23365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tx2"/>
                </a:solidFill>
              </a:rPr>
              <a:t>Take Home </a:t>
            </a:r>
            <a:r>
              <a:rPr lang="en-GB" dirty="0">
                <a:solidFill>
                  <a:schemeClr val="tx2"/>
                </a:solidFill>
              </a:rPr>
              <a:t>M</a:t>
            </a:r>
            <a:r>
              <a:rPr lang="en-GB" dirty="0" smtClean="0">
                <a:solidFill>
                  <a:schemeClr val="tx2"/>
                </a:solidFill>
              </a:rPr>
              <a:t>essage</a:t>
            </a:r>
            <a:endParaRPr lang="en-GB" dirty="0">
              <a:solidFill>
                <a:schemeClr val="tx2"/>
              </a:solidFill>
            </a:endParaRPr>
          </a:p>
        </p:txBody>
      </p:sp>
      <p:sp>
        <p:nvSpPr>
          <p:cNvPr id="3" name="Subtitle 2"/>
          <p:cNvSpPr>
            <a:spLocks noGrp="1"/>
          </p:cNvSpPr>
          <p:nvPr>
            <p:ph type="subTitle" idx="1"/>
          </p:nvPr>
        </p:nvSpPr>
        <p:spPr/>
        <p:txBody>
          <a:bodyPr>
            <a:normAutofit/>
          </a:bodyPr>
          <a:lstStyle/>
          <a:p>
            <a:r>
              <a:rPr lang="en-GB" sz="3600" dirty="0" smtClean="0"/>
              <a:t>Consider A&amp;G as first line at the point of a non 2WW referral </a:t>
            </a:r>
            <a:endParaRPr lang="en-GB" sz="3600" dirty="0"/>
          </a:p>
        </p:txBody>
      </p:sp>
    </p:spTree>
    <p:extLst>
      <p:ext uri="{BB962C8B-B14F-4D97-AF65-F5344CB8AC3E}">
        <p14:creationId xmlns:p14="http://schemas.microsoft.com/office/powerpoint/2010/main" val="1135977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 xmlns:a16="http://schemas.microsoft.com/office/drawing/2014/main" id="{2A13D840-E5A6-48A3-BBB1-2B0611E3E3C8}"/>
              </a:ext>
            </a:extLst>
          </p:cNvPr>
          <p:cNvGrpSpPr/>
          <p:nvPr/>
        </p:nvGrpSpPr>
        <p:grpSpPr>
          <a:xfrm>
            <a:off x="4907444" y="273997"/>
            <a:ext cx="4029274" cy="6340321"/>
            <a:chOff x="5414209" y="-133434"/>
            <a:chExt cx="7131638" cy="7575517"/>
          </a:xfrm>
          <a:solidFill>
            <a:srgbClr val="354D56">
              <a:alpha val="20000"/>
            </a:srgbClr>
          </a:solidFill>
        </p:grpSpPr>
        <p:sp>
          <p:nvSpPr>
            <p:cNvPr id="8" name="Hexagon 7">
              <a:extLst>
                <a:ext uri="{FF2B5EF4-FFF2-40B4-BE49-F238E27FC236}">
                  <a16:creationId xmlns="" xmlns:a16="http://schemas.microsoft.com/office/drawing/2014/main" id="{6B11AA1B-AA53-42A0-9F6A-A82489EE834F}"/>
                </a:ext>
              </a:extLst>
            </p:cNvPr>
            <p:cNvSpPr/>
            <p:nvPr/>
          </p:nvSpPr>
          <p:spPr>
            <a:xfrm rot="1857496">
              <a:off x="9690189"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 xmlns:a16="http://schemas.microsoft.com/office/drawing/2014/main" id="{265DE490-5431-4959-85EB-C14F6F472A36}"/>
                </a:ext>
              </a:extLst>
            </p:cNvPr>
            <p:cNvSpPr/>
            <p:nvPr/>
          </p:nvSpPr>
          <p:spPr>
            <a:xfrm rot="1857496">
              <a:off x="9690188"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a:extLst>
                <a:ext uri="{FF2B5EF4-FFF2-40B4-BE49-F238E27FC236}">
                  <a16:creationId xmlns="" xmlns:a16="http://schemas.microsoft.com/office/drawing/2014/main" id="{FBE50208-0794-44FE-9AF7-13FA7998D4FC}"/>
                </a:ext>
              </a:extLst>
            </p:cNvPr>
            <p:cNvSpPr/>
            <p:nvPr/>
          </p:nvSpPr>
          <p:spPr>
            <a:xfrm rot="1857496">
              <a:off x="9690187"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 xmlns:a16="http://schemas.microsoft.com/office/drawing/2014/main" id="{A50E38CB-E6FC-4A56-A352-7713558CFA35}"/>
                </a:ext>
              </a:extLst>
            </p:cNvPr>
            <p:cNvSpPr/>
            <p:nvPr/>
          </p:nvSpPr>
          <p:spPr>
            <a:xfrm rot="1857496">
              <a:off x="9690186"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 xmlns:a16="http://schemas.microsoft.com/office/drawing/2014/main" id="{6610473E-05A1-4BD5-A93B-A2354128C5B5}"/>
                </a:ext>
              </a:extLst>
            </p:cNvPr>
            <p:cNvSpPr/>
            <p:nvPr/>
          </p:nvSpPr>
          <p:spPr>
            <a:xfrm rot="1857496">
              <a:off x="11133507"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 xmlns:a16="http://schemas.microsoft.com/office/drawing/2014/main" id="{43D916DD-B7A0-4122-8F0F-34D01B5A9059}"/>
                </a:ext>
              </a:extLst>
            </p:cNvPr>
            <p:cNvSpPr/>
            <p:nvPr/>
          </p:nvSpPr>
          <p:spPr>
            <a:xfrm rot="1857496">
              <a:off x="11133507"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 xmlns:a16="http://schemas.microsoft.com/office/drawing/2014/main" id="{C9ED46AD-7ABA-4569-81D0-F8CD0AFCFE10}"/>
                </a:ext>
              </a:extLst>
            </p:cNvPr>
            <p:cNvSpPr/>
            <p:nvPr/>
          </p:nvSpPr>
          <p:spPr>
            <a:xfrm rot="1857496">
              <a:off x="11133506"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a:extLst>
                <a:ext uri="{FF2B5EF4-FFF2-40B4-BE49-F238E27FC236}">
                  <a16:creationId xmlns="" xmlns:a16="http://schemas.microsoft.com/office/drawing/2014/main" id="{9DC81FD9-7C8B-4FF8-BF65-11D5CCB53BD7}"/>
                </a:ext>
              </a:extLst>
            </p:cNvPr>
            <p:cNvSpPr/>
            <p:nvPr/>
          </p:nvSpPr>
          <p:spPr>
            <a:xfrm rot="1857496">
              <a:off x="8268462"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 xmlns:a16="http://schemas.microsoft.com/office/drawing/2014/main" id="{DC1F5D3C-9777-441D-BDDA-3C38CA09EA6A}"/>
                </a:ext>
              </a:extLst>
            </p:cNvPr>
            <p:cNvSpPr/>
            <p:nvPr/>
          </p:nvSpPr>
          <p:spPr>
            <a:xfrm rot="1857496">
              <a:off x="8268462"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xagon 16">
              <a:extLst>
                <a:ext uri="{FF2B5EF4-FFF2-40B4-BE49-F238E27FC236}">
                  <a16:creationId xmlns="" xmlns:a16="http://schemas.microsoft.com/office/drawing/2014/main" id="{2CCB7B22-499D-4539-B837-DA69E7BB78C1}"/>
                </a:ext>
              </a:extLst>
            </p:cNvPr>
            <p:cNvSpPr/>
            <p:nvPr/>
          </p:nvSpPr>
          <p:spPr>
            <a:xfrm rot="1857496">
              <a:off x="8268461"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 xmlns:a16="http://schemas.microsoft.com/office/drawing/2014/main" id="{AE11D805-4A4F-4550-AF1B-1BD87589FEB3}"/>
                </a:ext>
              </a:extLst>
            </p:cNvPr>
            <p:cNvSpPr/>
            <p:nvPr/>
          </p:nvSpPr>
          <p:spPr>
            <a:xfrm rot="1857496">
              <a:off x="8268462" y="-133434"/>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 xmlns:a16="http://schemas.microsoft.com/office/drawing/2014/main" id="{B93A08A2-0B22-48B5-9E5E-F3AA6B85FE1A}"/>
                </a:ext>
              </a:extLst>
            </p:cNvPr>
            <p:cNvSpPr/>
            <p:nvPr/>
          </p:nvSpPr>
          <p:spPr>
            <a:xfrm rot="1857496">
              <a:off x="8268461" y="622454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 xmlns:a16="http://schemas.microsoft.com/office/drawing/2014/main" id="{4514D77A-AED2-444B-82BB-9814C0C682F5}"/>
                </a:ext>
              </a:extLst>
            </p:cNvPr>
            <p:cNvSpPr/>
            <p:nvPr/>
          </p:nvSpPr>
          <p:spPr>
            <a:xfrm rot="1857496">
              <a:off x="6835937"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exagon 20">
              <a:extLst>
                <a:ext uri="{FF2B5EF4-FFF2-40B4-BE49-F238E27FC236}">
                  <a16:creationId xmlns="" xmlns:a16="http://schemas.microsoft.com/office/drawing/2014/main" id="{CD65206A-6835-40C2-8A1D-D0BFF45A43CC}"/>
                </a:ext>
              </a:extLst>
            </p:cNvPr>
            <p:cNvSpPr/>
            <p:nvPr/>
          </p:nvSpPr>
          <p:spPr>
            <a:xfrm rot="1857496">
              <a:off x="6835936"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 xmlns:a16="http://schemas.microsoft.com/office/drawing/2014/main" id="{A2196AAF-86C4-4B45-9662-844F8E8F2A81}"/>
                </a:ext>
              </a:extLst>
            </p:cNvPr>
            <p:cNvSpPr/>
            <p:nvPr/>
          </p:nvSpPr>
          <p:spPr>
            <a:xfrm rot="1857496">
              <a:off x="6835935"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 xmlns:a16="http://schemas.microsoft.com/office/drawing/2014/main" id="{6BB2E8E7-064C-4528-AC7A-16013ED00201}"/>
                </a:ext>
              </a:extLst>
            </p:cNvPr>
            <p:cNvSpPr/>
            <p:nvPr/>
          </p:nvSpPr>
          <p:spPr>
            <a:xfrm rot="1857496">
              <a:off x="6835934"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 xmlns:a16="http://schemas.microsoft.com/office/drawing/2014/main" id="{8F40CE7E-B673-49A7-ABCF-8C031CBDE64B}"/>
                </a:ext>
              </a:extLst>
            </p:cNvPr>
            <p:cNvSpPr/>
            <p:nvPr/>
          </p:nvSpPr>
          <p:spPr>
            <a:xfrm rot="1857496">
              <a:off x="5414210"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xagon 24">
              <a:extLst>
                <a:ext uri="{FF2B5EF4-FFF2-40B4-BE49-F238E27FC236}">
                  <a16:creationId xmlns="" xmlns:a16="http://schemas.microsoft.com/office/drawing/2014/main" id="{694DD9AF-008C-4F9E-9893-BB195FEF9DC3}"/>
                </a:ext>
              </a:extLst>
            </p:cNvPr>
            <p:cNvSpPr/>
            <p:nvPr/>
          </p:nvSpPr>
          <p:spPr>
            <a:xfrm rot="1857496">
              <a:off x="5414210"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 xmlns:a16="http://schemas.microsoft.com/office/drawing/2014/main" id="{A4D6356E-113D-4F2A-8013-3DD15A1CB2B9}"/>
                </a:ext>
              </a:extLst>
            </p:cNvPr>
            <p:cNvSpPr/>
            <p:nvPr/>
          </p:nvSpPr>
          <p:spPr>
            <a:xfrm rot="1857496">
              <a:off x="5414209"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Graphic 5">
            <a:extLst>
              <a:ext uri="{FF2B5EF4-FFF2-40B4-BE49-F238E27FC236}">
                <a16:creationId xmlns="" xmlns:a16="http://schemas.microsoft.com/office/drawing/2014/main" id="{F4F94D04-34A8-42BD-A6A9-CD0488E6927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698733" y="2655008"/>
            <a:ext cx="1041913" cy="1547985"/>
          </a:xfrm>
          <a:prstGeom prst="rect">
            <a:avLst/>
          </a:prstGeom>
        </p:spPr>
      </p:pic>
      <p:sp>
        <p:nvSpPr>
          <p:cNvPr id="28" name="TextBox 27">
            <a:extLst>
              <a:ext uri="{FF2B5EF4-FFF2-40B4-BE49-F238E27FC236}">
                <a16:creationId xmlns="" xmlns:a16="http://schemas.microsoft.com/office/drawing/2014/main" id="{436A63DD-334E-4BEE-B4B4-BD69C7B5A8E4}"/>
              </a:ext>
            </a:extLst>
          </p:cNvPr>
          <p:cNvSpPr txBox="1"/>
          <p:nvPr/>
        </p:nvSpPr>
        <p:spPr>
          <a:xfrm>
            <a:off x="1740646" y="4671883"/>
            <a:ext cx="7403354" cy="1323439"/>
          </a:xfrm>
          <a:prstGeom prst="rect">
            <a:avLst/>
          </a:prstGeom>
          <a:noFill/>
        </p:spPr>
        <p:txBody>
          <a:bodyPr wrap="square" rtlCol="0">
            <a:spAutoFit/>
          </a:bodyPr>
          <a:lstStyle/>
          <a:p>
            <a:r>
              <a:rPr lang="en-GB" sz="4000" b="1" dirty="0">
                <a:solidFill>
                  <a:srgbClr val="486A7A"/>
                </a:solidFill>
                <a:latin typeface="Arial" panose="020B0604020202020204" pitchFamily="34" charset="0"/>
                <a:cs typeface="Arial" panose="020B0604020202020204" pitchFamily="34" charset="0"/>
              </a:rPr>
              <a:t>Faecal-immunochemical testing (FIT)</a:t>
            </a:r>
          </a:p>
        </p:txBody>
      </p:sp>
      <p:cxnSp>
        <p:nvCxnSpPr>
          <p:cNvPr id="30" name="Straight Connector 29">
            <a:extLst>
              <a:ext uri="{FF2B5EF4-FFF2-40B4-BE49-F238E27FC236}">
                <a16:creationId xmlns="" xmlns:a16="http://schemas.microsoft.com/office/drawing/2014/main" id="{31459875-0A40-4FD6-971F-C27A8658390A}"/>
              </a:ext>
            </a:extLst>
          </p:cNvPr>
          <p:cNvCxnSpPr>
            <a:cxnSpLocks/>
          </p:cNvCxnSpPr>
          <p:nvPr/>
        </p:nvCxnSpPr>
        <p:spPr>
          <a:xfrm flipV="1">
            <a:off x="1781578" y="5413321"/>
            <a:ext cx="7362422" cy="14200"/>
          </a:xfrm>
          <a:prstGeom prst="line">
            <a:avLst/>
          </a:prstGeom>
          <a:ln w="76200">
            <a:solidFill>
              <a:srgbClr val="C7D31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FBCB0330-988E-42A9-A408-E9CB85816EEE}"/>
              </a:ext>
            </a:extLst>
          </p:cNvPr>
          <p:cNvSpPr txBox="1"/>
          <p:nvPr/>
        </p:nvSpPr>
        <p:spPr>
          <a:xfrm>
            <a:off x="309282" y="6409766"/>
            <a:ext cx="53078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Copyright Greater Manchester Cancer. All rights reserved.</a:t>
            </a:r>
          </a:p>
        </p:txBody>
      </p:sp>
      <p:pic>
        <p:nvPicPr>
          <p:cNvPr id="2050" name="Picture 2" descr="S:\GatewayC\Marketing\04. Brand Guidelines, Logos and Templates\02. GatewayC Logos\GatewayC-Logo-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3654" y="2940720"/>
            <a:ext cx="3245540" cy="111914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hristie\dfsroot$\homedrives1\Katie.Galvin\GMHSC Partnership - all branding assets and work\Branding\GMCA and NHS logo - when more than one logo is being us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5868" y="273997"/>
            <a:ext cx="2658329" cy="75334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 xmlns:a16="http://schemas.microsoft.com/office/drawing/2014/main" id="{FBCB0330-988E-42A9-A408-E9CB85816EEE}"/>
              </a:ext>
            </a:extLst>
          </p:cNvPr>
          <p:cNvSpPr txBox="1"/>
          <p:nvPr/>
        </p:nvSpPr>
        <p:spPr>
          <a:xfrm>
            <a:off x="423582" y="6562166"/>
            <a:ext cx="5307840" cy="246221"/>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 Copyright Greater Manchester Cancer and </a:t>
            </a:r>
            <a:r>
              <a:rPr lang="en-GB" sz="1000" dirty="0" err="1">
                <a:latin typeface="Arial" panose="020B0604020202020204" pitchFamily="34" charset="0"/>
                <a:cs typeface="Arial" panose="020B0604020202020204" pitchFamily="34" charset="0"/>
              </a:rPr>
              <a:t>GatewayC</a:t>
            </a:r>
            <a:r>
              <a:rPr lang="en-GB" sz="1000" dirty="0">
                <a:latin typeface="Arial" panose="020B0604020202020204" pitchFamily="34" charset="0"/>
                <a:cs typeface="Arial" panose="020B0604020202020204" pitchFamily="34" charset="0"/>
              </a:rPr>
              <a:t>. All rights reserved.</a:t>
            </a:r>
          </a:p>
        </p:txBody>
      </p:sp>
    </p:spTree>
    <p:extLst>
      <p:ext uri="{BB962C8B-B14F-4D97-AF65-F5344CB8AC3E}">
        <p14:creationId xmlns:p14="http://schemas.microsoft.com/office/powerpoint/2010/main" val="3967374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exagon 12">
            <a:extLst>
              <a:ext uri="{FF2B5EF4-FFF2-40B4-BE49-F238E27FC236}">
                <a16:creationId xmlns="" xmlns:a16="http://schemas.microsoft.com/office/drawing/2014/main" id="{6273643B-224A-42C6-9C7D-9A51D76F7048}"/>
              </a:ext>
            </a:extLst>
          </p:cNvPr>
          <p:cNvSpPr/>
          <p:nvPr/>
        </p:nvSpPr>
        <p:spPr>
          <a:xfrm rot="1857496">
            <a:off x="7558624" y="2632858"/>
            <a:ext cx="1532216" cy="1761167"/>
          </a:xfrm>
          <a:prstGeom prst="hexagon">
            <a:avLst>
              <a:gd name="adj" fmla="val 28967"/>
              <a:gd name="vf" fmla="val 115470"/>
            </a:avLst>
          </a:prstGeom>
          <a:solidFill>
            <a:srgbClr val="354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xagon 24">
            <a:extLst>
              <a:ext uri="{FF2B5EF4-FFF2-40B4-BE49-F238E27FC236}">
                <a16:creationId xmlns="" xmlns:a16="http://schemas.microsoft.com/office/drawing/2014/main" id="{5F8F0F4B-AEDD-4EAA-B90A-96F2F8982436}"/>
              </a:ext>
            </a:extLst>
          </p:cNvPr>
          <p:cNvSpPr/>
          <p:nvPr/>
        </p:nvSpPr>
        <p:spPr>
          <a:xfrm rot="1857496">
            <a:off x="7712867" y="-677421"/>
            <a:ext cx="1532216" cy="1761167"/>
          </a:xfrm>
          <a:prstGeom prst="hexagon">
            <a:avLst>
              <a:gd name="adj" fmla="val 28967"/>
              <a:gd name="vf" fmla="val 115470"/>
            </a:avLst>
          </a:prstGeom>
          <a:solidFill>
            <a:srgbClr val="D0D1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 xmlns:a16="http://schemas.microsoft.com/office/drawing/2014/main" id="{BA1C4101-DF35-48F2-BFF5-17619DF052C5}"/>
              </a:ext>
            </a:extLst>
          </p:cNvPr>
          <p:cNvSpPr/>
          <p:nvPr/>
        </p:nvSpPr>
        <p:spPr>
          <a:xfrm rot="1857496">
            <a:off x="6886272" y="971798"/>
            <a:ext cx="1532216" cy="1761167"/>
          </a:xfrm>
          <a:prstGeom prst="hexagon">
            <a:avLst>
              <a:gd name="adj" fmla="val 28967"/>
              <a:gd name="vf" fmla="val 115470"/>
            </a:avLst>
          </a:prstGeom>
          <a:solidFill>
            <a:srgbClr val="C7D3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Hexagon 26">
            <a:extLst>
              <a:ext uri="{FF2B5EF4-FFF2-40B4-BE49-F238E27FC236}">
                <a16:creationId xmlns="" xmlns:a16="http://schemas.microsoft.com/office/drawing/2014/main" id="{09950F02-F999-4804-AEEA-537622E50F4F}"/>
              </a:ext>
            </a:extLst>
          </p:cNvPr>
          <p:cNvSpPr/>
          <p:nvPr/>
        </p:nvSpPr>
        <p:spPr>
          <a:xfrm rot="1857496">
            <a:off x="8291491" y="4293921"/>
            <a:ext cx="1532216" cy="1761167"/>
          </a:xfrm>
          <a:prstGeom prst="hexagon">
            <a:avLst>
              <a:gd name="adj" fmla="val 28967"/>
              <a:gd name="vf" fmla="val 115470"/>
            </a:avLst>
          </a:prstGeom>
          <a:solidFill>
            <a:srgbClr val="D0D1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xagon 28">
            <a:extLst>
              <a:ext uri="{FF2B5EF4-FFF2-40B4-BE49-F238E27FC236}">
                <a16:creationId xmlns="" xmlns:a16="http://schemas.microsoft.com/office/drawing/2014/main" id="{2FCF8B04-0954-46F4-A3C8-BC50059DD6C6}"/>
              </a:ext>
            </a:extLst>
          </p:cNvPr>
          <p:cNvSpPr/>
          <p:nvPr/>
        </p:nvSpPr>
        <p:spPr>
          <a:xfrm rot="1857496">
            <a:off x="6126472" y="2632858"/>
            <a:ext cx="1532216" cy="1761167"/>
          </a:xfrm>
          <a:prstGeom prst="hexagon">
            <a:avLst>
              <a:gd name="adj" fmla="val 28967"/>
              <a:gd name="vf" fmla="val 115470"/>
            </a:avLst>
          </a:prstGeom>
          <a:solidFill>
            <a:srgbClr val="354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xagon 29">
            <a:extLst>
              <a:ext uri="{FF2B5EF4-FFF2-40B4-BE49-F238E27FC236}">
                <a16:creationId xmlns="" xmlns:a16="http://schemas.microsoft.com/office/drawing/2014/main" id="{44046EB3-B4AE-43CE-846A-751BE16DB439}"/>
              </a:ext>
            </a:extLst>
          </p:cNvPr>
          <p:cNvSpPr/>
          <p:nvPr/>
        </p:nvSpPr>
        <p:spPr>
          <a:xfrm rot="1857496">
            <a:off x="6126472" y="-677421"/>
            <a:ext cx="1532216" cy="1761167"/>
          </a:xfrm>
          <a:prstGeom prst="hexagon">
            <a:avLst>
              <a:gd name="adj" fmla="val 28967"/>
              <a:gd name="vf" fmla="val 115470"/>
            </a:avLst>
          </a:prstGeom>
          <a:solidFill>
            <a:srgbClr val="D0D1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xagon 30">
            <a:extLst>
              <a:ext uri="{FF2B5EF4-FFF2-40B4-BE49-F238E27FC236}">
                <a16:creationId xmlns="" xmlns:a16="http://schemas.microsoft.com/office/drawing/2014/main" id="{82A72857-B21F-4336-99FD-463D13CFDDCB}"/>
              </a:ext>
            </a:extLst>
          </p:cNvPr>
          <p:cNvSpPr/>
          <p:nvPr/>
        </p:nvSpPr>
        <p:spPr>
          <a:xfrm rot="1857496">
            <a:off x="5454120" y="971798"/>
            <a:ext cx="1532216" cy="1761167"/>
          </a:xfrm>
          <a:prstGeom prst="hexagon">
            <a:avLst>
              <a:gd name="adj" fmla="val 28967"/>
              <a:gd name="vf" fmla="val 115470"/>
            </a:avLst>
          </a:prstGeom>
          <a:solidFill>
            <a:srgbClr val="486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exagon 31">
            <a:extLst>
              <a:ext uri="{FF2B5EF4-FFF2-40B4-BE49-F238E27FC236}">
                <a16:creationId xmlns="" xmlns:a16="http://schemas.microsoft.com/office/drawing/2014/main" id="{8F024132-FCF2-457B-904B-1034360461E0}"/>
              </a:ext>
            </a:extLst>
          </p:cNvPr>
          <p:cNvSpPr/>
          <p:nvPr/>
        </p:nvSpPr>
        <p:spPr>
          <a:xfrm rot="1857496">
            <a:off x="6859339" y="4293921"/>
            <a:ext cx="1532216" cy="1761167"/>
          </a:xfrm>
          <a:prstGeom prst="hexagon">
            <a:avLst>
              <a:gd name="adj" fmla="val 28967"/>
              <a:gd name="vf" fmla="val 115470"/>
            </a:avLst>
          </a:prstGeom>
          <a:solidFill>
            <a:srgbClr val="D0D1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exagon 32">
            <a:extLst>
              <a:ext uri="{FF2B5EF4-FFF2-40B4-BE49-F238E27FC236}">
                <a16:creationId xmlns="" xmlns:a16="http://schemas.microsoft.com/office/drawing/2014/main" id="{F58CFA72-19E2-46EC-AC08-AF3EAFA37F9C}"/>
              </a:ext>
            </a:extLst>
          </p:cNvPr>
          <p:cNvSpPr/>
          <p:nvPr/>
        </p:nvSpPr>
        <p:spPr>
          <a:xfrm rot="1857496">
            <a:off x="7558624" y="5977416"/>
            <a:ext cx="1532216" cy="1761167"/>
          </a:xfrm>
          <a:prstGeom prst="hexagon">
            <a:avLst>
              <a:gd name="adj" fmla="val 28967"/>
              <a:gd name="vf" fmla="val 115470"/>
            </a:avLst>
          </a:prstGeom>
          <a:solidFill>
            <a:srgbClr val="D0D1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 xmlns:a16="http://schemas.microsoft.com/office/drawing/2014/main" id="{1475F888-73E0-4054-B423-98689C0EEA23}"/>
              </a:ext>
            </a:extLst>
          </p:cNvPr>
          <p:cNvSpPr txBox="1"/>
          <p:nvPr/>
        </p:nvSpPr>
        <p:spPr>
          <a:xfrm>
            <a:off x="464142" y="440044"/>
            <a:ext cx="4821536" cy="769441"/>
          </a:xfrm>
          <a:prstGeom prst="rect">
            <a:avLst/>
          </a:prstGeom>
          <a:noFill/>
        </p:spPr>
        <p:txBody>
          <a:bodyPr wrap="square" rtlCol="0">
            <a:spAutoFit/>
          </a:bodyPr>
          <a:lstStyle/>
          <a:p>
            <a:r>
              <a:rPr lang="en-GB" sz="4400" b="1" dirty="0">
                <a:solidFill>
                  <a:srgbClr val="486A7A"/>
                </a:solidFill>
                <a:latin typeface="Arial" panose="020B0604020202020204" pitchFamily="34" charset="0"/>
                <a:cs typeface="Arial" panose="020B0604020202020204" pitchFamily="34" charset="0"/>
              </a:rPr>
              <a:t>FIT in screening</a:t>
            </a:r>
          </a:p>
        </p:txBody>
      </p:sp>
      <p:sp>
        <p:nvSpPr>
          <p:cNvPr id="49" name="TextBox 48">
            <a:extLst>
              <a:ext uri="{FF2B5EF4-FFF2-40B4-BE49-F238E27FC236}">
                <a16:creationId xmlns="" xmlns:a16="http://schemas.microsoft.com/office/drawing/2014/main" id="{639C5A46-173F-422F-977E-AAFEC8B67711}"/>
              </a:ext>
            </a:extLst>
          </p:cNvPr>
          <p:cNvSpPr txBox="1"/>
          <p:nvPr/>
        </p:nvSpPr>
        <p:spPr>
          <a:xfrm>
            <a:off x="428297" y="1286102"/>
            <a:ext cx="5117951" cy="4708981"/>
          </a:xfrm>
          <a:prstGeom prst="rect">
            <a:avLst/>
          </a:prstGeom>
          <a:noFill/>
        </p:spPr>
        <p:txBody>
          <a:bodyPr wrap="square" rtlCol="0">
            <a:spAutoFit/>
          </a:bodyPr>
          <a:lstStyle/>
          <a:p>
            <a:pPr marL="171450" indent="-171450">
              <a:buFont typeface="Arial" panose="020B0604020202020204" pitchFamily="34" charset="0"/>
              <a:buChar char="•"/>
            </a:pPr>
            <a:r>
              <a:rPr lang="en-GB" sz="2000" dirty="0">
                <a:latin typeface="Arial" panose="020B0604020202020204" pitchFamily="34" charset="0"/>
                <a:cs typeface="Arial" panose="020B0604020202020204" pitchFamily="34" charset="0"/>
              </a:rPr>
              <a:t>In England people between the ages of 60 and 74 are invited once every 2 years to take part in bowel cancer screening</a:t>
            </a:r>
          </a:p>
          <a:p>
            <a:pPr marL="171450" indent="-171450">
              <a:buFont typeface="Arial" panose="020B0604020202020204" pitchFamily="34" charset="0"/>
              <a:buChar char="•"/>
            </a:pPr>
            <a:r>
              <a:rPr lang="en-GB" sz="2000" dirty="0">
                <a:latin typeface="Arial" panose="020B0604020202020204" pitchFamily="34" charset="0"/>
                <a:cs typeface="Arial" panose="020B0604020202020204" pitchFamily="34" charset="0"/>
              </a:rPr>
              <a:t>In June 2019 screening test changed from FOB to FIT</a:t>
            </a:r>
          </a:p>
          <a:p>
            <a:pPr marL="171450" indent="-171450">
              <a:buFont typeface="Arial" panose="020B0604020202020204" pitchFamily="34" charset="0"/>
              <a:buChar char="•"/>
            </a:pPr>
            <a:r>
              <a:rPr lang="en-GB" sz="2000" dirty="0">
                <a:latin typeface="Arial" panose="020B0604020202020204" pitchFamily="34" charset="0"/>
                <a:cs typeface="Arial" panose="020B0604020202020204" pitchFamily="34" charset="0"/>
              </a:rPr>
              <a:t>Sensitivity threshold is 120ug/g in England (150ug/g in Wales and 80ug/g in Scotland</a:t>
            </a:r>
          </a:p>
          <a:p>
            <a:pPr marL="171450" indent="-171450">
              <a:buFont typeface="Arial" panose="020B0604020202020204" pitchFamily="34" charset="0"/>
              <a:buChar char="•"/>
            </a:pPr>
            <a:r>
              <a:rPr lang="en-GB" sz="2000" dirty="0">
                <a:latin typeface="Arial" panose="020B0604020202020204" pitchFamily="34" charset="0"/>
                <a:cs typeface="Arial" panose="020B0604020202020204" pitchFamily="34" charset="0"/>
              </a:rPr>
              <a:t>FIT is specific to human haemoglobin, which is a significant advantage over </a:t>
            </a:r>
            <a:r>
              <a:rPr lang="en-GB" sz="2000" dirty="0" err="1">
                <a:latin typeface="Arial" panose="020B0604020202020204" pitchFamily="34" charset="0"/>
                <a:cs typeface="Arial" panose="020B0604020202020204" pitchFamily="34" charset="0"/>
              </a:rPr>
              <a:t>gFOBt</a:t>
            </a:r>
            <a:r>
              <a:rPr lang="en-GB" sz="2000" dirty="0">
                <a:latin typeface="Arial" panose="020B0604020202020204" pitchFamily="34" charset="0"/>
                <a:cs typeface="Arial" panose="020B0604020202020204" pitchFamily="34" charset="0"/>
              </a:rPr>
              <a:t> resulting in fewer false positives</a:t>
            </a:r>
          </a:p>
          <a:p>
            <a:pPr marL="171450" indent="-171450">
              <a:buFont typeface="Arial" panose="020B0604020202020204" pitchFamily="34" charset="0"/>
              <a:buChar char="•"/>
            </a:pPr>
            <a:r>
              <a:rPr lang="en-GB" sz="2000" dirty="0">
                <a:latin typeface="Arial" panose="020B0604020202020204" pitchFamily="34" charset="0"/>
                <a:cs typeface="Arial" panose="020B0604020202020204" pitchFamily="34" charset="0"/>
              </a:rPr>
              <a:t>FIT needs only one sample of stool, compared with six required for </a:t>
            </a:r>
            <a:r>
              <a:rPr lang="en-GB" sz="2000" dirty="0" err="1">
                <a:latin typeface="Arial" panose="020B0604020202020204" pitchFamily="34" charset="0"/>
                <a:cs typeface="Arial" panose="020B0604020202020204" pitchFamily="34" charset="0"/>
              </a:rPr>
              <a:t>gFOBT</a:t>
            </a:r>
            <a:r>
              <a:rPr lang="en-GB" sz="2000" dirty="0">
                <a:latin typeface="Arial" panose="020B0604020202020204" pitchFamily="34" charset="0"/>
                <a:cs typeface="Arial" panose="020B0604020202020204" pitchFamily="34" charset="0"/>
              </a:rPr>
              <a:t> (two samples from three separate stools) resulting in increased uptake</a:t>
            </a:r>
          </a:p>
        </p:txBody>
      </p:sp>
      <p:pic>
        <p:nvPicPr>
          <p:cNvPr id="22" name="Graphic 21">
            <a:extLst>
              <a:ext uri="{FF2B5EF4-FFF2-40B4-BE49-F238E27FC236}">
                <a16:creationId xmlns="" xmlns:a16="http://schemas.microsoft.com/office/drawing/2014/main" id="{82BEEAC9-EA5F-4344-9929-C577AE44928D}"/>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8298" y="6155181"/>
            <a:ext cx="184264" cy="245685"/>
          </a:xfrm>
          <a:prstGeom prst="rect">
            <a:avLst/>
          </a:prstGeom>
        </p:spPr>
      </p:pic>
      <p:pic>
        <p:nvPicPr>
          <p:cNvPr id="18" name="Graphic 45">
            <a:extLst>
              <a:ext uri="{FF2B5EF4-FFF2-40B4-BE49-F238E27FC236}">
                <a16:creationId xmlns="" xmlns:a16="http://schemas.microsoft.com/office/drawing/2014/main" id="{ACFEC549-DF10-4F96-9B32-C6394571E2D8}"/>
              </a:ext>
            </a:extLst>
          </p:cNvPr>
          <p:cNvPicPr>
            <a:picLocks noChangeAspect="1"/>
          </p:cNvPicPr>
          <p:nvPr/>
        </p:nvPicPr>
        <p:blipFill>
          <a:blip r:embed="rId4">
            <a:alphaModFix/>
            <a:extLst>
              <a:ext uri="{96DAC541-7B7A-43D3-8B79-37D633B846F1}">
                <asvg:svgBlip xmlns="" xmlns:asvg="http://schemas.microsoft.com/office/drawing/2016/SVG/main" r:embed="rId5"/>
              </a:ext>
            </a:extLst>
          </a:blip>
          <a:stretch>
            <a:fillRect/>
          </a:stretch>
        </p:blipFill>
        <p:spPr>
          <a:xfrm>
            <a:off x="7611426" y="5906112"/>
            <a:ext cx="492706" cy="732021"/>
          </a:xfrm>
          <a:prstGeom prst="rect">
            <a:avLst/>
          </a:prstGeom>
        </p:spPr>
      </p:pic>
      <p:pic>
        <p:nvPicPr>
          <p:cNvPr id="19" name="Picture 2" descr="S:\GatewayC\Marketing\04. Brand Guidelines, Logos and Templates\02. GatewayC Logos\Logo with white strok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635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07865C37-5AD3-47F0-924B-4C7BB1AF8A75}"/>
              </a:ext>
            </a:extLst>
          </p:cNvPr>
          <p:cNvGrpSpPr/>
          <p:nvPr/>
        </p:nvGrpSpPr>
        <p:grpSpPr>
          <a:xfrm>
            <a:off x="4121169" y="-133434"/>
            <a:ext cx="5348729" cy="7575517"/>
            <a:chOff x="5414209" y="-133434"/>
            <a:chExt cx="7131638" cy="7575517"/>
          </a:xfrm>
          <a:solidFill>
            <a:srgbClr val="354D56">
              <a:alpha val="5000"/>
            </a:srgbClr>
          </a:solidFill>
        </p:grpSpPr>
        <p:sp>
          <p:nvSpPr>
            <p:cNvPr id="27" name="Hexagon 26">
              <a:extLst>
                <a:ext uri="{FF2B5EF4-FFF2-40B4-BE49-F238E27FC236}">
                  <a16:creationId xmlns="" xmlns:a16="http://schemas.microsoft.com/office/drawing/2014/main" id="{6D7EB050-DA8D-4E12-B2CF-1873B21C6582}"/>
                </a:ext>
              </a:extLst>
            </p:cNvPr>
            <p:cNvSpPr/>
            <p:nvPr/>
          </p:nvSpPr>
          <p:spPr>
            <a:xfrm rot="1857496">
              <a:off x="9690189"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xagon 27">
              <a:extLst>
                <a:ext uri="{FF2B5EF4-FFF2-40B4-BE49-F238E27FC236}">
                  <a16:creationId xmlns="" xmlns:a16="http://schemas.microsoft.com/office/drawing/2014/main" id="{77301A8A-D526-46DD-8F5C-7F59924B4186}"/>
                </a:ext>
              </a:extLst>
            </p:cNvPr>
            <p:cNvSpPr/>
            <p:nvPr/>
          </p:nvSpPr>
          <p:spPr>
            <a:xfrm rot="1857496">
              <a:off x="9690188"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xagon 28">
              <a:extLst>
                <a:ext uri="{FF2B5EF4-FFF2-40B4-BE49-F238E27FC236}">
                  <a16:creationId xmlns="" xmlns:a16="http://schemas.microsoft.com/office/drawing/2014/main" id="{613378E3-ED5D-4DA0-B046-5560C8DDCFDD}"/>
                </a:ext>
              </a:extLst>
            </p:cNvPr>
            <p:cNvSpPr/>
            <p:nvPr/>
          </p:nvSpPr>
          <p:spPr>
            <a:xfrm rot="1857496">
              <a:off x="9690187"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xagon 29">
              <a:extLst>
                <a:ext uri="{FF2B5EF4-FFF2-40B4-BE49-F238E27FC236}">
                  <a16:creationId xmlns="" xmlns:a16="http://schemas.microsoft.com/office/drawing/2014/main" id="{E727D9FB-1B1A-4899-89E9-9486E3E5240A}"/>
                </a:ext>
              </a:extLst>
            </p:cNvPr>
            <p:cNvSpPr/>
            <p:nvPr/>
          </p:nvSpPr>
          <p:spPr>
            <a:xfrm rot="1857496">
              <a:off x="9690186"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xagon 30">
              <a:extLst>
                <a:ext uri="{FF2B5EF4-FFF2-40B4-BE49-F238E27FC236}">
                  <a16:creationId xmlns="" xmlns:a16="http://schemas.microsoft.com/office/drawing/2014/main" id="{14DB974D-C430-429C-B0CD-E804E2320C67}"/>
                </a:ext>
              </a:extLst>
            </p:cNvPr>
            <p:cNvSpPr/>
            <p:nvPr/>
          </p:nvSpPr>
          <p:spPr>
            <a:xfrm rot="1857496">
              <a:off x="11133507"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exagon 31">
              <a:extLst>
                <a:ext uri="{FF2B5EF4-FFF2-40B4-BE49-F238E27FC236}">
                  <a16:creationId xmlns="" xmlns:a16="http://schemas.microsoft.com/office/drawing/2014/main" id="{B21F3B94-B259-40B5-832E-3921A4CF5D4B}"/>
                </a:ext>
              </a:extLst>
            </p:cNvPr>
            <p:cNvSpPr/>
            <p:nvPr/>
          </p:nvSpPr>
          <p:spPr>
            <a:xfrm rot="1857496">
              <a:off x="11133507"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exagon 32">
              <a:extLst>
                <a:ext uri="{FF2B5EF4-FFF2-40B4-BE49-F238E27FC236}">
                  <a16:creationId xmlns="" xmlns:a16="http://schemas.microsoft.com/office/drawing/2014/main" id="{51FCCC46-75FA-4866-B4D4-1120B54E2573}"/>
                </a:ext>
              </a:extLst>
            </p:cNvPr>
            <p:cNvSpPr/>
            <p:nvPr/>
          </p:nvSpPr>
          <p:spPr>
            <a:xfrm rot="1857496">
              <a:off x="11133506"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exagon 33">
              <a:extLst>
                <a:ext uri="{FF2B5EF4-FFF2-40B4-BE49-F238E27FC236}">
                  <a16:creationId xmlns="" xmlns:a16="http://schemas.microsoft.com/office/drawing/2014/main" id="{AE261CE3-77EB-477E-8B71-A07C61F9450D}"/>
                </a:ext>
              </a:extLst>
            </p:cNvPr>
            <p:cNvSpPr/>
            <p:nvPr/>
          </p:nvSpPr>
          <p:spPr>
            <a:xfrm rot="1857496">
              <a:off x="8268462"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Hexagon 34">
              <a:extLst>
                <a:ext uri="{FF2B5EF4-FFF2-40B4-BE49-F238E27FC236}">
                  <a16:creationId xmlns="" xmlns:a16="http://schemas.microsoft.com/office/drawing/2014/main" id="{7734AC4C-B852-44B4-A201-9B8160C2A7E5}"/>
                </a:ext>
              </a:extLst>
            </p:cNvPr>
            <p:cNvSpPr/>
            <p:nvPr/>
          </p:nvSpPr>
          <p:spPr>
            <a:xfrm rot="1857496">
              <a:off x="8268462"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Hexagon 35">
              <a:extLst>
                <a:ext uri="{FF2B5EF4-FFF2-40B4-BE49-F238E27FC236}">
                  <a16:creationId xmlns="" xmlns:a16="http://schemas.microsoft.com/office/drawing/2014/main" id="{45526AE2-91B4-4E32-BFAF-0B80F55ADF11}"/>
                </a:ext>
              </a:extLst>
            </p:cNvPr>
            <p:cNvSpPr/>
            <p:nvPr/>
          </p:nvSpPr>
          <p:spPr>
            <a:xfrm rot="1857496">
              <a:off x="8268461"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Hexagon 36">
              <a:extLst>
                <a:ext uri="{FF2B5EF4-FFF2-40B4-BE49-F238E27FC236}">
                  <a16:creationId xmlns="" xmlns:a16="http://schemas.microsoft.com/office/drawing/2014/main" id="{F850BBAE-E21D-43F2-96DD-EE664B08C102}"/>
                </a:ext>
              </a:extLst>
            </p:cNvPr>
            <p:cNvSpPr/>
            <p:nvPr/>
          </p:nvSpPr>
          <p:spPr>
            <a:xfrm rot="1857496">
              <a:off x="8268462" y="-133434"/>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Hexagon 37">
              <a:extLst>
                <a:ext uri="{FF2B5EF4-FFF2-40B4-BE49-F238E27FC236}">
                  <a16:creationId xmlns="" xmlns:a16="http://schemas.microsoft.com/office/drawing/2014/main" id="{F122A395-4346-47B0-B77E-97F913918DB5}"/>
                </a:ext>
              </a:extLst>
            </p:cNvPr>
            <p:cNvSpPr/>
            <p:nvPr/>
          </p:nvSpPr>
          <p:spPr>
            <a:xfrm rot="1857496">
              <a:off x="8268461" y="622454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exagon 38">
              <a:extLst>
                <a:ext uri="{FF2B5EF4-FFF2-40B4-BE49-F238E27FC236}">
                  <a16:creationId xmlns="" xmlns:a16="http://schemas.microsoft.com/office/drawing/2014/main" id="{ED6A8E10-14BB-48AC-9BFA-6254FF26C099}"/>
                </a:ext>
              </a:extLst>
            </p:cNvPr>
            <p:cNvSpPr/>
            <p:nvPr/>
          </p:nvSpPr>
          <p:spPr>
            <a:xfrm rot="1857496">
              <a:off x="6835937"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exagon 39">
              <a:extLst>
                <a:ext uri="{FF2B5EF4-FFF2-40B4-BE49-F238E27FC236}">
                  <a16:creationId xmlns="" xmlns:a16="http://schemas.microsoft.com/office/drawing/2014/main" id="{80B69ABF-12DB-4A35-A4BC-B6D2199313A3}"/>
                </a:ext>
              </a:extLst>
            </p:cNvPr>
            <p:cNvSpPr/>
            <p:nvPr/>
          </p:nvSpPr>
          <p:spPr>
            <a:xfrm rot="1857496">
              <a:off x="6835936"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Hexagon 40">
              <a:extLst>
                <a:ext uri="{FF2B5EF4-FFF2-40B4-BE49-F238E27FC236}">
                  <a16:creationId xmlns="" xmlns:a16="http://schemas.microsoft.com/office/drawing/2014/main" id="{F9766399-BF3A-4702-B3DE-87446F65D84A}"/>
                </a:ext>
              </a:extLst>
            </p:cNvPr>
            <p:cNvSpPr/>
            <p:nvPr/>
          </p:nvSpPr>
          <p:spPr>
            <a:xfrm rot="1857496">
              <a:off x="6835935"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Hexagon 41">
              <a:extLst>
                <a:ext uri="{FF2B5EF4-FFF2-40B4-BE49-F238E27FC236}">
                  <a16:creationId xmlns="" xmlns:a16="http://schemas.microsoft.com/office/drawing/2014/main" id="{02BD10D5-D737-42F8-BB6F-677D8297E694}"/>
                </a:ext>
              </a:extLst>
            </p:cNvPr>
            <p:cNvSpPr/>
            <p:nvPr/>
          </p:nvSpPr>
          <p:spPr>
            <a:xfrm rot="1857496">
              <a:off x="6835934"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Hexagon 42">
              <a:extLst>
                <a:ext uri="{FF2B5EF4-FFF2-40B4-BE49-F238E27FC236}">
                  <a16:creationId xmlns="" xmlns:a16="http://schemas.microsoft.com/office/drawing/2014/main" id="{C4F36D93-2BA4-40AD-8E27-64EE5A7CF6BB}"/>
                </a:ext>
              </a:extLst>
            </p:cNvPr>
            <p:cNvSpPr/>
            <p:nvPr/>
          </p:nvSpPr>
          <p:spPr>
            <a:xfrm rot="1857496">
              <a:off x="5414210"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Hexagon 43">
              <a:extLst>
                <a:ext uri="{FF2B5EF4-FFF2-40B4-BE49-F238E27FC236}">
                  <a16:creationId xmlns="" xmlns:a16="http://schemas.microsoft.com/office/drawing/2014/main" id="{0B73A3E7-6107-4015-BD36-56B6FFCE908E}"/>
                </a:ext>
              </a:extLst>
            </p:cNvPr>
            <p:cNvSpPr/>
            <p:nvPr/>
          </p:nvSpPr>
          <p:spPr>
            <a:xfrm rot="1857496">
              <a:off x="5414210"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Hexagon 44">
              <a:extLst>
                <a:ext uri="{FF2B5EF4-FFF2-40B4-BE49-F238E27FC236}">
                  <a16:creationId xmlns="" xmlns:a16="http://schemas.microsoft.com/office/drawing/2014/main" id="{E8433007-0661-4F16-99DE-8EFA244001F9}"/>
                </a:ext>
              </a:extLst>
            </p:cNvPr>
            <p:cNvSpPr/>
            <p:nvPr/>
          </p:nvSpPr>
          <p:spPr>
            <a:xfrm rot="1857496">
              <a:off x="5414209"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0" name="Graphic 69">
            <a:extLst>
              <a:ext uri="{FF2B5EF4-FFF2-40B4-BE49-F238E27FC236}">
                <a16:creationId xmlns="" xmlns:a16="http://schemas.microsoft.com/office/drawing/2014/main" id="{4D4CC5E2-CBFF-4493-9811-7D306CAFAA1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8298" y="6164559"/>
            <a:ext cx="184264" cy="245685"/>
          </a:xfrm>
          <a:prstGeom prst="rect">
            <a:avLst/>
          </a:prstGeom>
        </p:spPr>
      </p:pic>
      <p:sp>
        <p:nvSpPr>
          <p:cNvPr id="72" name="TextBox 71">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pic>
        <p:nvPicPr>
          <p:cNvPr id="46" name="Graphic 45">
            <a:extLst>
              <a:ext uri="{FF2B5EF4-FFF2-40B4-BE49-F238E27FC236}">
                <a16:creationId xmlns="" xmlns:a16="http://schemas.microsoft.com/office/drawing/2014/main" id="{ACFEC549-DF10-4F96-9B32-C6394571E2D8}"/>
              </a:ext>
            </a:extLst>
          </p:cNvPr>
          <p:cNvPicPr>
            <a:picLocks noChangeAspect="1"/>
          </p:cNvPicPr>
          <p:nvPr/>
        </p:nvPicPr>
        <p:blipFill>
          <a:blip r:embed="rId4">
            <a:alphaModFix/>
            <a:extLst>
              <a:ext uri="{96DAC541-7B7A-43D3-8B79-37D633B846F1}">
                <asvg:svgBlip xmlns="" xmlns:asvg="http://schemas.microsoft.com/office/drawing/2016/SVG/main" r:embed="rId5"/>
              </a:ext>
            </a:extLst>
          </a:blip>
          <a:stretch>
            <a:fillRect/>
          </a:stretch>
        </p:blipFill>
        <p:spPr>
          <a:xfrm>
            <a:off x="7611426" y="5906112"/>
            <a:ext cx="492706" cy="732021"/>
          </a:xfrm>
          <a:prstGeom prst="rect">
            <a:avLst/>
          </a:prstGeom>
        </p:spPr>
      </p:pic>
      <p:pic>
        <p:nvPicPr>
          <p:cNvPr id="1026" name="Picture 2" descr="S:\GatewayC\Marketing\04. Brand Guidelines, Logos and Templates\02. GatewayC Logos\Logo with white strok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298" y="821898"/>
            <a:ext cx="4732386" cy="769441"/>
          </a:xfrm>
          <a:prstGeom prst="rect">
            <a:avLst/>
          </a:prstGeom>
        </p:spPr>
        <p:txBody>
          <a:bodyPr wrap="none">
            <a:spAutoFit/>
          </a:bodyPr>
          <a:lstStyle/>
          <a:p>
            <a:r>
              <a:rPr lang="en-GB" sz="4400" b="1" dirty="0">
                <a:solidFill>
                  <a:srgbClr val="486A7A"/>
                </a:solidFill>
                <a:latin typeface="Arial" panose="020B0604020202020204" pitchFamily="34" charset="0"/>
                <a:cs typeface="Arial" panose="020B0604020202020204" pitchFamily="34" charset="0"/>
              </a:rPr>
              <a:t>Symptomatic FIT</a:t>
            </a:r>
          </a:p>
        </p:txBody>
      </p:sp>
      <p:sp>
        <p:nvSpPr>
          <p:cNvPr id="3" name="Rectangle 2"/>
          <p:cNvSpPr/>
          <p:nvPr/>
        </p:nvSpPr>
        <p:spPr>
          <a:xfrm>
            <a:off x="520430" y="1980124"/>
            <a:ext cx="4572000" cy="4093428"/>
          </a:xfrm>
          <a:prstGeom prst="rect">
            <a:avLst/>
          </a:prstGeom>
        </p:spPr>
        <p:txBody>
          <a:bodyPr>
            <a:spAutoFit/>
          </a:bodyPr>
          <a:lstStyle/>
          <a:p>
            <a:pPr marL="342900" indent="-342900">
              <a:buFont typeface="Arial" panose="020B0604020202020204" pitchFamily="34" charset="0"/>
              <a:buChar char="•"/>
            </a:pPr>
            <a:r>
              <a:rPr lang="en-GB" sz="2000" dirty="0"/>
              <a:t>NICE DG30 recommends the use of FIT in patients </a:t>
            </a:r>
            <a:r>
              <a:rPr lang="en-GB" sz="2000" b="1" dirty="0">
                <a:solidFill>
                  <a:srgbClr val="486A7A"/>
                </a:solidFill>
              </a:rPr>
              <a:t>without rectal bleeding</a:t>
            </a:r>
            <a:r>
              <a:rPr lang="en-GB" sz="2000" dirty="0"/>
              <a:t>, who have unexplained symptoms, but do not meet the criteria for a suspected cancer referral pathway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Results should be reported using a threshold of 10 micrograms of haemoglobin per gram of faeces (as opposed to 120microgram threshold used in screening)</a:t>
            </a:r>
          </a:p>
        </p:txBody>
      </p:sp>
    </p:spTree>
    <p:extLst>
      <p:ext uri="{BB962C8B-B14F-4D97-AF65-F5344CB8AC3E}">
        <p14:creationId xmlns:p14="http://schemas.microsoft.com/office/powerpoint/2010/main" val="3435350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 xmlns:a16="http://schemas.microsoft.com/office/drawing/2014/main" id="{46B1439C-9193-4CD5-975A-1A79EA758DAC}"/>
              </a:ext>
            </a:extLst>
          </p:cNvPr>
          <p:cNvSpPr/>
          <p:nvPr/>
        </p:nvSpPr>
        <p:spPr>
          <a:xfrm rot="1807952">
            <a:off x="2574102" y="5945058"/>
            <a:ext cx="1403286" cy="1612972"/>
          </a:xfrm>
          <a:prstGeom prst="hexagon">
            <a:avLst>
              <a:gd name="adj" fmla="val 28967"/>
              <a:gd name="vf" fmla="val 115470"/>
            </a:avLst>
          </a:prstGeom>
          <a:solidFill>
            <a:srgbClr val="C7D31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 xmlns:a16="http://schemas.microsoft.com/office/drawing/2014/main" id="{A6537E66-B81B-494F-85EA-1D9DC0EC2566}"/>
              </a:ext>
            </a:extLst>
          </p:cNvPr>
          <p:cNvGrpSpPr/>
          <p:nvPr/>
        </p:nvGrpSpPr>
        <p:grpSpPr>
          <a:xfrm>
            <a:off x="209983" y="936729"/>
            <a:ext cx="1470124" cy="1809978"/>
            <a:chOff x="279977" y="936729"/>
            <a:chExt cx="1960165" cy="1809978"/>
          </a:xfrm>
        </p:grpSpPr>
        <p:grpSp>
          <p:nvGrpSpPr>
            <p:cNvPr id="7" name="Group 6">
              <a:extLst>
                <a:ext uri="{FF2B5EF4-FFF2-40B4-BE49-F238E27FC236}">
                  <a16:creationId xmlns="" xmlns:a16="http://schemas.microsoft.com/office/drawing/2014/main" id="{30D70CE7-A061-49AD-B6D0-E416C41EBEF4}"/>
                </a:ext>
              </a:extLst>
            </p:cNvPr>
            <p:cNvGrpSpPr/>
            <p:nvPr/>
          </p:nvGrpSpPr>
          <p:grpSpPr>
            <a:xfrm>
              <a:off x="279977" y="936729"/>
              <a:ext cx="1960165" cy="163944"/>
              <a:chOff x="279977" y="936729"/>
              <a:chExt cx="1960165" cy="163944"/>
            </a:xfrm>
          </p:grpSpPr>
          <p:sp>
            <p:nvSpPr>
              <p:cNvPr id="32" name="Hexagon 31">
                <a:extLst>
                  <a:ext uri="{FF2B5EF4-FFF2-40B4-BE49-F238E27FC236}">
                    <a16:creationId xmlns="" xmlns:a16="http://schemas.microsoft.com/office/drawing/2014/main" id="{8E0D5D38-57F5-43EE-8FD4-E8336B3F01BA}"/>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Hexagon 39">
                <a:extLst>
                  <a:ext uri="{FF2B5EF4-FFF2-40B4-BE49-F238E27FC236}">
                    <a16:creationId xmlns="" xmlns:a16="http://schemas.microsoft.com/office/drawing/2014/main" id="{277A8909-C18A-4BF2-B9EC-91EE87A7D99C}"/>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Hexagon 45">
                <a:extLst>
                  <a:ext uri="{FF2B5EF4-FFF2-40B4-BE49-F238E27FC236}">
                    <a16:creationId xmlns="" xmlns:a16="http://schemas.microsoft.com/office/drawing/2014/main" id="{448E4EDE-65A1-4428-B4FE-02CC73D0437C}"/>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Hexagon 52">
                <a:extLst>
                  <a:ext uri="{FF2B5EF4-FFF2-40B4-BE49-F238E27FC236}">
                    <a16:creationId xmlns="" xmlns:a16="http://schemas.microsoft.com/office/drawing/2014/main" id="{08E6D82E-8CE3-4F5A-BFC1-23A26901BFAB}"/>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Hexagon 58">
                <a:extLst>
                  <a:ext uri="{FF2B5EF4-FFF2-40B4-BE49-F238E27FC236}">
                    <a16:creationId xmlns="" xmlns:a16="http://schemas.microsoft.com/office/drawing/2014/main" id="{A328427C-906E-4D07-AF38-CCC83D731EBA}"/>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Hexagon 64">
                <a:extLst>
                  <a:ext uri="{FF2B5EF4-FFF2-40B4-BE49-F238E27FC236}">
                    <a16:creationId xmlns="" xmlns:a16="http://schemas.microsoft.com/office/drawing/2014/main" id="{A709512B-2135-4640-BCED-F9EE40A0D1D4}"/>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Hexagon 72">
                <a:extLst>
                  <a:ext uri="{FF2B5EF4-FFF2-40B4-BE49-F238E27FC236}">
                    <a16:creationId xmlns="" xmlns:a16="http://schemas.microsoft.com/office/drawing/2014/main" id="{7B374ACD-1BC0-4C32-97FE-2C532F32201E}"/>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9" name="Group 78">
              <a:extLst>
                <a:ext uri="{FF2B5EF4-FFF2-40B4-BE49-F238E27FC236}">
                  <a16:creationId xmlns="" xmlns:a16="http://schemas.microsoft.com/office/drawing/2014/main" id="{2F6F8FD3-AC0E-4C21-BD8E-21037A5FCE27}"/>
                </a:ext>
              </a:extLst>
            </p:cNvPr>
            <p:cNvGrpSpPr/>
            <p:nvPr/>
          </p:nvGrpSpPr>
          <p:grpSpPr>
            <a:xfrm>
              <a:off x="279977" y="1211068"/>
              <a:ext cx="1960165" cy="163944"/>
              <a:chOff x="279977" y="936729"/>
              <a:chExt cx="1960165" cy="163944"/>
            </a:xfrm>
          </p:grpSpPr>
          <p:sp>
            <p:nvSpPr>
              <p:cNvPr id="80" name="Hexagon 79">
                <a:extLst>
                  <a:ext uri="{FF2B5EF4-FFF2-40B4-BE49-F238E27FC236}">
                    <a16:creationId xmlns="" xmlns:a16="http://schemas.microsoft.com/office/drawing/2014/main" id="{ED9E25DE-31D1-40E8-BA2B-9C48E3067765}"/>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Hexagon 80">
                <a:extLst>
                  <a:ext uri="{FF2B5EF4-FFF2-40B4-BE49-F238E27FC236}">
                    <a16:creationId xmlns="" xmlns:a16="http://schemas.microsoft.com/office/drawing/2014/main" id="{A352FDE8-3960-4E11-B5B3-0997840DE334}"/>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Hexagon 81">
                <a:extLst>
                  <a:ext uri="{FF2B5EF4-FFF2-40B4-BE49-F238E27FC236}">
                    <a16:creationId xmlns="" xmlns:a16="http://schemas.microsoft.com/office/drawing/2014/main" id="{2B15A0D1-6BDF-4572-A7A2-4A75FA3EF4DF}"/>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Hexagon 82">
                <a:extLst>
                  <a:ext uri="{FF2B5EF4-FFF2-40B4-BE49-F238E27FC236}">
                    <a16:creationId xmlns="" xmlns:a16="http://schemas.microsoft.com/office/drawing/2014/main" id="{8B75CB59-C5DF-4F50-A33F-DF2A5D7D400F}"/>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Hexagon 83">
                <a:extLst>
                  <a:ext uri="{FF2B5EF4-FFF2-40B4-BE49-F238E27FC236}">
                    <a16:creationId xmlns="" xmlns:a16="http://schemas.microsoft.com/office/drawing/2014/main" id="{595A987C-273A-4183-8838-0839E0A9C64E}"/>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Hexagon 84">
                <a:extLst>
                  <a:ext uri="{FF2B5EF4-FFF2-40B4-BE49-F238E27FC236}">
                    <a16:creationId xmlns="" xmlns:a16="http://schemas.microsoft.com/office/drawing/2014/main" id="{F6A5474F-B9D1-4B6E-A6F8-541899ADBB28}"/>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Hexagon 85">
                <a:extLst>
                  <a:ext uri="{FF2B5EF4-FFF2-40B4-BE49-F238E27FC236}">
                    <a16:creationId xmlns="" xmlns:a16="http://schemas.microsoft.com/office/drawing/2014/main" id="{526A32E3-4B89-4668-BD5E-0A0A2C87E7DC}"/>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7" name="Group 86">
              <a:extLst>
                <a:ext uri="{FF2B5EF4-FFF2-40B4-BE49-F238E27FC236}">
                  <a16:creationId xmlns="" xmlns:a16="http://schemas.microsoft.com/office/drawing/2014/main" id="{8484A183-0B6F-423C-A73A-E5BE1E5D3CC0}"/>
                </a:ext>
              </a:extLst>
            </p:cNvPr>
            <p:cNvGrpSpPr/>
            <p:nvPr/>
          </p:nvGrpSpPr>
          <p:grpSpPr>
            <a:xfrm>
              <a:off x="279977" y="1485407"/>
              <a:ext cx="1960165" cy="163944"/>
              <a:chOff x="279977" y="936729"/>
              <a:chExt cx="1960165" cy="163944"/>
            </a:xfrm>
          </p:grpSpPr>
          <p:sp>
            <p:nvSpPr>
              <p:cNvPr id="88" name="Hexagon 87">
                <a:extLst>
                  <a:ext uri="{FF2B5EF4-FFF2-40B4-BE49-F238E27FC236}">
                    <a16:creationId xmlns="" xmlns:a16="http://schemas.microsoft.com/office/drawing/2014/main" id="{416256FB-4AEC-45ED-B494-14FD2BB7630D}"/>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Hexagon 88">
                <a:extLst>
                  <a:ext uri="{FF2B5EF4-FFF2-40B4-BE49-F238E27FC236}">
                    <a16:creationId xmlns="" xmlns:a16="http://schemas.microsoft.com/office/drawing/2014/main" id="{087A3FD6-178A-4A28-BE32-4651976D00D9}"/>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Hexagon 89">
                <a:extLst>
                  <a:ext uri="{FF2B5EF4-FFF2-40B4-BE49-F238E27FC236}">
                    <a16:creationId xmlns="" xmlns:a16="http://schemas.microsoft.com/office/drawing/2014/main" id="{27A0DECD-35E4-4CB0-8AA1-1B812DF93498}"/>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Hexagon 90">
                <a:extLst>
                  <a:ext uri="{FF2B5EF4-FFF2-40B4-BE49-F238E27FC236}">
                    <a16:creationId xmlns="" xmlns:a16="http://schemas.microsoft.com/office/drawing/2014/main" id="{7ED637C2-6091-401B-8523-18770DCFB07E}"/>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Hexagon 91">
                <a:extLst>
                  <a:ext uri="{FF2B5EF4-FFF2-40B4-BE49-F238E27FC236}">
                    <a16:creationId xmlns="" xmlns:a16="http://schemas.microsoft.com/office/drawing/2014/main" id="{DC49319C-1185-4948-B622-FD62B991550A}"/>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Hexagon 92">
                <a:extLst>
                  <a:ext uri="{FF2B5EF4-FFF2-40B4-BE49-F238E27FC236}">
                    <a16:creationId xmlns="" xmlns:a16="http://schemas.microsoft.com/office/drawing/2014/main" id="{921F668E-C484-4650-B297-0A3E75913857}"/>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Hexagon 93">
                <a:extLst>
                  <a:ext uri="{FF2B5EF4-FFF2-40B4-BE49-F238E27FC236}">
                    <a16:creationId xmlns="" xmlns:a16="http://schemas.microsoft.com/office/drawing/2014/main" id="{66F5FE22-4ABF-496C-83B1-8D2F7DF497AF}"/>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5" name="Group 94">
              <a:extLst>
                <a:ext uri="{FF2B5EF4-FFF2-40B4-BE49-F238E27FC236}">
                  <a16:creationId xmlns="" xmlns:a16="http://schemas.microsoft.com/office/drawing/2014/main" id="{BF244BBA-FB85-4F24-8121-5CEA1FC5B150}"/>
                </a:ext>
              </a:extLst>
            </p:cNvPr>
            <p:cNvGrpSpPr/>
            <p:nvPr/>
          </p:nvGrpSpPr>
          <p:grpSpPr>
            <a:xfrm>
              <a:off x="279977" y="1759746"/>
              <a:ext cx="1960165" cy="163944"/>
              <a:chOff x="279977" y="936729"/>
              <a:chExt cx="1960165" cy="163944"/>
            </a:xfrm>
          </p:grpSpPr>
          <p:sp>
            <p:nvSpPr>
              <p:cNvPr id="96" name="Hexagon 95">
                <a:extLst>
                  <a:ext uri="{FF2B5EF4-FFF2-40B4-BE49-F238E27FC236}">
                    <a16:creationId xmlns="" xmlns:a16="http://schemas.microsoft.com/office/drawing/2014/main" id="{972D67AC-FDFD-4970-8F90-F396E2CD0503}"/>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Hexagon 96">
                <a:extLst>
                  <a:ext uri="{FF2B5EF4-FFF2-40B4-BE49-F238E27FC236}">
                    <a16:creationId xmlns="" xmlns:a16="http://schemas.microsoft.com/office/drawing/2014/main" id="{C0DAD3FB-7384-420A-9D99-7BABE3DDECCB}"/>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Hexagon 97">
                <a:extLst>
                  <a:ext uri="{FF2B5EF4-FFF2-40B4-BE49-F238E27FC236}">
                    <a16:creationId xmlns="" xmlns:a16="http://schemas.microsoft.com/office/drawing/2014/main" id="{E8A0BE96-86E1-41CC-B0E4-4519D620A7A2}"/>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Hexagon 98">
                <a:extLst>
                  <a:ext uri="{FF2B5EF4-FFF2-40B4-BE49-F238E27FC236}">
                    <a16:creationId xmlns="" xmlns:a16="http://schemas.microsoft.com/office/drawing/2014/main" id="{AC866C64-60AD-43C0-BB4D-BC7AF1A9ECFB}"/>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Hexagon 99">
                <a:extLst>
                  <a:ext uri="{FF2B5EF4-FFF2-40B4-BE49-F238E27FC236}">
                    <a16:creationId xmlns="" xmlns:a16="http://schemas.microsoft.com/office/drawing/2014/main" id="{73E5E72F-1D99-4894-90F9-1203E24FD81E}"/>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Hexagon 100">
                <a:extLst>
                  <a:ext uri="{FF2B5EF4-FFF2-40B4-BE49-F238E27FC236}">
                    <a16:creationId xmlns="" xmlns:a16="http://schemas.microsoft.com/office/drawing/2014/main" id="{A932FE1E-3742-4A89-8803-8732A911CDEA}"/>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Hexagon 101">
                <a:extLst>
                  <a:ext uri="{FF2B5EF4-FFF2-40B4-BE49-F238E27FC236}">
                    <a16:creationId xmlns="" xmlns:a16="http://schemas.microsoft.com/office/drawing/2014/main" id="{1E8CF786-A5EB-4A20-AB8C-1D7FF206F4D2}"/>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3" name="Group 102">
              <a:extLst>
                <a:ext uri="{FF2B5EF4-FFF2-40B4-BE49-F238E27FC236}">
                  <a16:creationId xmlns="" xmlns:a16="http://schemas.microsoft.com/office/drawing/2014/main" id="{FF2CCC61-2045-48BD-996E-EC911DE49C62}"/>
                </a:ext>
              </a:extLst>
            </p:cNvPr>
            <p:cNvGrpSpPr/>
            <p:nvPr/>
          </p:nvGrpSpPr>
          <p:grpSpPr>
            <a:xfrm>
              <a:off x="279977" y="2034085"/>
              <a:ext cx="1960165" cy="163944"/>
              <a:chOff x="279977" y="936729"/>
              <a:chExt cx="1960165" cy="163944"/>
            </a:xfrm>
          </p:grpSpPr>
          <p:sp>
            <p:nvSpPr>
              <p:cNvPr id="104" name="Hexagon 103">
                <a:extLst>
                  <a:ext uri="{FF2B5EF4-FFF2-40B4-BE49-F238E27FC236}">
                    <a16:creationId xmlns="" xmlns:a16="http://schemas.microsoft.com/office/drawing/2014/main" id="{010A88A1-9B59-4338-8F9C-0DEEB6219BE8}"/>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Hexagon 104">
                <a:extLst>
                  <a:ext uri="{FF2B5EF4-FFF2-40B4-BE49-F238E27FC236}">
                    <a16:creationId xmlns="" xmlns:a16="http://schemas.microsoft.com/office/drawing/2014/main" id="{D26D2BF5-912F-4655-8640-1FC9D3BCF5BB}"/>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Hexagon 105">
                <a:extLst>
                  <a:ext uri="{FF2B5EF4-FFF2-40B4-BE49-F238E27FC236}">
                    <a16:creationId xmlns="" xmlns:a16="http://schemas.microsoft.com/office/drawing/2014/main" id="{33CE5B19-DF7A-4794-874F-AD2C9C249BDB}"/>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Hexagon 106">
                <a:extLst>
                  <a:ext uri="{FF2B5EF4-FFF2-40B4-BE49-F238E27FC236}">
                    <a16:creationId xmlns="" xmlns:a16="http://schemas.microsoft.com/office/drawing/2014/main" id="{A7D0CBCB-5A5B-4147-BB27-91480CAE830A}"/>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Hexagon 107">
                <a:extLst>
                  <a:ext uri="{FF2B5EF4-FFF2-40B4-BE49-F238E27FC236}">
                    <a16:creationId xmlns="" xmlns:a16="http://schemas.microsoft.com/office/drawing/2014/main" id="{E84FA894-39AE-48AB-9A57-7E4027F0B449}"/>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Hexagon 108">
                <a:extLst>
                  <a:ext uri="{FF2B5EF4-FFF2-40B4-BE49-F238E27FC236}">
                    <a16:creationId xmlns="" xmlns:a16="http://schemas.microsoft.com/office/drawing/2014/main" id="{32DDB2B3-0706-4CAF-90D8-5A64A8E4461F}"/>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Hexagon 109">
                <a:extLst>
                  <a:ext uri="{FF2B5EF4-FFF2-40B4-BE49-F238E27FC236}">
                    <a16:creationId xmlns="" xmlns:a16="http://schemas.microsoft.com/office/drawing/2014/main" id="{0DB5C1FE-7E26-4BF1-9373-C6604B2E3818}"/>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1" name="Group 110">
              <a:extLst>
                <a:ext uri="{FF2B5EF4-FFF2-40B4-BE49-F238E27FC236}">
                  <a16:creationId xmlns="" xmlns:a16="http://schemas.microsoft.com/office/drawing/2014/main" id="{1FAB3BF5-3932-4B89-88DE-CE98BDEC0E9E}"/>
                </a:ext>
              </a:extLst>
            </p:cNvPr>
            <p:cNvGrpSpPr/>
            <p:nvPr/>
          </p:nvGrpSpPr>
          <p:grpSpPr>
            <a:xfrm>
              <a:off x="279977" y="2308424"/>
              <a:ext cx="1960165" cy="163944"/>
              <a:chOff x="279977" y="936729"/>
              <a:chExt cx="1960165" cy="163944"/>
            </a:xfrm>
          </p:grpSpPr>
          <p:sp>
            <p:nvSpPr>
              <p:cNvPr id="112" name="Hexagon 111">
                <a:extLst>
                  <a:ext uri="{FF2B5EF4-FFF2-40B4-BE49-F238E27FC236}">
                    <a16:creationId xmlns="" xmlns:a16="http://schemas.microsoft.com/office/drawing/2014/main" id="{95906855-CC21-4129-B521-56FF3CDF7966}"/>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Hexagon 112">
                <a:extLst>
                  <a:ext uri="{FF2B5EF4-FFF2-40B4-BE49-F238E27FC236}">
                    <a16:creationId xmlns="" xmlns:a16="http://schemas.microsoft.com/office/drawing/2014/main" id="{2D1E2C1D-B972-42B7-B535-1FBEB44E56E1}"/>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Hexagon 113">
                <a:extLst>
                  <a:ext uri="{FF2B5EF4-FFF2-40B4-BE49-F238E27FC236}">
                    <a16:creationId xmlns="" xmlns:a16="http://schemas.microsoft.com/office/drawing/2014/main" id="{06AC0E7B-F12B-43F2-AE6D-4FE44A087786}"/>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Hexagon 114">
                <a:extLst>
                  <a:ext uri="{FF2B5EF4-FFF2-40B4-BE49-F238E27FC236}">
                    <a16:creationId xmlns="" xmlns:a16="http://schemas.microsoft.com/office/drawing/2014/main" id="{F54F5791-C7E3-47B6-9E3E-72A4117304FF}"/>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Hexagon 115">
                <a:extLst>
                  <a:ext uri="{FF2B5EF4-FFF2-40B4-BE49-F238E27FC236}">
                    <a16:creationId xmlns="" xmlns:a16="http://schemas.microsoft.com/office/drawing/2014/main" id="{FE1AC08C-444A-4DF0-AEF4-039DBC018F45}"/>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Hexagon 116">
                <a:extLst>
                  <a:ext uri="{FF2B5EF4-FFF2-40B4-BE49-F238E27FC236}">
                    <a16:creationId xmlns="" xmlns:a16="http://schemas.microsoft.com/office/drawing/2014/main" id="{8C4AC03C-0EE1-4B7A-AA63-CF85B0A58CDA}"/>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Hexagon 117">
                <a:extLst>
                  <a:ext uri="{FF2B5EF4-FFF2-40B4-BE49-F238E27FC236}">
                    <a16:creationId xmlns="" xmlns:a16="http://schemas.microsoft.com/office/drawing/2014/main" id="{1E7BD5F6-BBD7-44E1-892C-A25F10BDC4A1}"/>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9" name="Group 118">
              <a:extLst>
                <a:ext uri="{FF2B5EF4-FFF2-40B4-BE49-F238E27FC236}">
                  <a16:creationId xmlns="" xmlns:a16="http://schemas.microsoft.com/office/drawing/2014/main" id="{CE232989-3DFD-4BBF-B15A-7BDF4C8BD368}"/>
                </a:ext>
              </a:extLst>
            </p:cNvPr>
            <p:cNvGrpSpPr/>
            <p:nvPr/>
          </p:nvGrpSpPr>
          <p:grpSpPr>
            <a:xfrm>
              <a:off x="279977" y="2582763"/>
              <a:ext cx="1960165" cy="163944"/>
              <a:chOff x="279977" y="936729"/>
              <a:chExt cx="1960165" cy="163944"/>
            </a:xfrm>
          </p:grpSpPr>
          <p:sp>
            <p:nvSpPr>
              <p:cNvPr id="120" name="Hexagon 119">
                <a:extLst>
                  <a:ext uri="{FF2B5EF4-FFF2-40B4-BE49-F238E27FC236}">
                    <a16:creationId xmlns="" xmlns:a16="http://schemas.microsoft.com/office/drawing/2014/main" id="{E91C291F-A7D4-41E4-8B25-9603BEEA21BA}"/>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Hexagon 120">
                <a:extLst>
                  <a:ext uri="{FF2B5EF4-FFF2-40B4-BE49-F238E27FC236}">
                    <a16:creationId xmlns="" xmlns:a16="http://schemas.microsoft.com/office/drawing/2014/main" id="{A35488C4-5538-43C3-BBF4-FFB2798FF172}"/>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Hexagon 121">
                <a:extLst>
                  <a:ext uri="{FF2B5EF4-FFF2-40B4-BE49-F238E27FC236}">
                    <a16:creationId xmlns="" xmlns:a16="http://schemas.microsoft.com/office/drawing/2014/main" id="{C6D37EBC-682D-4321-9AC4-E629EE00E5B0}"/>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Hexagon 122">
                <a:extLst>
                  <a:ext uri="{FF2B5EF4-FFF2-40B4-BE49-F238E27FC236}">
                    <a16:creationId xmlns="" xmlns:a16="http://schemas.microsoft.com/office/drawing/2014/main" id="{563A05C1-CE59-43B2-B374-D9B8A9958902}"/>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Hexagon 123">
                <a:extLst>
                  <a:ext uri="{FF2B5EF4-FFF2-40B4-BE49-F238E27FC236}">
                    <a16:creationId xmlns="" xmlns:a16="http://schemas.microsoft.com/office/drawing/2014/main" id="{8841796A-E5F9-481C-81F4-1DEA01831887}"/>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Hexagon 124">
                <a:extLst>
                  <a:ext uri="{FF2B5EF4-FFF2-40B4-BE49-F238E27FC236}">
                    <a16:creationId xmlns="" xmlns:a16="http://schemas.microsoft.com/office/drawing/2014/main" id="{17D28BD7-D9A6-4C27-AFDF-8AE60B9F97AF}"/>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Hexagon 125">
                <a:extLst>
                  <a:ext uri="{FF2B5EF4-FFF2-40B4-BE49-F238E27FC236}">
                    <a16:creationId xmlns="" xmlns:a16="http://schemas.microsoft.com/office/drawing/2014/main" id="{18643C3D-1F41-4E57-AD7D-49B54596CB43}"/>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3" name="TextBox 12">
            <a:extLst>
              <a:ext uri="{FF2B5EF4-FFF2-40B4-BE49-F238E27FC236}">
                <a16:creationId xmlns="" xmlns:a16="http://schemas.microsoft.com/office/drawing/2014/main" id="{CCDD808A-C497-4CA1-9859-CC02A56DEB20}"/>
              </a:ext>
            </a:extLst>
          </p:cNvPr>
          <p:cNvSpPr txBox="1"/>
          <p:nvPr/>
        </p:nvSpPr>
        <p:spPr>
          <a:xfrm>
            <a:off x="520430" y="627035"/>
            <a:ext cx="5471281" cy="1200329"/>
          </a:xfrm>
          <a:prstGeom prst="rect">
            <a:avLst/>
          </a:prstGeom>
          <a:noFill/>
        </p:spPr>
        <p:txBody>
          <a:bodyPr wrap="square" rtlCol="0">
            <a:spAutoFit/>
          </a:bodyPr>
          <a:lstStyle/>
          <a:p>
            <a:r>
              <a:rPr lang="en-GB" sz="3600" b="1" dirty="0">
                <a:solidFill>
                  <a:srgbClr val="486A7A"/>
                </a:solidFill>
                <a:latin typeface="Arial" panose="020B0604020202020204" pitchFamily="34" charset="0"/>
                <a:cs typeface="Arial" panose="020B0604020202020204" pitchFamily="34" charset="0"/>
              </a:rPr>
              <a:t>Suspected cancer referral guidelines</a:t>
            </a:r>
          </a:p>
        </p:txBody>
      </p:sp>
      <p:sp>
        <p:nvSpPr>
          <p:cNvPr id="14" name="TextBox 13">
            <a:extLst>
              <a:ext uri="{FF2B5EF4-FFF2-40B4-BE49-F238E27FC236}">
                <a16:creationId xmlns="" xmlns:a16="http://schemas.microsoft.com/office/drawing/2014/main" id="{653C3E97-864B-43AE-8366-D75EB611556C}"/>
              </a:ext>
            </a:extLst>
          </p:cNvPr>
          <p:cNvSpPr txBox="1"/>
          <p:nvPr/>
        </p:nvSpPr>
        <p:spPr>
          <a:xfrm>
            <a:off x="652266" y="2223038"/>
            <a:ext cx="7874185" cy="286232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Refer adults using a </a:t>
            </a:r>
            <a:r>
              <a:rPr lang="en-GB" sz="2000" u="sng" dirty="0">
                <a:latin typeface="Arial" panose="020B0604020202020204" pitchFamily="34" charset="0"/>
                <a:cs typeface="Arial" panose="020B0604020202020204" pitchFamily="34" charset="0"/>
                <a:hlinkClick r:id="rId2"/>
              </a:rPr>
              <a:t>suspected cancer pathway referral</a:t>
            </a:r>
            <a:r>
              <a:rPr lang="en-GB" sz="2000" dirty="0">
                <a:latin typeface="Arial" panose="020B0604020202020204" pitchFamily="34" charset="0"/>
                <a:cs typeface="Arial" panose="020B0604020202020204" pitchFamily="34" charset="0"/>
              </a:rPr>
              <a:t> (for an appointment within 2 weeks) for colorectal cancer if:</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they are aged 40 and over with </a:t>
            </a:r>
            <a:r>
              <a:rPr lang="en-GB" sz="2000" u="sng" dirty="0">
                <a:latin typeface="Arial" panose="020B0604020202020204" pitchFamily="34" charset="0"/>
                <a:cs typeface="Arial" panose="020B0604020202020204" pitchFamily="34" charset="0"/>
                <a:hlinkClick r:id="rId2"/>
              </a:rPr>
              <a:t>unexplained</a:t>
            </a:r>
            <a:r>
              <a:rPr lang="en-GB" sz="2000" dirty="0">
                <a:latin typeface="Arial" panose="020B0604020202020204" pitchFamily="34" charset="0"/>
                <a:cs typeface="Arial" panose="020B0604020202020204" pitchFamily="34" charset="0"/>
              </a:rPr>
              <a:t> weight loss and abdominal pain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they are aged 60 and over with:</a:t>
            </a:r>
          </a:p>
          <a:p>
            <a:pPr algn="just"/>
            <a:r>
              <a:rPr lang="en-GB" sz="2000" dirty="0">
                <a:latin typeface="Arial" panose="020B0604020202020204" pitchFamily="34" charset="0"/>
                <a:cs typeface="Arial" panose="020B0604020202020204" pitchFamily="34" charset="0"/>
              </a:rPr>
              <a:t>      iron‑deficiency anaemia </a:t>
            </a:r>
          </a:p>
          <a:p>
            <a:pPr algn="just"/>
            <a:r>
              <a:rPr lang="en-GB" sz="2000" dirty="0">
                <a:latin typeface="Arial" panose="020B0604020202020204" pitchFamily="34" charset="0"/>
                <a:cs typeface="Arial" panose="020B0604020202020204" pitchFamily="34" charset="0"/>
              </a:rPr>
              <a:t>      changes in their bowel habit</a:t>
            </a:r>
          </a:p>
          <a:p>
            <a:pPr marL="342900" indent="-342900" algn="just">
              <a:buFont typeface="Arial" panose="020B0604020202020204" pitchFamily="34" charset="0"/>
              <a:buChar char="•"/>
            </a:pPr>
            <a:r>
              <a:rPr lang="en-US" sz="2000" dirty="0">
                <a:solidFill>
                  <a:srgbClr val="0E0E0E"/>
                </a:solidFill>
                <a:latin typeface="Arial" panose="020B0604020202020204" pitchFamily="34" charset="0"/>
                <a:ea typeface="Times New Roman" panose="02020603050405020304" pitchFamily="18" charset="0"/>
                <a:cs typeface="Arial" panose="020B0604020202020204" pitchFamily="34" charset="0"/>
              </a:rPr>
              <a:t>are aged 60 or over and have </a:t>
            </a:r>
            <a:r>
              <a:rPr lang="en-US" sz="2000" dirty="0" err="1">
                <a:solidFill>
                  <a:srgbClr val="0E0E0E"/>
                </a:solidFill>
                <a:latin typeface="Arial" panose="020B0604020202020204" pitchFamily="34" charset="0"/>
                <a:ea typeface="Times New Roman" panose="02020603050405020304" pitchFamily="18" charset="0"/>
                <a:cs typeface="Arial" panose="020B0604020202020204" pitchFamily="34" charset="0"/>
              </a:rPr>
              <a:t>anaemia</a:t>
            </a:r>
            <a:r>
              <a:rPr lang="en-US" sz="2000" dirty="0">
                <a:solidFill>
                  <a:srgbClr val="0E0E0E"/>
                </a:solidFill>
                <a:latin typeface="Arial" panose="020B0604020202020204" pitchFamily="34" charset="0"/>
                <a:ea typeface="Times New Roman" panose="02020603050405020304" pitchFamily="18" charset="0"/>
                <a:cs typeface="Arial" panose="020B0604020202020204" pitchFamily="34" charset="0"/>
              </a:rPr>
              <a:t> without iron deficiency</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pic>
        <p:nvPicPr>
          <p:cNvPr id="131" name="Graphic 130">
            <a:extLst>
              <a:ext uri="{FF2B5EF4-FFF2-40B4-BE49-F238E27FC236}">
                <a16:creationId xmlns="" xmlns:a16="http://schemas.microsoft.com/office/drawing/2014/main" id="{25063B59-8F64-4CE8-8B4C-8763732EDDF5}"/>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28298" y="6155181"/>
            <a:ext cx="184264" cy="245685"/>
          </a:xfrm>
          <a:prstGeom prst="rect">
            <a:avLst/>
          </a:prstGeom>
        </p:spPr>
      </p:pic>
      <p:sp>
        <p:nvSpPr>
          <p:cNvPr id="71" name="TextBox 70">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pic>
        <p:nvPicPr>
          <p:cNvPr id="72" name="Graphic 45">
            <a:extLst>
              <a:ext uri="{FF2B5EF4-FFF2-40B4-BE49-F238E27FC236}">
                <a16:creationId xmlns="" xmlns:a16="http://schemas.microsoft.com/office/drawing/2014/main" id="{ACFEC549-DF10-4F96-9B32-C6394571E2D8}"/>
              </a:ext>
            </a:extLst>
          </p:cNvPr>
          <p:cNvPicPr>
            <a:picLocks noChangeAspect="1"/>
          </p:cNvPicPr>
          <p:nvPr/>
        </p:nvPicPr>
        <p:blipFill>
          <a:blip r:embed="rId5">
            <a:alphaModFix/>
            <a:extLst>
              <a:ext uri="{96DAC541-7B7A-43D3-8B79-37D633B846F1}">
                <asvg:svgBlip xmlns="" xmlns:asvg="http://schemas.microsoft.com/office/drawing/2016/SVG/main" r:embed="rId6"/>
              </a:ext>
            </a:extLst>
          </a:blip>
          <a:stretch>
            <a:fillRect/>
          </a:stretch>
        </p:blipFill>
        <p:spPr>
          <a:xfrm>
            <a:off x="7611426" y="5906112"/>
            <a:ext cx="492706" cy="732021"/>
          </a:xfrm>
          <a:prstGeom prst="rect">
            <a:avLst/>
          </a:prstGeom>
        </p:spPr>
      </p:pic>
      <p:pic>
        <p:nvPicPr>
          <p:cNvPr id="74" name="Picture 2" descr="S:\GatewayC\Marketing\04. Brand Guidelines, Logos and Templates\02. GatewayC Logos\Logo with white strok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214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07865C37-5AD3-47F0-924B-4C7BB1AF8A75}"/>
              </a:ext>
            </a:extLst>
          </p:cNvPr>
          <p:cNvGrpSpPr/>
          <p:nvPr/>
        </p:nvGrpSpPr>
        <p:grpSpPr>
          <a:xfrm>
            <a:off x="4121169" y="-133434"/>
            <a:ext cx="5348729" cy="7575517"/>
            <a:chOff x="5414209" y="-133434"/>
            <a:chExt cx="7131638" cy="7575517"/>
          </a:xfrm>
          <a:solidFill>
            <a:srgbClr val="354D56">
              <a:alpha val="5000"/>
            </a:srgbClr>
          </a:solidFill>
        </p:grpSpPr>
        <p:sp>
          <p:nvSpPr>
            <p:cNvPr id="27" name="Hexagon 26">
              <a:extLst>
                <a:ext uri="{FF2B5EF4-FFF2-40B4-BE49-F238E27FC236}">
                  <a16:creationId xmlns="" xmlns:a16="http://schemas.microsoft.com/office/drawing/2014/main" id="{6D7EB050-DA8D-4E12-B2CF-1873B21C6582}"/>
                </a:ext>
              </a:extLst>
            </p:cNvPr>
            <p:cNvSpPr/>
            <p:nvPr/>
          </p:nvSpPr>
          <p:spPr>
            <a:xfrm rot="1857496">
              <a:off x="9690189"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xagon 27">
              <a:extLst>
                <a:ext uri="{FF2B5EF4-FFF2-40B4-BE49-F238E27FC236}">
                  <a16:creationId xmlns="" xmlns:a16="http://schemas.microsoft.com/office/drawing/2014/main" id="{77301A8A-D526-46DD-8F5C-7F59924B4186}"/>
                </a:ext>
              </a:extLst>
            </p:cNvPr>
            <p:cNvSpPr/>
            <p:nvPr/>
          </p:nvSpPr>
          <p:spPr>
            <a:xfrm rot="1857496">
              <a:off x="9690188"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xagon 28">
              <a:extLst>
                <a:ext uri="{FF2B5EF4-FFF2-40B4-BE49-F238E27FC236}">
                  <a16:creationId xmlns="" xmlns:a16="http://schemas.microsoft.com/office/drawing/2014/main" id="{613378E3-ED5D-4DA0-B046-5560C8DDCFDD}"/>
                </a:ext>
              </a:extLst>
            </p:cNvPr>
            <p:cNvSpPr/>
            <p:nvPr/>
          </p:nvSpPr>
          <p:spPr>
            <a:xfrm rot="1857496">
              <a:off x="9690187"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xagon 29">
              <a:extLst>
                <a:ext uri="{FF2B5EF4-FFF2-40B4-BE49-F238E27FC236}">
                  <a16:creationId xmlns="" xmlns:a16="http://schemas.microsoft.com/office/drawing/2014/main" id="{E727D9FB-1B1A-4899-89E9-9486E3E5240A}"/>
                </a:ext>
              </a:extLst>
            </p:cNvPr>
            <p:cNvSpPr/>
            <p:nvPr/>
          </p:nvSpPr>
          <p:spPr>
            <a:xfrm rot="1857496">
              <a:off x="9690186"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xagon 30">
              <a:extLst>
                <a:ext uri="{FF2B5EF4-FFF2-40B4-BE49-F238E27FC236}">
                  <a16:creationId xmlns="" xmlns:a16="http://schemas.microsoft.com/office/drawing/2014/main" id="{14DB974D-C430-429C-B0CD-E804E2320C67}"/>
                </a:ext>
              </a:extLst>
            </p:cNvPr>
            <p:cNvSpPr/>
            <p:nvPr/>
          </p:nvSpPr>
          <p:spPr>
            <a:xfrm rot="1857496">
              <a:off x="11133507"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exagon 31">
              <a:extLst>
                <a:ext uri="{FF2B5EF4-FFF2-40B4-BE49-F238E27FC236}">
                  <a16:creationId xmlns="" xmlns:a16="http://schemas.microsoft.com/office/drawing/2014/main" id="{B21F3B94-B259-40B5-832E-3921A4CF5D4B}"/>
                </a:ext>
              </a:extLst>
            </p:cNvPr>
            <p:cNvSpPr/>
            <p:nvPr/>
          </p:nvSpPr>
          <p:spPr>
            <a:xfrm rot="1857496">
              <a:off x="11133507"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exagon 32">
              <a:extLst>
                <a:ext uri="{FF2B5EF4-FFF2-40B4-BE49-F238E27FC236}">
                  <a16:creationId xmlns="" xmlns:a16="http://schemas.microsoft.com/office/drawing/2014/main" id="{51FCCC46-75FA-4866-B4D4-1120B54E2573}"/>
                </a:ext>
              </a:extLst>
            </p:cNvPr>
            <p:cNvSpPr/>
            <p:nvPr/>
          </p:nvSpPr>
          <p:spPr>
            <a:xfrm rot="1857496">
              <a:off x="11133506"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exagon 33">
              <a:extLst>
                <a:ext uri="{FF2B5EF4-FFF2-40B4-BE49-F238E27FC236}">
                  <a16:creationId xmlns="" xmlns:a16="http://schemas.microsoft.com/office/drawing/2014/main" id="{AE261CE3-77EB-477E-8B71-A07C61F9450D}"/>
                </a:ext>
              </a:extLst>
            </p:cNvPr>
            <p:cNvSpPr/>
            <p:nvPr/>
          </p:nvSpPr>
          <p:spPr>
            <a:xfrm rot="1857496">
              <a:off x="8268462"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Hexagon 34">
              <a:extLst>
                <a:ext uri="{FF2B5EF4-FFF2-40B4-BE49-F238E27FC236}">
                  <a16:creationId xmlns="" xmlns:a16="http://schemas.microsoft.com/office/drawing/2014/main" id="{7734AC4C-B852-44B4-A201-9B8160C2A7E5}"/>
                </a:ext>
              </a:extLst>
            </p:cNvPr>
            <p:cNvSpPr/>
            <p:nvPr/>
          </p:nvSpPr>
          <p:spPr>
            <a:xfrm rot="1857496">
              <a:off x="8268462"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Hexagon 35">
              <a:extLst>
                <a:ext uri="{FF2B5EF4-FFF2-40B4-BE49-F238E27FC236}">
                  <a16:creationId xmlns="" xmlns:a16="http://schemas.microsoft.com/office/drawing/2014/main" id="{45526AE2-91B4-4E32-BFAF-0B80F55ADF11}"/>
                </a:ext>
              </a:extLst>
            </p:cNvPr>
            <p:cNvSpPr/>
            <p:nvPr/>
          </p:nvSpPr>
          <p:spPr>
            <a:xfrm rot="1857496">
              <a:off x="8268461"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Hexagon 36">
              <a:extLst>
                <a:ext uri="{FF2B5EF4-FFF2-40B4-BE49-F238E27FC236}">
                  <a16:creationId xmlns="" xmlns:a16="http://schemas.microsoft.com/office/drawing/2014/main" id="{F850BBAE-E21D-43F2-96DD-EE664B08C102}"/>
                </a:ext>
              </a:extLst>
            </p:cNvPr>
            <p:cNvSpPr/>
            <p:nvPr/>
          </p:nvSpPr>
          <p:spPr>
            <a:xfrm rot="1857496">
              <a:off x="8268462" y="-133434"/>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Hexagon 37">
              <a:extLst>
                <a:ext uri="{FF2B5EF4-FFF2-40B4-BE49-F238E27FC236}">
                  <a16:creationId xmlns="" xmlns:a16="http://schemas.microsoft.com/office/drawing/2014/main" id="{F122A395-4346-47B0-B77E-97F913918DB5}"/>
                </a:ext>
              </a:extLst>
            </p:cNvPr>
            <p:cNvSpPr/>
            <p:nvPr/>
          </p:nvSpPr>
          <p:spPr>
            <a:xfrm rot="1857496">
              <a:off x="8268461" y="622454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exagon 38">
              <a:extLst>
                <a:ext uri="{FF2B5EF4-FFF2-40B4-BE49-F238E27FC236}">
                  <a16:creationId xmlns="" xmlns:a16="http://schemas.microsoft.com/office/drawing/2014/main" id="{ED6A8E10-14BB-48AC-9BFA-6254FF26C099}"/>
                </a:ext>
              </a:extLst>
            </p:cNvPr>
            <p:cNvSpPr/>
            <p:nvPr/>
          </p:nvSpPr>
          <p:spPr>
            <a:xfrm rot="1857496">
              <a:off x="6835937"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exagon 39">
              <a:extLst>
                <a:ext uri="{FF2B5EF4-FFF2-40B4-BE49-F238E27FC236}">
                  <a16:creationId xmlns="" xmlns:a16="http://schemas.microsoft.com/office/drawing/2014/main" id="{80B69ABF-12DB-4A35-A4BC-B6D2199313A3}"/>
                </a:ext>
              </a:extLst>
            </p:cNvPr>
            <p:cNvSpPr/>
            <p:nvPr/>
          </p:nvSpPr>
          <p:spPr>
            <a:xfrm rot="1857496">
              <a:off x="6835936"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Hexagon 40">
              <a:extLst>
                <a:ext uri="{FF2B5EF4-FFF2-40B4-BE49-F238E27FC236}">
                  <a16:creationId xmlns="" xmlns:a16="http://schemas.microsoft.com/office/drawing/2014/main" id="{F9766399-BF3A-4702-B3DE-87446F65D84A}"/>
                </a:ext>
              </a:extLst>
            </p:cNvPr>
            <p:cNvSpPr/>
            <p:nvPr/>
          </p:nvSpPr>
          <p:spPr>
            <a:xfrm rot="1857496">
              <a:off x="6835935"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Hexagon 41">
              <a:extLst>
                <a:ext uri="{FF2B5EF4-FFF2-40B4-BE49-F238E27FC236}">
                  <a16:creationId xmlns="" xmlns:a16="http://schemas.microsoft.com/office/drawing/2014/main" id="{02BD10D5-D737-42F8-BB6F-677D8297E694}"/>
                </a:ext>
              </a:extLst>
            </p:cNvPr>
            <p:cNvSpPr/>
            <p:nvPr/>
          </p:nvSpPr>
          <p:spPr>
            <a:xfrm rot="1857496">
              <a:off x="6835934"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Hexagon 42">
              <a:extLst>
                <a:ext uri="{FF2B5EF4-FFF2-40B4-BE49-F238E27FC236}">
                  <a16:creationId xmlns="" xmlns:a16="http://schemas.microsoft.com/office/drawing/2014/main" id="{C4F36D93-2BA4-40AD-8E27-64EE5A7CF6BB}"/>
                </a:ext>
              </a:extLst>
            </p:cNvPr>
            <p:cNvSpPr/>
            <p:nvPr/>
          </p:nvSpPr>
          <p:spPr>
            <a:xfrm rot="1857496">
              <a:off x="5414210"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Hexagon 43">
              <a:extLst>
                <a:ext uri="{FF2B5EF4-FFF2-40B4-BE49-F238E27FC236}">
                  <a16:creationId xmlns="" xmlns:a16="http://schemas.microsoft.com/office/drawing/2014/main" id="{0B73A3E7-6107-4015-BD36-56B6FFCE908E}"/>
                </a:ext>
              </a:extLst>
            </p:cNvPr>
            <p:cNvSpPr/>
            <p:nvPr/>
          </p:nvSpPr>
          <p:spPr>
            <a:xfrm rot="1857496">
              <a:off x="5414210"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Hexagon 44">
              <a:extLst>
                <a:ext uri="{FF2B5EF4-FFF2-40B4-BE49-F238E27FC236}">
                  <a16:creationId xmlns="" xmlns:a16="http://schemas.microsoft.com/office/drawing/2014/main" id="{E8433007-0661-4F16-99DE-8EFA244001F9}"/>
                </a:ext>
              </a:extLst>
            </p:cNvPr>
            <p:cNvSpPr/>
            <p:nvPr/>
          </p:nvSpPr>
          <p:spPr>
            <a:xfrm rot="1857496">
              <a:off x="5414209"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0" name="Graphic 69">
            <a:extLst>
              <a:ext uri="{FF2B5EF4-FFF2-40B4-BE49-F238E27FC236}">
                <a16:creationId xmlns="" xmlns:a16="http://schemas.microsoft.com/office/drawing/2014/main" id="{4D4CC5E2-CBFF-4493-9811-7D306CAFAA1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8298" y="6164559"/>
            <a:ext cx="184264" cy="245685"/>
          </a:xfrm>
          <a:prstGeom prst="rect">
            <a:avLst/>
          </a:prstGeom>
        </p:spPr>
      </p:pic>
      <p:sp>
        <p:nvSpPr>
          <p:cNvPr id="72" name="TextBox 71">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pic>
        <p:nvPicPr>
          <p:cNvPr id="46" name="Graphic 45">
            <a:extLst>
              <a:ext uri="{FF2B5EF4-FFF2-40B4-BE49-F238E27FC236}">
                <a16:creationId xmlns="" xmlns:a16="http://schemas.microsoft.com/office/drawing/2014/main" id="{ACFEC549-DF10-4F96-9B32-C6394571E2D8}"/>
              </a:ext>
            </a:extLst>
          </p:cNvPr>
          <p:cNvPicPr>
            <a:picLocks noChangeAspect="1"/>
          </p:cNvPicPr>
          <p:nvPr/>
        </p:nvPicPr>
        <p:blipFill>
          <a:blip r:embed="rId4">
            <a:alphaModFix/>
            <a:extLst>
              <a:ext uri="{96DAC541-7B7A-43D3-8B79-37D633B846F1}">
                <asvg:svgBlip xmlns="" xmlns:asvg="http://schemas.microsoft.com/office/drawing/2016/SVG/main" r:embed="rId5"/>
              </a:ext>
            </a:extLst>
          </a:blip>
          <a:stretch>
            <a:fillRect/>
          </a:stretch>
        </p:blipFill>
        <p:spPr>
          <a:xfrm>
            <a:off x="7611426" y="5906112"/>
            <a:ext cx="492706" cy="732021"/>
          </a:xfrm>
          <a:prstGeom prst="rect">
            <a:avLst/>
          </a:prstGeom>
        </p:spPr>
      </p:pic>
      <p:pic>
        <p:nvPicPr>
          <p:cNvPr id="1026" name="Picture 2" descr="S:\GatewayC\Marketing\04. Brand Guidelines, Logos and Templates\02. GatewayC Logos\Logo with white strok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298" y="821898"/>
            <a:ext cx="6833922" cy="769441"/>
          </a:xfrm>
          <a:prstGeom prst="rect">
            <a:avLst/>
          </a:prstGeom>
        </p:spPr>
        <p:txBody>
          <a:bodyPr wrap="none">
            <a:spAutoFit/>
          </a:bodyPr>
          <a:lstStyle/>
          <a:p>
            <a:r>
              <a:rPr lang="en-GB" sz="4400" b="1" dirty="0">
                <a:solidFill>
                  <a:srgbClr val="486A7A"/>
                </a:solidFill>
                <a:latin typeface="Arial" panose="020B0604020202020204" pitchFamily="34" charset="0"/>
                <a:cs typeface="Arial" panose="020B0604020202020204" pitchFamily="34" charset="0"/>
              </a:rPr>
              <a:t>Endoscopy prioritisation</a:t>
            </a:r>
          </a:p>
        </p:txBody>
      </p:sp>
      <p:sp>
        <p:nvSpPr>
          <p:cNvPr id="3" name="Rectangle 2"/>
          <p:cNvSpPr/>
          <p:nvPr/>
        </p:nvSpPr>
        <p:spPr>
          <a:xfrm>
            <a:off x="520430" y="1980123"/>
            <a:ext cx="8006022" cy="4401205"/>
          </a:xfrm>
          <a:prstGeom prst="rect">
            <a:avLst/>
          </a:prstGeom>
        </p:spPr>
        <p:txBody>
          <a:bodyPr wrap="square">
            <a:spAutoFit/>
          </a:bodyPr>
          <a:lstStyle/>
          <a:p>
            <a:pPr marL="342900" indent="-342900">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In the initial stages of the COVID-19 pandemic endoscopy services were suspended except for emergency procedures. Whilst they are starting to increase, for logistical reasons they are not back to normal and there is still a significant back log.</a:t>
            </a:r>
          </a:p>
          <a:p>
            <a:pPr marL="342900" indent="-34290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solidFill>
                  <a:srgbClr val="0E0E0E"/>
                </a:solidFill>
                <a:latin typeface="Calibri" panose="020F0502020204030204" pitchFamily="34" charset="0"/>
                <a:ea typeface="Times New Roman" panose="02020603050405020304" pitchFamily="18" charset="0"/>
              </a:rPr>
              <a:t>To support </a:t>
            </a:r>
            <a:r>
              <a:rPr lang="en-US" sz="2000" dirty="0" err="1">
                <a:solidFill>
                  <a:srgbClr val="0E0E0E"/>
                </a:solidFill>
                <a:latin typeface="Calibri" panose="020F0502020204030204" pitchFamily="34" charset="0"/>
                <a:ea typeface="Times New Roman" panose="02020603050405020304" pitchFamily="18" charset="0"/>
              </a:rPr>
              <a:t>prioritisation</a:t>
            </a:r>
            <a:r>
              <a:rPr lang="en-US" sz="2000" dirty="0">
                <a:solidFill>
                  <a:srgbClr val="0E0E0E"/>
                </a:solidFill>
                <a:latin typeface="Calibri" panose="020F0502020204030204" pitchFamily="34" charset="0"/>
                <a:ea typeface="Times New Roman" panose="02020603050405020304" pitchFamily="18" charset="0"/>
              </a:rPr>
              <a:t>  GPs are asked to request a FIT test in these patients. They do not need to wait for or deal with the result and should not base their referral decision on it. </a:t>
            </a:r>
          </a:p>
          <a:p>
            <a:endParaRPr lang="en-US" sz="2000" dirty="0">
              <a:solidFill>
                <a:srgbClr val="0E0E0E"/>
              </a:solidFill>
              <a:latin typeface="Calibri" panose="020F0502020204030204" pitchFamily="34" charset="0"/>
              <a:ea typeface="Times New Roman" panose="02020603050405020304" pitchFamily="18" charset="0"/>
            </a:endParaRPr>
          </a:p>
          <a:p>
            <a:pPr marL="342900" indent="-342900">
              <a:buFont typeface="Arial" panose="020B0604020202020204" pitchFamily="34" charset="0"/>
              <a:buChar char="•"/>
            </a:pPr>
            <a:r>
              <a:rPr lang="en-US" sz="2000" dirty="0">
                <a:solidFill>
                  <a:srgbClr val="0E0E0E"/>
                </a:solidFill>
                <a:latin typeface="Calibri" panose="020F0502020204030204" pitchFamily="34" charset="0"/>
                <a:ea typeface="Times New Roman" panose="02020603050405020304" pitchFamily="18" charset="0"/>
              </a:rPr>
              <a:t>If a FIT test is not requested or received the referral will not be rejected. If the patient is deemed low risk by FIT they will be kept on a waiting list and either have a face to face assessment or a colonoscopy at a later date. </a:t>
            </a:r>
          </a:p>
          <a:p>
            <a:endParaRPr lang="en-GB" sz="2000" dirty="0"/>
          </a:p>
        </p:txBody>
      </p:sp>
    </p:spTree>
    <p:extLst>
      <p:ext uri="{BB962C8B-B14F-4D97-AF65-F5344CB8AC3E}">
        <p14:creationId xmlns:p14="http://schemas.microsoft.com/office/powerpoint/2010/main" val="2275494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07865C37-5AD3-47F0-924B-4C7BB1AF8A75}"/>
              </a:ext>
            </a:extLst>
          </p:cNvPr>
          <p:cNvGrpSpPr/>
          <p:nvPr/>
        </p:nvGrpSpPr>
        <p:grpSpPr>
          <a:xfrm>
            <a:off x="4121169" y="-133434"/>
            <a:ext cx="5348729" cy="7575517"/>
            <a:chOff x="5414209" y="-133434"/>
            <a:chExt cx="7131638" cy="7575517"/>
          </a:xfrm>
          <a:solidFill>
            <a:srgbClr val="354D56">
              <a:alpha val="5000"/>
            </a:srgbClr>
          </a:solidFill>
        </p:grpSpPr>
        <p:sp>
          <p:nvSpPr>
            <p:cNvPr id="27" name="Hexagon 26">
              <a:extLst>
                <a:ext uri="{FF2B5EF4-FFF2-40B4-BE49-F238E27FC236}">
                  <a16:creationId xmlns="" xmlns:a16="http://schemas.microsoft.com/office/drawing/2014/main" id="{6D7EB050-DA8D-4E12-B2CF-1873B21C6582}"/>
                </a:ext>
              </a:extLst>
            </p:cNvPr>
            <p:cNvSpPr/>
            <p:nvPr/>
          </p:nvSpPr>
          <p:spPr>
            <a:xfrm rot="1857496">
              <a:off x="9690189"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xagon 27">
              <a:extLst>
                <a:ext uri="{FF2B5EF4-FFF2-40B4-BE49-F238E27FC236}">
                  <a16:creationId xmlns="" xmlns:a16="http://schemas.microsoft.com/office/drawing/2014/main" id="{77301A8A-D526-46DD-8F5C-7F59924B4186}"/>
                </a:ext>
              </a:extLst>
            </p:cNvPr>
            <p:cNvSpPr/>
            <p:nvPr/>
          </p:nvSpPr>
          <p:spPr>
            <a:xfrm rot="1857496">
              <a:off x="9690188"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xagon 28">
              <a:extLst>
                <a:ext uri="{FF2B5EF4-FFF2-40B4-BE49-F238E27FC236}">
                  <a16:creationId xmlns="" xmlns:a16="http://schemas.microsoft.com/office/drawing/2014/main" id="{613378E3-ED5D-4DA0-B046-5560C8DDCFDD}"/>
                </a:ext>
              </a:extLst>
            </p:cNvPr>
            <p:cNvSpPr/>
            <p:nvPr/>
          </p:nvSpPr>
          <p:spPr>
            <a:xfrm rot="1857496">
              <a:off x="9690187"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xagon 29">
              <a:extLst>
                <a:ext uri="{FF2B5EF4-FFF2-40B4-BE49-F238E27FC236}">
                  <a16:creationId xmlns="" xmlns:a16="http://schemas.microsoft.com/office/drawing/2014/main" id="{E727D9FB-1B1A-4899-89E9-9486E3E5240A}"/>
                </a:ext>
              </a:extLst>
            </p:cNvPr>
            <p:cNvSpPr/>
            <p:nvPr/>
          </p:nvSpPr>
          <p:spPr>
            <a:xfrm rot="1857496">
              <a:off x="9690186"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xagon 30">
              <a:extLst>
                <a:ext uri="{FF2B5EF4-FFF2-40B4-BE49-F238E27FC236}">
                  <a16:creationId xmlns="" xmlns:a16="http://schemas.microsoft.com/office/drawing/2014/main" id="{14DB974D-C430-429C-B0CD-E804E2320C67}"/>
                </a:ext>
              </a:extLst>
            </p:cNvPr>
            <p:cNvSpPr/>
            <p:nvPr/>
          </p:nvSpPr>
          <p:spPr>
            <a:xfrm rot="1857496">
              <a:off x="11133507"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exagon 31">
              <a:extLst>
                <a:ext uri="{FF2B5EF4-FFF2-40B4-BE49-F238E27FC236}">
                  <a16:creationId xmlns="" xmlns:a16="http://schemas.microsoft.com/office/drawing/2014/main" id="{B21F3B94-B259-40B5-832E-3921A4CF5D4B}"/>
                </a:ext>
              </a:extLst>
            </p:cNvPr>
            <p:cNvSpPr/>
            <p:nvPr/>
          </p:nvSpPr>
          <p:spPr>
            <a:xfrm rot="1857496">
              <a:off x="11133507"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exagon 32">
              <a:extLst>
                <a:ext uri="{FF2B5EF4-FFF2-40B4-BE49-F238E27FC236}">
                  <a16:creationId xmlns="" xmlns:a16="http://schemas.microsoft.com/office/drawing/2014/main" id="{51FCCC46-75FA-4866-B4D4-1120B54E2573}"/>
                </a:ext>
              </a:extLst>
            </p:cNvPr>
            <p:cNvSpPr/>
            <p:nvPr/>
          </p:nvSpPr>
          <p:spPr>
            <a:xfrm rot="1857496">
              <a:off x="11133506"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exagon 33">
              <a:extLst>
                <a:ext uri="{FF2B5EF4-FFF2-40B4-BE49-F238E27FC236}">
                  <a16:creationId xmlns="" xmlns:a16="http://schemas.microsoft.com/office/drawing/2014/main" id="{AE261CE3-77EB-477E-8B71-A07C61F9450D}"/>
                </a:ext>
              </a:extLst>
            </p:cNvPr>
            <p:cNvSpPr/>
            <p:nvPr/>
          </p:nvSpPr>
          <p:spPr>
            <a:xfrm rot="1857496">
              <a:off x="8268462"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Hexagon 34">
              <a:extLst>
                <a:ext uri="{FF2B5EF4-FFF2-40B4-BE49-F238E27FC236}">
                  <a16:creationId xmlns="" xmlns:a16="http://schemas.microsoft.com/office/drawing/2014/main" id="{7734AC4C-B852-44B4-A201-9B8160C2A7E5}"/>
                </a:ext>
              </a:extLst>
            </p:cNvPr>
            <p:cNvSpPr/>
            <p:nvPr/>
          </p:nvSpPr>
          <p:spPr>
            <a:xfrm rot="1857496">
              <a:off x="8268462"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Hexagon 35">
              <a:extLst>
                <a:ext uri="{FF2B5EF4-FFF2-40B4-BE49-F238E27FC236}">
                  <a16:creationId xmlns="" xmlns:a16="http://schemas.microsoft.com/office/drawing/2014/main" id="{45526AE2-91B4-4E32-BFAF-0B80F55ADF11}"/>
                </a:ext>
              </a:extLst>
            </p:cNvPr>
            <p:cNvSpPr/>
            <p:nvPr/>
          </p:nvSpPr>
          <p:spPr>
            <a:xfrm rot="1857496">
              <a:off x="8268461"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Hexagon 36">
              <a:extLst>
                <a:ext uri="{FF2B5EF4-FFF2-40B4-BE49-F238E27FC236}">
                  <a16:creationId xmlns="" xmlns:a16="http://schemas.microsoft.com/office/drawing/2014/main" id="{F850BBAE-E21D-43F2-96DD-EE664B08C102}"/>
                </a:ext>
              </a:extLst>
            </p:cNvPr>
            <p:cNvSpPr/>
            <p:nvPr/>
          </p:nvSpPr>
          <p:spPr>
            <a:xfrm rot="1857496">
              <a:off x="8268462" y="-133434"/>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Hexagon 37">
              <a:extLst>
                <a:ext uri="{FF2B5EF4-FFF2-40B4-BE49-F238E27FC236}">
                  <a16:creationId xmlns="" xmlns:a16="http://schemas.microsoft.com/office/drawing/2014/main" id="{F122A395-4346-47B0-B77E-97F913918DB5}"/>
                </a:ext>
              </a:extLst>
            </p:cNvPr>
            <p:cNvSpPr/>
            <p:nvPr/>
          </p:nvSpPr>
          <p:spPr>
            <a:xfrm rot="1857496">
              <a:off x="8268461" y="622454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exagon 38">
              <a:extLst>
                <a:ext uri="{FF2B5EF4-FFF2-40B4-BE49-F238E27FC236}">
                  <a16:creationId xmlns="" xmlns:a16="http://schemas.microsoft.com/office/drawing/2014/main" id="{ED6A8E10-14BB-48AC-9BFA-6254FF26C099}"/>
                </a:ext>
              </a:extLst>
            </p:cNvPr>
            <p:cNvSpPr/>
            <p:nvPr/>
          </p:nvSpPr>
          <p:spPr>
            <a:xfrm rot="1857496">
              <a:off x="6835937"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exagon 39">
              <a:extLst>
                <a:ext uri="{FF2B5EF4-FFF2-40B4-BE49-F238E27FC236}">
                  <a16:creationId xmlns="" xmlns:a16="http://schemas.microsoft.com/office/drawing/2014/main" id="{80B69ABF-12DB-4A35-A4BC-B6D2199313A3}"/>
                </a:ext>
              </a:extLst>
            </p:cNvPr>
            <p:cNvSpPr/>
            <p:nvPr/>
          </p:nvSpPr>
          <p:spPr>
            <a:xfrm rot="1857496">
              <a:off x="6835936"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Hexagon 40">
              <a:extLst>
                <a:ext uri="{FF2B5EF4-FFF2-40B4-BE49-F238E27FC236}">
                  <a16:creationId xmlns="" xmlns:a16="http://schemas.microsoft.com/office/drawing/2014/main" id="{F9766399-BF3A-4702-B3DE-87446F65D84A}"/>
                </a:ext>
              </a:extLst>
            </p:cNvPr>
            <p:cNvSpPr/>
            <p:nvPr/>
          </p:nvSpPr>
          <p:spPr>
            <a:xfrm rot="1857496">
              <a:off x="6835935"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Hexagon 41">
              <a:extLst>
                <a:ext uri="{FF2B5EF4-FFF2-40B4-BE49-F238E27FC236}">
                  <a16:creationId xmlns="" xmlns:a16="http://schemas.microsoft.com/office/drawing/2014/main" id="{02BD10D5-D737-42F8-BB6F-677D8297E694}"/>
                </a:ext>
              </a:extLst>
            </p:cNvPr>
            <p:cNvSpPr/>
            <p:nvPr/>
          </p:nvSpPr>
          <p:spPr>
            <a:xfrm rot="1857496">
              <a:off x="6835934"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Hexagon 42">
              <a:extLst>
                <a:ext uri="{FF2B5EF4-FFF2-40B4-BE49-F238E27FC236}">
                  <a16:creationId xmlns="" xmlns:a16="http://schemas.microsoft.com/office/drawing/2014/main" id="{C4F36D93-2BA4-40AD-8E27-64EE5A7CF6BB}"/>
                </a:ext>
              </a:extLst>
            </p:cNvPr>
            <p:cNvSpPr/>
            <p:nvPr/>
          </p:nvSpPr>
          <p:spPr>
            <a:xfrm rot="1857496">
              <a:off x="5414210"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Hexagon 43">
              <a:extLst>
                <a:ext uri="{FF2B5EF4-FFF2-40B4-BE49-F238E27FC236}">
                  <a16:creationId xmlns="" xmlns:a16="http://schemas.microsoft.com/office/drawing/2014/main" id="{0B73A3E7-6107-4015-BD36-56B6FFCE908E}"/>
                </a:ext>
              </a:extLst>
            </p:cNvPr>
            <p:cNvSpPr/>
            <p:nvPr/>
          </p:nvSpPr>
          <p:spPr>
            <a:xfrm rot="1857496">
              <a:off x="5414210"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Hexagon 44">
              <a:extLst>
                <a:ext uri="{FF2B5EF4-FFF2-40B4-BE49-F238E27FC236}">
                  <a16:creationId xmlns="" xmlns:a16="http://schemas.microsoft.com/office/drawing/2014/main" id="{E8433007-0661-4F16-99DE-8EFA244001F9}"/>
                </a:ext>
              </a:extLst>
            </p:cNvPr>
            <p:cNvSpPr/>
            <p:nvPr/>
          </p:nvSpPr>
          <p:spPr>
            <a:xfrm rot="1857496">
              <a:off x="5414209"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0" name="Graphic 69">
            <a:extLst>
              <a:ext uri="{FF2B5EF4-FFF2-40B4-BE49-F238E27FC236}">
                <a16:creationId xmlns="" xmlns:a16="http://schemas.microsoft.com/office/drawing/2014/main" id="{4D4CC5E2-CBFF-4493-9811-7D306CAFAA1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8298" y="6164559"/>
            <a:ext cx="184264" cy="245685"/>
          </a:xfrm>
          <a:prstGeom prst="rect">
            <a:avLst/>
          </a:prstGeom>
        </p:spPr>
      </p:pic>
      <p:sp>
        <p:nvSpPr>
          <p:cNvPr id="72" name="TextBox 71">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pic>
        <p:nvPicPr>
          <p:cNvPr id="46" name="Graphic 45">
            <a:extLst>
              <a:ext uri="{FF2B5EF4-FFF2-40B4-BE49-F238E27FC236}">
                <a16:creationId xmlns="" xmlns:a16="http://schemas.microsoft.com/office/drawing/2014/main" id="{ACFEC549-DF10-4F96-9B32-C6394571E2D8}"/>
              </a:ext>
            </a:extLst>
          </p:cNvPr>
          <p:cNvPicPr>
            <a:picLocks noChangeAspect="1"/>
          </p:cNvPicPr>
          <p:nvPr/>
        </p:nvPicPr>
        <p:blipFill>
          <a:blip r:embed="rId4">
            <a:alphaModFix/>
            <a:extLst>
              <a:ext uri="{96DAC541-7B7A-43D3-8B79-37D633B846F1}">
                <asvg:svgBlip xmlns="" xmlns:asvg="http://schemas.microsoft.com/office/drawing/2016/SVG/main" r:embed="rId5"/>
              </a:ext>
            </a:extLst>
          </a:blip>
          <a:stretch>
            <a:fillRect/>
          </a:stretch>
        </p:blipFill>
        <p:spPr>
          <a:xfrm>
            <a:off x="7611426" y="5906112"/>
            <a:ext cx="492706" cy="732021"/>
          </a:xfrm>
          <a:prstGeom prst="rect">
            <a:avLst/>
          </a:prstGeom>
        </p:spPr>
      </p:pic>
      <p:pic>
        <p:nvPicPr>
          <p:cNvPr id="1026" name="Picture 2" descr="S:\GatewayC\Marketing\04. Brand Guidelines, Logos and Templates\02. GatewayC Logos\Logo with white strok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298" y="821898"/>
            <a:ext cx="6739345" cy="769441"/>
          </a:xfrm>
          <a:prstGeom prst="rect">
            <a:avLst/>
          </a:prstGeom>
        </p:spPr>
        <p:txBody>
          <a:bodyPr wrap="none">
            <a:spAutoFit/>
          </a:bodyPr>
          <a:lstStyle/>
          <a:p>
            <a:r>
              <a:rPr lang="en-GB" sz="4400" b="1" dirty="0">
                <a:solidFill>
                  <a:srgbClr val="486A7A"/>
                </a:solidFill>
                <a:latin typeface="Arial" panose="020B0604020202020204" pitchFamily="34" charset="0"/>
                <a:cs typeface="Arial" panose="020B0604020202020204" pitchFamily="34" charset="0"/>
              </a:rPr>
              <a:t>Reason for prioritisation</a:t>
            </a:r>
          </a:p>
        </p:txBody>
      </p:sp>
      <p:sp>
        <p:nvSpPr>
          <p:cNvPr id="3" name="Rectangle 2"/>
          <p:cNvSpPr/>
          <p:nvPr/>
        </p:nvSpPr>
        <p:spPr>
          <a:xfrm>
            <a:off x="520430" y="1980123"/>
            <a:ext cx="8006022" cy="1938992"/>
          </a:xfrm>
          <a:prstGeom prst="rect">
            <a:avLst/>
          </a:prstGeom>
        </p:spPr>
        <p:txBody>
          <a:bodyPr wrap="square">
            <a:spAutoFit/>
          </a:bodyPr>
          <a:lstStyle/>
          <a:p>
            <a:pPr marL="342900" indent="-342900">
              <a:buFont typeface="Arial" panose="020B0604020202020204" pitchFamily="34" charset="0"/>
              <a:buChar char="•"/>
            </a:pPr>
            <a:r>
              <a:rPr lang="en-GB" sz="2000" dirty="0"/>
              <a:t>25% of patients referred with symptoms of lower GI cancer and FIT&gt;100 will have colorectal cancer</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&lt;1% of patients referred with symptoms of lower GI cancer and FIT &lt; 10 will have colorectal cancer (NB FIT &lt; 10 does not exclude </a:t>
            </a:r>
            <a:r>
              <a:rPr lang="en-GB" sz="2000"/>
              <a:t>other cancers)</a:t>
            </a:r>
            <a:endParaRPr lang="en-GB" sz="2000" dirty="0"/>
          </a:p>
        </p:txBody>
      </p:sp>
    </p:spTree>
    <p:extLst>
      <p:ext uri="{BB962C8B-B14F-4D97-AF65-F5344CB8AC3E}">
        <p14:creationId xmlns:p14="http://schemas.microsoft.com/office/powerpoint/2010/main" val="42018700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 xmlns:a16="http://schemas.microsoft.com/office/drawing/2014/main" id="{A96F5783-B25F-48CA-BE3C-F236B9827299}"/>
              </a:ext>
            </a:extLst>
          </p:cNvPr>
          <p:cNvSpPr/>
          <p:nvPr/>
        </p:nvSpPr>
        <p:spPr>
          <a:xfrm rot="1807952">
            <a:off x="2796383" y="5429730"/>
            <a:ext cx="403160" cy="463402"/>
          </a:xfrm>
          <a:prstGeom prst="hexagon">
            <a:avLst>
              <a:gd name="adj" fmla="val 28967"/>
              <a:gd name="vf" fmla="val 115470"/>
            </a:avLst>
          </a:prstGeom>
          <a:solidFill>
            <a:srgbClr val="486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 xmlns:a16="http://schemas.microsoft.com/office/drawing/2014/main" id="{5B7A8AE3-FF43-4A74-909E-6C76616D73B0}"/>
              </a:ext>
            </a:extLst>
          </p:cNvPr>
          <p:cNvSpPr/>
          <p:nvPr/>
        </p:nvSpPr>
        <p:spPr>
          <a:xfrm>
            <a:off x="696367" y="2146464"/>
            <a:ext cx="3823568" cy="1089655"/>
          </a:xfrm>
          <a:prstGeom prst="rect">
            <a:avLst/>
          </a:prstGeom>
          <a:solidFill>
            <a:schemeClr val="bg1"/>
          </a:solidFill>
          <a:ln>
            <a:noFill/>
          </a:ln>
          <a:effectLst>
            <a:outerShdw blurRad="215900" dist="25400" dir="16680000" sx="105000" sy="105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 xmlns:a16="http://schemas.microsoft.com/office/drawing/2014/main" id="{C0839CF9-AB4E-4DEF-864A-8A1C32D6A853}"/>
              </a:ext>
            </a:extLst>
          </p:cNvPr>
          <p:cNvSpPr/>
          <p:nvPr/>
        </p:nvSpPr>
        <p:spPr>
          <a:xfrm rot="1807952">
            <a:off x="4887150" y="5084463"/>
            <a:ext cx="2117747" cy="2434192"/>
          </a:xfrm>
          <a:prstGeom prst="hexagon">
            <a:avLst>
              <a:gd name="adj" fmla="val 28967"/>
              <a:gd name="vf" fmla="val 115470"/>
            </a:avLst>
          </a:prstGeom>
          <a:solidFill>
            <a:srgbClr val="C7D31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 xmlns:a16="http://schemas.microsoft.com/office/drawing/2014/main" id="{588FC559-E5AF-4ABF-A722-E0A2FDDCA7A1}"/>
              </a:ext>
            </a:extLst>
          </p:cNvPr>
          <p:cNvSpPr txBox="1"/>
          <p:nvPr/>
        </p:nvSpPr>
        <p:spPr>
          <a:xfrm>
            <a:off x="868839" y="2275435"/>
            <a:ext cx="3080953" cy="1015663"/>
          </a:xfrm>
          <a:prstGeom prst="rect">
            <a:avLst/>
          </a:prstGeom>
          <a:noFill/>
        </p:spPr>
        <p:txBody>
          <a:bodyPr wrap="square" rtlCol="0">
            <a:spAutoFit/>
          </a:bodyPr>
          <a:lstStyle/>
          <a:p>
            <a:pPr>
              <a:lnSpc>
                <a:spcPct val="150000"/>
              </a:lnSpc>
            </a:pPr>
            <a:r>
              <a:rPr lang="en-GB" sz="2000" dirty="0">
                <a:solidFill>
                  <a:srgbClr val="486A7A"/>
                </a:solidFill>
                <a:latin typeface="Arial" panose="020B0604020202020204" pitchFamily="34" charset="0"/>
                <a:cs typeface="Arial" panose="020B0604020202020204" pitchFamily="34" charset="0"/>
              </a:rPr>
              <a:t>Use in “vague” symptoms pathway</a:t>
            </a:r>
          </a:p>
        </p:txBody>
      </p:sp>
      <p:sp>
        <p:nvSpPr>
          <p:cNvPr id="13" name="Hexagon 12">
            <a:extLst>
              <a:ext uri="{FF2B5EF4-FFF2-40B4-BE49-F238E27FC236}">
                <a16:creationId xmlns="" xmlns:a16="http://schemas.microsoft.com/office/drawing/2014/main" id="{E8D56437-17BB-45D4-830C-DFE1BBD1D79E}"/>
              </a:ext>
            </a:extLst>
          </p:cNvPr>
          <p:cNvSpPr/>
          <p:nvPr/>
        </p:nvSpPr>
        <p:spPr>
          <a:xfrm rot="1807952">
            <a:off x="6355206" y="101276"/>
            <a:ext cx="403160" cy="463402"/>
          </a:xfrm>
          <a:prstGeom prst="hexagon">
            <a:avLst>
              <a:gd name="adj" fmla="val 28967"/>
              <a:gd name="vf" fmla="val 115470"/>
            </a:avLst>
          </a:prstGeom>
          <a:solidFill>
            <a:srgbClr val="486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a:extLst>
              <a:ext uri="{FF2B5EF4-FFF2-40B4-BE49-F238E27FC236}">
                <a16:creationId xmlns="" xmlns:a16="http://schemas.microsoft.com/office/drawing/2014/main" id="{B646D156-5778-4977-9022-A094A4E421E0}"/>
              </a:ext>
            </a:extLst>
          </p:cNvPr>
          <p:cNvGrpSpPr/>
          <p:nvPr/>
        </p:nvGrpSpPr>
        <p:grpSpPr>
          <a:xfrm>
            <a:off x="7410737" y="989126"/>
            <a:ext cx="1470124" cy="1809978"/>
            <a:chOff x="279977" y="936729"/>
            <a:chExt cx="1960165" cy="1809978"/>
          </a:xfrm>
        </p:grpSpPr>
        <p:grpSp>
          <p:nvGrpSpPr>
            <p:cNvPr id="15" name="Group 14">
              <a:extLst>
                <a:ext uri="{FF2B5EF4-FFF2-40B4-BE49-F238E27FC236}">
                  <a16:creationId xmlns="" xmlns:a16="http://schemas.microsoft.com/office/drawing/2014/main" id="{C4813834-7761-40F1-A950-0B1FB4F494CF}"/>
                </a:ext>
              </a:extLst>
            </p:cNvPr>
            <p:cNvGrpSpPr/>
            <p:nvPr/>
          </p:nvGrpSpPr>
          <p:grpSpPr>
            <a:xfrm>
              <a:off x="279977" y="936729"/>
              <a:ext cx="1960165" cy="163944"/>
              <a:chOff x="279977" y="936729"/>
              <a:chExt cx="1960165" cy="163944"/>
            </a:xfrm>
          </p:grpSpPr>
          <p:sp>
            <p:nvSpPr>
              <p:cNvPr id="64" name="Hexagon 63">
                <a:extLst>
                  <a:ext uri="{FF2B5EF4-FFF2-40B4-BE49-F238E27FC236}">
                    <a16:creationId xmlns="" xmlns:a16="http://schemas.microsoft.com/office/drawing/2014/main" id="{7AE4B649-031E-4D13-8DF4-E86A5558EC0A}"/>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Hexagon 64">
                <a:extLst>
                  <a:ext uri="{FF2B5EF4-FFF2-40B4-BE49-F238E27FC236}">
                    <a16:creationId xmlns="" xmlns:a16="http://schemas.microsoft.com/office/drawing/2014/main" id="{03186457-EED2-4845-AC95-3D9924EA4BC4}"/>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Hexagon 65">
                <a:extLst>
                  <a:ext uri="{FF2B5EF4-FFF2-40B4-BE49-F238E27FC236}">
                    <a16:creationId xmlns="" xmlns:a16="http://schemas.microsoft.com/office/drawing/2014/main" id="{C6A6B0C0-12C6-410C-976F-E8BB850571EE}"/>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Hexagon 66">
                <a:extLst>
                  <a:ext uri="{FF2B5EF4-FFF2-40B4-BE49-F238E27FC236}">
                    <a16:creationId xmlns="" xmlns:a16="http://schemas.microsoft.com/office/drawing/2014/main" id="{7AE3ADE5-CAB0-499B-8DC7-39E5A02D0CA1}"/>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Hexagon 67">
                <a:extLst>
                  <a:ext uri="{FF2B5EF4-FFF2-40B4-BE49-F238E27FC236}">
                    <a16:creationId xmlns="" xmlns:a16="http://schemas.microsoft.com/office/drawing/2014/main" id="{683D3DE0-CC42-47F8-A9DC-DA0E8256D952}"/>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Hexagon 68">
                <a:extLst>
                  <a:ext uri="{FF2B5EF4-FFF2-40B4-BE49-F238E27FC236}">
                    <a16:creationId xmlns="" xmlns:a16="http://schemas.microsoft.com/office/drawing/2014/main" id="{98B062D0-9921-4137-B47A-A843EC382340}"/>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Hexagon 69">
                <a:extLst>
                  <a:ext uri="{FF2B5EF4-FFF2-40B4-BE49-F238E27FC236}">
                    <a16:creationId xmlns="" xmlns:a16="http://schemas.microsoft.com/office/drawing/2014/main" id="{6EED444F-B23E-465C-9542-D803C8675E32}"/>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 name="Group 15">
              <a:extLst>
                <a:ext uri="{FF2B5EF4-FFF2-40B4-BE49-F238E27FC236}">
                  <a16:creationId xmlns="" xmlns:a16="http://schemas.microsoft.com/office/drawing/2014/main" id="{9E6A6A3B-9FC8-40B9-935F-14DF63137381}"/>
                </a:ext>
              </a:extLst>
            </p:cNvPr>
            <p:cNvGrpSpPr/>
            <p:nvPr/>
          </p:nvGrpSpPr>
          <p:grpSpPr>
            <a:xfrm>
              <a:off x="279977" y="1211068"/>
              <a:ext cx="1960165" cy="163944"/>
              <a:chOff x="279977" y="936729"/>
              <a:chExt cx="1960165" cy="163944"/>
            </a:xfrm>
          </p:grpSpPr>
          <p:sp>
            <p:nvSpPr>
              <p:cNvPr id="57" name="Hexagon 56">
                <a:extLst>
                  <a:ext uri="{FF2B5EF4-FFF2-40B4-BE49-F238E27FC236}">
                    <a16:creationId xmlns="" xmlns:a16="http://schemas.microsoft.com/office/drawing/2014/main" id="{7FF10ADE-CAAD-4574-824D-891F248FAB63}"/>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Hexagon 57">
                <a:extLst>
                  <a:ext uri="{FF2B5EF4-FFF2-40B4-BE49-F238E27FC236}">
                    <a16:creationId xmlns="" xmlns:a16="http://schemas.microsoft.com/office/drawing/2014/main" id="{56931ABA-5E38-46E0-9454-553AC5DBEE0C}"/>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Hexagon 58">
                <a:extLst>
                  <a:ext uri="{FF2B5EF4-FFF2-40B4-BE49-F238E27FC236}">
                    <a16:creationId xmlns="" xmlns:a16="http://schemas.microsoft.com/office/drawing/2014/main" id="{4B1791D8-288D-4D04-BE03-8712A788F4A1}"/>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Hexagon 59">
                <a:extLst>
                  <a:ext uri="{FF2B5EF4-FFF2-40B4-BE49-F238E27FC236}">
                    <a16:creationId xmlns="" xmlns:a16="http://schemas.microsoft.com/office/drawing/2014/main" id="{B086927C-8006-4936-AFA4-298A22FEB396}"/>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Hexagon 60">
                <a:extLst>
                  <a:ext uri="{FF2B5EF4-FFF2-40B4-BE49-F238E27FC236}">
                    <a16:creationId xmlns="" xmlns:a16="http://schemas.microsoft.com/office/drawing/2014/main" id="{6285D2B3-FF05-4A8E-A9E5-123355CB40AD}"/>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Hexagon 61">
                <a:extLst>
                  <a:ext uri="{FF2B5EF4-FFF2-40B4-BE49-F238E27FC236}">
                    <a16:creationId xmlns="" xmlns:a16="http://schemas.microsoft.com/office/drawing/2014/main" id="{9E9D9C26-7751-487A-9391-5E5C29388226}"/>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Hexagon 62">
                <a:extLst>
                  <a:ext uri="{FF2B5EF4-FFF2-40B4-BE49-F238E27FC236}">
                    <a16:creationId xmlns="" xmlns:a16="http://schemas.microsoft.com/office/drawing/2014/main" id="{65C397FB-0C25-4089-8245-E795333D9B0F}"/>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7" name="Group 16">
              <a:extLst>
                <a:ext uri="{FF2B5EF4-FFF2-40B4-BE49-F238E27FC236}">
                  <a16:creationId xmlns="" xmlns:a16="http://schemas.microsoft.com/office/drawing/2014/main" id="{80AA9B1D-0BFE-494A-93C8-75969F839123}"/>
                </a:ext>
              </a:extLst>
            </p:cNvPr>
            <p:cNvGrpSpPr/>
            <p:nvPr/>
          </p:nvGrpSpPr>
          <p:grpSpPr>
            <a:xfrm>
              <a:off x="279977" y="1485407"/>
              <a:ext cx="1960165" cy="163944"/>
              <a:chOff x="279977" y="936729"/>
              <a:chExt cx="1960165" cy="163944"/>
            </a:xfrm>
          </p:grpSpPr>
          <p:sp>
            <p:nvSpPr>
              <p:cNvPr id="50" name="Hexagon 49">
                <a:extLst>
                  <a:ext uri="{FF2B5EF4-FFF2-40B4-BE49-F238E27FC236}">
                    <a16:creationId xmlns="" xmlns:a16="http://schemas.microsoft.com/office/drawing/2014/main" id="{55CF820D-2557-433E-BACD-4778066EF199}"/>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Hexagon 50">
                <a:extLst>
                  <a:ext uri="{FF2B5EF4-FFF2-40B4-BE49-F238E27FC236}">
                    <a16:creationId xmlns="" xmlns:a16="http://schemas.microsoft.com/office/drawing/2014/main" id="{EC250D08-9E36-4E13-8348-754FAD899617}"/>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Hexagon 51">
                <a:extLst>
                  <a:ext uri="{FF2B5EF4-FFF2-40B4-BE49-F238E27FC236}">
                    <a16:creationId xmlns="" xmlns:a16="http://schemas.microsoft.com/office/drawing/2014/main" id="{91CD5DF7-D105-444D-8725-BAD61F755B70}"/>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Hexagon 52">
                <a:extLst>
                  <a:ext uri="{FF2B5EF4-FFF2-40B4-BE49-F238E27FC236}">
                    <a16:creationId xmlns="" xmlns:a16="http://schemas.microsoft.com/office/drawing/2014/main" id="{E3EE692E-6F9B-4D01-89C4-818087B89294}"/>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Hexagon 53">
                <a:extLst>
                  <a:ext uri="{FF2B5EF4-FFF2-40B4-BE49-F238E27FC236}">
                    <a16:creationId xmlns="" xmlns:a16="http://schemas.microsoft.com/office/drawing/2014/main" id="{DC675578-38C1-40B2-B619-2447DC248934}"/>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Hexagon 54">
                <a:extLst>
                  <a:ext uri="{FF2B5EF4-FFF2-40B4-BE49-F238E27FC236}">
                    <a16:creationId xmlns="" xmlns:a16="http://schemas.microsoft.com/office/drawing/2014/main" id="{BF6D8AF7-3B79-4A42-9955-286C7F5B7AC4}"/>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Hexagon 55">
                <a:extLst>
                  <a:ext uri="{FF2B5EF4-FFF2-40B4-BE49-F238E27FC236}">
                    <a16:creationId xmlns="" xmlns:a16="http://schemas.microsoft.com/office/drawing/2014/main" id="{CE000C97-5A26-46B6-8CFE-0BAA05A6EFC4}"/>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 xmlns:a16="http://schemas.microsoft.com/office/drawing/2014/main" id="{31CA099D-174E-4CCF-8E00-BC77E1CF76E7}"/>
                </a:ext>
              </a:extLst>
            </p:cNvPr>
            <p:cNvGrpSpPr/>
            <p:nvPr/>
          </p:nvGrpSpPr>
          <p:grpSpPr>
            <a:xfrm>
              <a:off x="279977" y="1759746"/>
              <a:ext cx="1960165" cy="163944"/>
              <a:chOff x="279977" y="936729"/>
              <a:chExt cx="1960165" cy="163944"/>
            </a:xfrm>
          </p:grpSpPr>
          <p:sp>
            <p:nvSpPr>
              <p:cNvPr id="43" name="Hexagon 42">
                <a:extLst>
                  <a:ext uri="{FF2B5EF4-FFF2-40B4-BE49-F238E27FC236}">
                    <a16:creationId xmlns="" xmlns:a16="http://schemas.microsoft.com/office/drawing/2014/main" id="{DE9899D2-6757-487F-A831-45B8C923D7B4}"/>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Hexagon 43">
                <a:extLst>
                  <a:ext uri="{FF2B5EF4-FFF2-40B4-BE49-F238E27FC236}">
                    <a16:creationId xmlns="" xmlns:a16="http://schemas.microsoft.com/office/drawing/2014/main" id="{D84843D6-6DB1-4B12-B6AD-B760EB6C783C}"/>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Hexagon 44">
                <a:extLst>
                  <a:ext uri="{FF2B5EF4-FFF2-40B4-BE49-F238E27FC236}">
                    <a16:creationId xmlns="" xmlns:a16="http://schemas.microsoft.com/office/drawing/2014/main" id="{F131778E-4512-4B27-B524-EC0E41CEAE07}"/>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Hexagon 45">
                <a:extLst>
                  <a:ext uri="{FF2B5EF4-FFF2-40B4-BE49-F238E27FC236}">
                    <a16:creationId xmlns="" xmlns:a16="http://schemas.microsoft.com/office/drawing/2014/main" id="{FD61FAE5-35AA-4C87-95AF-A857AF6F913F}"/>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Hexagon 46">
                <a:extLst>
                  <a:ext uri="{FF2B5EF4-FFF2-40B4-BE49-F238E27FC236}">
                    <a16:creationId xmlns="" xmlns:a16="http://schemas.microsoft.com/office/drawing/2014/main" id="{13F7F1A3-2815-4181-AFF5-D435A635BB9C}"/>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Hexagon 47">
                <a:extLst>
                  <a:ext uri="{FF2B5EF4-FFF2-40B4-BE49-F238E27FC236}">
                    <a16:creationId xmlns="" xmlns:a16="http://schemas.microsoft.com/office/drawing/2014/main" id="{58AFB52D-95B7-4025-9913-CA8C273BC79F}"/>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Hexagon 48">
                <a:extLst>
                  <a:ext uri="{FF2B5EF4-FFF2-40B4-BE49-F238E27FC236}">
                    <a16:creationId xmlns="" xmlns:a16="http://schemas.microsoft.com/office/drawing/2014/main" id="{2BF9309A-F7AE-4222-8B65-6BA3A78EC8AF}"/>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 xmlns:a16="http://schemas.microsoft.com/office/drawing/2014/main" id="{608A6AF9-EF67-4A85-B4D3-605272E1EFE7}"/>
                </a:ext>
              </a:extLst>
            </p:cNvPr>
            <p:cNvGrpSpPr/>
            <p:nvPr/>
          </p:nvGrpSpPr>
          <p:grpSpPr>
            <a:xfrm>
              <a:off x="279977" y="2034085"/>
              <a:ext cx="1960165" cy="163944"/>
              <a:chOff x="279977" y="936729"/>
              <a:chExt cx="1960165" cy="163944"/>
            </a:xfrm>
          </p:grpSpPr>
          <p:sp>
            <p:nvSpPr>
              <p:cNvPr id="36" name="Hexagon 35">
                <a:extLst>
                  <a:ext uri="{FF2B5EF4-FFF2-40B4-BE49-F238E27FC236}">
                    <a16:creationId xmlns="" xmlns:a16="http://schemas.microsoft.com/office/drawing/2014/main" id="{8C3342BD-8586-4077-A1DB-1B3D9BE9D696}"/>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Hexagon 36">
                <a:extLst>
                  <a:ext uri="{FF2B5EF4-FFF2-40B4-BE49-F238E27FC236}">
                    <a16:creationId xmlns="" xmlns:a16="http://schemas.microsoft.com/office/drawing/2014/main" id="{2B35E97A-2EF7-4DD9-B50B-4311BA598C4A}"/>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Hexagon 37">
                <a:extLst>
                  <a:ext uri="{FF2B5EF4-FFF2-40B4-BE49-F238E27FC236}">
                    <a16:creationId xmlns="" xmlns:a16="http://schemas.microsoft.com/office/drawing/2014/main" id="{BABF7ACB-E607-424D-8DE5-1197949A6632}"/>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Hexagon 38">
                <a:extLst>
                  <a:ext uri="{FF2B5EF4-FFF2-40B4-BE49-F238E27FC236}">
                    <a16:creationId xmlns="" xmlns:a16="http://schemas.microsoft.com/office/drawing/2014/main" id="{E5044D9F-2416-4A88-B1F7-785AEDC84DA7}"/>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Hexagon 39">
                <a:extLst>
                  <a:ext uri="{FF2B5EF4-FFF2-40B4-BE49-F238E27FC236}">
                    <a16:creationId xmlns="" xmlns:a16="http://schemas.microsoft.com/office/drawing/2014/main" id="{4CEF310A-96BB-4CC0-BFA4-66EBA3687D75}"/>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Hexagon 40">
                <a:extLst>
                  <a:ext uri="{FF2B5EF4-FFF2-40B4-BE49-F238E27FC236}">
                    <a16:creationId xmlns="" xmlns:a16="http://schemas.microsoft.com/office/drawing/2014/main" id="{8D6F61A8-EF88-46D2-8E7B-3A039EC3C16E}"/>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Hexagon 41">
                <a:extLst>
                  <a:ext uri="{FF2B5EF4-FFF2-40B4-BE49-F238E27FC236}">
                    <a16:creationId xmlns="" xmlns:a16="http://schemas.microsoft.com/office/drawing/2014/main" id="{3275CE8E-68FB-4598-B1DD-622B70CCC676}"/>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 xmlns:a16="http://schemas.microsoft.com/office/drawing/2014/main" id="{575C9680-3BDD-486D-B936-5A2B700B1139}"/>
                </a:ext>
              </a:extLst>
            </p:cNvPr>
            <p:cNvGrpSpPr/>
            <p:nvPr/>
          </p:nvGrpSpPr>
          <p:grpSpPr>
            <a:xfrm>
              <a:off x="279977" y="2308424"/>
              <a:ext cx="1960165" cy="163944"/>
              <a:chOff x="279977" y="936729"/>
              <a:chExt cx="1960165" cy="163944"/>
            </a:xfrm>
          </p:grpSpPr>
          <p:sp>
            <p:nvSpPr>
              <p:cNvPr id="29" name="Hexagon 28">
                <a:extLst>
                  <a:ext uri="{FF2B5EF4-FFF2-40B4-BE49-F238E27FC236}">
                    <a16:creationId xmlns="" xmlns:a16="http://schemas.microsoft.com/office/drawing/2014/main" id="{D2F4E254-1E8D-4817-8A90-2AC75B0805BD}"/>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Hexagon 29">
                <a:extLst>
                  <a:ext uri="{FF2B5EF4-FFF2-40B4-BE49-F238E27FC236}">
                    <a16:creationId xmlns="" xmlns:a16="http://schemas.microsoft.com/office/drawing/2014/main" id="{D45562A4-610C-447E-AFAD-D0E95D7172F3}"/>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Hexagon 30">
                <a:extLst>
                  <a:ext uri="{FF2B5EF4-FFF2-40B4-BE49-F238E27FC236}">
                    <a16:creationId xmlns="" xmlns:a16="http://schemas.microsoft.com/office/drawing/2014/main" id="{7C8E725C-D297-4FA5-9CD0-740956F5F14D}"/>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Hexagon 31">
                <a:extLst>
                  <a:ext uri="{FF2B5EF4-FFF2-40B4-BE49-F238E27FC236}">
                    <a16:creationId xmlns="" xmlns:a16="http://schemas.microsoft.com/office/drawing/2014/main" id="{39C6A1B8-0D34-4895-B6D9-73B60158D33C}"/>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Hexagon 32">
                <a:extLst>
                  <a:ext uri="{FF2B5EF4-FFF2-40B4-BE49-F238E27FC236}">
                    <a16:creationId xmlns="" xmlns:a16="http://schemas.microsoft.com/office/drawing/2014/main" id="{5F5C0A77-5054-4CB5-8816-BE515FD3E790}"/>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Hexagon 33">
                <a:extLst>
                  <a:ext uri="{FF2B5EF4-FFF2-40B4-BE49-F238E27FC236}">
                    <a16:creationId xmlns="" xmlns:a16="http://schemas.microsoft.com/office/drawing/2014/main" id="{D4FCBCCA-0C34-4F8C-A6FB-E823E048DCFE}"/>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Hexagon 34">
                <a:extLst>
                  <a:ext uri="{FF2B5EF4-FFF2-40B4-BE49-F238E27FC236}">
                    <a16:creationId xmlns="" xmlns:a16="http://schemas.microsoft.com/office/drawing/2014/main" id="{96393D46-C278-428D-B9C5-B9E6F6416E6D}"/>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 xmlns:a16="http://schemas.microsoft.com/office/drawing/2014/main" id="{DB292315-8AFC-4B04-8872-73878D6223D5}"/>
                </a:ext>
              </a:extLst>
            </p:cNvPr>
            <p:cNvGrpSpPr/>
            <p:nvPr/>
          </p:nvGrpSpPr>
          <p:grpSpPr>
            <a:xfrm>
              <a:off x="279977" y="2582763"/>
              <a:ext cx="1960165" cy="163944"/>
              <a:chOff x="279977" y="936729"/>
              <a:chExt cx="1960165" cy="163944"/>
            </a:xfrm>
          </p:grpSpPr>
          <p:sp>
            <p:nvSpPr>
              <p:cNvPr id="22" name="Hexagon 21">
                <a:extLst>
                  <a:ext uri="{FF2B5EF4-FFF2-40B4-BE49-F238E27FC236}">
                    <a16:creationId xmlns="" xmlns:a16="http://schemas.microsoft.com/office/drawing/2014/main" id="{D60A5D5F-3357-49DF-9F4C-C9C71E65D78B}"/>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Hexagon 22">
                <a:extLst>
                  <a:ext uri="{FF2B5EF4-FFF2-40B4-BE49-F238E27FC236}">
                    <a16:creationId xmlns="" xmlns:a16="http://schemas.microsoft.com/office/drawing/2014/main" id="{223425F5-26C5-4831-8A0C-693698C0D95D}"/>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Hexagon 23">
                <a:extLst>
                  <a:ext uri="{FF2B5EF4-FFF2-40B4-BE49-F238E27FC236}">
                    <a16:creationId xmlns="" xmlns:a16="http://schemas.microsoft.com/office/drawing/2014/main" id="{E4A025DA-87E5-47BA-B6E5-2FDF23EF71E6}"/>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Hexagon 24">
                <a:extLst>
                  <a:ext uri="{FF2B5EF4-FFF2-40B4-BE49-F238E27FC236}">
                    <a16:creationId xmlns="" xmlns:a16="http://schemas.microsoft.com/office/drawing/2014/main" id="{3B317BA9-CCC0-4FE1-AFD2-1A3774EC9A5F}"/>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Hexagon 25">
                <a:extLst>
                  <a:ext uri="{FF2B5EF4-FFF2-40B4-BE49-F238E27FC236}">
                    <a16:creationId xmlns="" xmlns:a16="http://schemas.microsoft.com/office/drawing/2014/main" id="{BC6979B8-EA08-4C0E-AE09-32E29174FC0C}"/>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Hexagon 26">
                <a:extLst>
                  <a:ext uri="{FF2B5EF4-FFF2-40B4-BE49-F238E27FC236}">
                    <a16:creationId xmlns="" xmlns:a16="http://schemas.microsoft.com/office/drawing/2014/main" id="{82C083BA-88C0-44F5-B401-E0E2211D589E}"/>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Hexagon 27">
                <a:extLst>
                  <a:ext uri="{FF2B5EF4-FFF2-40B4-BE49-F238E27FC236}">
                    <a16:creationId xmlns="" xmlns:a16="http://schemas.microsoft.com/office/drawing/2014/main" id="{BACB82DB-E952-4664-8F7D-54D91EE35320}"/>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72" name="Hexagon 71">
            <a:extLst>
              <a:ext uri="{FF2B5EF4-FFF2-40B4-BE49-F238E27FC236}">
                <a16:creationId xmlns="" xmlns:a16="http://schemas.microsoft.com/office/drawing/2014/main" id="{904AB75E-5DF6-4387-8142-0C9AD5CA2411}"/>
              </a:ext>
            </a:extLst>
          </p:cNvPr>
          <p:cNvSpPr/>
          <p:nvPr/>
        </p:nvSpPr>
        <p:spPr>
          <a:xfrm rot="1807952">
            <a:off x="-259449" y="-313046"/>
            <a:ext cx="711110" cy="817367"/>
          </a:xfrm>
          <a:prstGeom prst="hexagon">
            <a:avLst>
              <a:gd name="adj" fmla="val 28967"/>
              <a:gd name="vf" fmla="val 115470"/>
            </a:avLst>
          </a:prstGeom>
          <a:noFill/>
          <a:ln w="190500">
            <a:solidFill>
              <a:srgbClr val="C7D31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 xmlns:a16="http://schemas.microsoft.com/office/drawing/2014/main" id="{093AE823-4E76-48C2-8C63-7D19C6CA19A7}"/>
              </a:ext>
            </a:extLst>
          </p:cNvPr>
          <p:cNvSpPr/>
          <p:nvPr/>
        </p:nvSpPr>
        <p:spPr>
          <a:xfrm>
            <a:off x="4849973" y="2146462"/>
            <a:ext cx="3959572" cy="3759649"/>
          </a:xfrm>
          <a:prstGeom prst="rect">
            <a:avLst/>
          </a:prstGeom>
          <a:solidFill>
            <a:schemeClr val="bg1"/>
          </a:solidFill>
          <a:ln>
            <a:noFill/>
          </a:ln>
          <a:effectLst>
            <a:outerShdw blurRad="215900" dist="25400" dir="16680000" sx="105000" sy="105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TextBox 74">
            <a:extLst>
              <a:ext uri="{FF2B5EF4-FFF2-40B4-BE49-F238E27FC236}">
                <a16:creationId xmlns="" xmlns:a16="http://schemas.microsoft.com/office/drawing/2014/main" id="{5FCBF362-CC77-4C33-8CB5-2461B846B353}"/>
              </a:ext>
            </a:extLst>
          </p:cNvPr>
          <p:cNvSpPr txBox="1"/>
          <p:nvPr/>
        </p:nvSpPr>
        <p:spPr>
          <a:xfrm>
            <a:off x="5157627" y="2242522"/>
            <a:ext cx="3312744" cy="3323987"/>
          </a:xfrm>
          <a:prstGeom prst="rect">
            <a:avLst/>
          </a:prstGeom>
          <a:noFill/>
        </p:spPr>
        <p:txBody>
          <a:bodyPr wrap="square" rtlCol="0">
            <a:spAutoFit/>
          </a:bodyPr>
          <a:lstStyle/>
          <a:p>
            <a:pPr>
              <a:lnSpc>
                <a:spcPct val="150000"/>
              </a:lnSpc>
            </a:pPr>
            <a:r>
              <a:rPr lang="en-GB" sz="2000" dirty="0">
                <a:solidFill>
                  <a:srgbClr val="486A7A"/>
                </a:solidFill>
                <a:latin typeface="Arial" panose="020B0604020202020204" pitchFamily="34" charset="0"/>
                <a:cs typeface="Arial" panose="020B0604020202020204" pitchFamily="34" charset="0"/>
              </a:rPr>
              <a:t>Younger patients- every year over 2,500 younger people are diagnosed with bowel cancer in the UK. This is only around six per cent of those diagnosed, but is slowly increasing</a:t>
            </a:r>
          </a:p>
        </p:txBody>
      </p:sp>
      <p:pic>
        <p:nvPicPr>
          <p:cNvPr id="77" name="Graphic 76">
            <a:extLst>
              <a:ext uri="{FF2B5EF4-FFF2-40B4-BE49-F238E27FC236}">
                <a16:creationId xmlns="" xmlns:a16="http://schemas.microsoft.com/office/drawing/2014/main" id="{140EF5D4-B713-419D-A217-82C9DB28B4F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8298" y="6155181"/>
            <a:ext cx="184264" cy="245685"/>
          </a:xfrm>
          <a:prstGeom prst="rect">
            <a:avLst/>
          </a:prstGeom>
        </p:spPr>
      </p:pic>
      <p:sp>
        <p:nvSpPr>
          <p:cNvPr id="81" name="TextBox 80">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sp>
        <p:nvSpPr>
          <p:cNvPr id="2" name="Rectangle 1"/>
          <p:cNvSpPr/>
          <p:nvPr/>
        </p:nvSpPr>
        <p:spPr>
          <a:xfrm>
            <a:off x="674651" y="1327389"/>
            <a:ext cx="3757760" cy="584775"/>
          </a:xfrm>
          <a:prstGeom prst="rect">
            <a:avLst/>
          </a:prstGeom>
        </p:spPr>
        <p:txBody>
          <a:bodyPr wrap="none">
            <a:spAutoFit/>
          </a:bodyPr>
          <a:lstStyle/>
          <a:p>
            <a:r>
              <a:rPr lang="en-GB" sz="3200" b="1" dirty="0">
                <a:solidFill>
                  <a:srgbClr val="486A7A"/>
                </a:solidFill>
                <a:latin typeface="Arial" panose="020B0604020202020204" pitchFamily="34" charset="0"/>
                <a:cs typeface="Arial" panose="020B0604020202020204" pitchFamily="34" charset="0"/>
              </a:rPr>
              <a:t>Points to consider</a:t>
            </a:r>
          </a:p>
        </p:txBody>
      </p:sp>
      <p:sp>
        <p:nvSpPr>
          <p:cNvPr id="82" name="Rectangle 81">
            <a:extLst>
              <a:ext uri="{FF2B5EF4-FFF2-40B4-BE49-F238E27FC236}">
                <a16:creationId xmlns="" xmlns:a16="http://schemas.microsoft.com/office/drawing/2014/main" id="{5B7A8AE3-FF43-4A74-909E-6C76616D73B0}"/>
              </a:ext>
            </a:extLst>
          </p:cNvPr>
          <p:cNvSpPr/>
          <p:nvPr/>
        </p:nvSpPr>
        <p:spPr>
          <a:xfrm>
            <a:off x="695851" y="3789981"/>
            <a:ext cx="3823568" cy="1536134"/>
          </a:xfrm>
          <a:prstGeom prst="rect">
            <a:avLst/>
          </a:prstGeom>
          <a:solidFill>
            <a:schemeClr val="bg1"/>
          </a:solidFill>
          <a:ln>
            <a:noFill/>
          </a:ln>
          <a:effectLst>
            <a:outerShdw blurRad="215900" dist="25400" dir="16680000" sx="105000" sy="105000" algn="t"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TextBox 82">
            <a:extLst>
              <a:ext uri="{FF2B5EF4-FFF2-40B4-BE49-F238E27FC236}">
                <a16:creationId xmlns="" xmlns:a16="http://schemas.microsoft.com/office/drawing/2014/main" id="{588FC559-E5AF-4ABF-A722-E0A2FDDCA7A1}"/>
              </a:ext>
            </a:extLst>
          </p:cNvPr>
          <p:cNvSpPr txBox="1"/>
          <p:nvPr/>
        </p:nvSpPr>
        <p:spPr>
          <a:xfrm>
            <a:off x="813908" y="4086311"/>
            <a:ext cx="3588488" cy="1015663"/>
          </a:xfrm>
          <a:prstGeom prst="rect">
            <a:avLst/>
          </a:prstGeom>
          <a:noFill/>
        </p:spPr>
        <p:txBody>
          <a:bodyPr wrap="square" rtlCol="0">
            <a:spAutoFit/>
          </a:bodyPr>
          <a:lstStyle/>
          <a:p>
            <a:pPr>
              <a:lnSpc>
                <a:spcPct val="150000"/>
              </a:lnSpc>
            </a:pPr>
            <a:r>
              <a:rPr lang="en-GB" sz="2000" dirty="0">
                <a:solidFill>
                  <a:srgbClr val="486A7A"/>
                </a:solidFill>
                <a:latin typeface="Arial" panose="020B0604020202020204" pitchFamily="34" charset="0"/>
                <a:cs typeface="Arial" panose="020B0604020202020204" pitchFamily="34" charset="0"/>
              </a:rPr>
              <a:t>Reaching 75% stage 1 and 2 diagnosis by 2028</a:t>
            </a:r>
            <a:endParaRPr lang="en-US" sz="2000" dirty="0">
              <a:solidFill>
                <a:srgbClr val="486A7A"/>
              </a:solidFill>
              <a:latin typeface="Arial" panose="020B0604020202020204" pitchFamily="34" charset="0"/>
              <a:cs typeface="Arial" panose="020B0604020202020204" pitchFamily="34" charset="0"/>
            </a:endParaRPr>
          </a:p>
        </p:txBody>
      </p:sp>
      <p:pic>
        <p:nvPicPr>
          <p:cNvPr id="84" name="Picture 2" descr="S:\GatewayC\Marketing\04. Brand Guidelines, Logos and Templates\02. GatewayC Logos\Logo with white stro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pic>
        <p:nvPicPr>
          <p:cNvPr id="85" name="Graphic 45">
            <a:extLst>
              <a:ext uri="{FF2B5EF4-FFF2-40B4-BE49-F238E27FC236}">
                <a16:creationId xmlns="" xmlns:a16="http://schemas.microsoft.com/office/drawing/2014/main" id="{ACFEC549-DF10-4F96-9B32-C6394571E2D8}"/>
              </a:ext>
            </a:extLst>
          </p:cNvPr>
          <p:cNvPicPr>
            <a:picLocks noChangeAspect="1"/>
          </p:cNvPicPr>
          <p:nvPr/>
        </p:nvPicPr>
        <p:blipFill>
          <a:blip r:embed="rId5">
            <a:alphaModFix/>
            <a:extLst>
              <a:ext uri="{96DAC541-7B7A-43D3-8B79-37D633B846F1}">
                <asvg:svgBlip xmlns="" xmlns:asvg="http://schemas.microsoft.com/office/drawing/2016/SVG/main" r:embed="rId6"/>
              </a:ext>
            </a:extLst>
          </a:blip>
          <a:stretch>
            <a:fillRect/>
          </a:stretch>
        </p:blipFill>
        <p:spPr>
          <a:xfrm>
            <a:off x="7611426" y="5906112"/>
            <a:ext cx="492706" cy="732021"/>
          </a:xfrm>
          <a:prstGeom prst="rect">
            <a:avLst/>
          </a:prstGeom>
        </p:spPr>
      </p:pic>
    </p:spTree>
    <p:extLst>
      <p:ext uri="{BB962C8B-B14F-4D97-AF65-F5344CB8AC3E}">
        <p14:creationId xmlns:p14="http://schemas.microsoft.com/office/powerpoint/2010/main" val="4127559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07865C37-5AD3-47F0-924B-4C7BB1AF8A75}"/>
              </a:ext>
            </a:extLst>
          </p:cNvPr>
          <p:cNvGrpSpPr/>
          <p:nvPr/>
        </p:nvGrpSpPr>
        <p:grpSpPr>
          <a:xfrm>
            <a:off x="4121169" y="-133434"/>
            <a:ext cx="5348729" cy="7575517"/>
            <a:chOff x="5414209" y="-133434"/>
            <a:chExt cx="7131638" cy="7575517"/>
          </a:xfrm>
          <a:solidFill>
            <a:srgbClr val="354D56">
              <a:alpha val="5000"/>
            </a:srgbClr>
          </a:solidFill>
        </p:grpSpPr>
        <p:sp>
          <p:nvSpPr>
            <p:cNvPr id="27" name="Hexagon 26">
              <a:extLst>
                <a:ext uri="{FF2B5EF4-FFF2-40B4-BE49-F238E27FC236}">
                  <a16:creationId xmlns="" xmlns:a16="http://schemas.microsoft.com/office/drawing/2014/main" id="{6D7EB050-DA8D-4E12-B2CF-1873B21C6582}"/>
                </a:ext>
              </a:extLst>
            </p:cNvPr>
            <p:cNvSpPr/>
            <p:nvPr/>
          </p:nvSpPr>
          <p:spPr>
            <a:xfrm rot="1857496">
              <a:off x="9690189"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xagon 27">
              <a:extLst>
                <a:ext uri="{FF2B5EF4-FFF2-40B4-BE49-F238E27FC236}">
                  <a16:creationId xmlns="" xmlns:a16="http://schemas.microsoft.com/office/drawing/2014/main" id="{77301A8A-D526-46DD-8F5C-7F59924B4186}"/>
                </a:ext>
              </a:extLst>
            </p:cNvPr>
            <p:cNvSpPr/>
            <p:nvPr/>
          </p:nvSpPr>
          <p:spPr>
            <a:xfrm rot="1857496">
              <a:off x="9690188"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Hexagon 28">
              <a:extLst>
                <a:ext uri="{FF2B5EF4-FFF2-40B4-BE49-F238E27FC236}">
                  <a16:creationId xmlns="" xmlns:a16="http://schemas.microsoft.com/office/drawing/2014/main" id="{613378E3-ED5D-4DA0-B046-5560C8DDCFDD}"/>
                </a:ext>
              </a:extLst>
            </p:cNvPr>
            <p:cNvSpPr/>
            <p:nvPr/>
          </p:nvSpPr>
          <p:spPr>
            <a:xfrm rot="1857496">
              <a:off x="9690187"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Hexagon 29">
              <a:extLst>
                <a:ext uri="{FF2B5EF4-FFF2-40B4-BE49-F238E27FC236}">
                  <a16:creationId xmlns="" xmlns:a16="http://schemas.microsoft.com/office/drawing/2014/main" id="{E727D9FB-1B1A-4899-89E9-9486E3E5240A}"/>
                </a:ext>
              </a:extLst>
            </p:cNvPr>
            <p:cNvSpPr/>
            <p:nvPr/>
          </p:nvSpPr>
          <p:spPr>
            <a:xfrm rot="1857496">
              <a:off x="9690186"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Hexagon 30">
              <a:extLst>
                <a:ext uri="{FF2B5EF4-FFF2-40B4-BE49-F238E27FC236}">
                  <a16:creationId xmlns="" xmlns:a16="http://schemas.microsoft.com/office/drawing/2014/main" id="{14DB974D-C430-429C-B0CD-E804E2320C67}"/>
                </a:ext>
              </a:extLst>
            </p:cNvPr>
            <p:cNvSpPr/>
            <p:nvPr/>
          </p:nvSpPr>
          <p:spPr>
            <a:xfrm rot="1857496">
              <a:off x="11133507"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Hexagon 31">
              <a:extLst>
                <a:ext uri="{FF2B5EF4-FFF2-40B4-BE49-F238E27FC236}">
                  <a16:creationId xmlns="" xmlns:a16="http://schemas.microsoft.com/office/drawing/2014/main" id="{B21F3B94-B259-40B5-832E-3921A4CF5D4B}"/>
                </a:ext>
              </a:extLst>
            </p:cNvPr>
            <p:cNvSpPr/>
            <p:nvPr/>
          </p:nvSpPr>
          <p:spPr>
            <a:xfrm rot="1857496">
              <a:off x="11133507"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Hexagon 32">
              <a:extLst>
                <a:ext uri="{FF2B5EF4-FFF2-40B4-BE49-F238E27FC236}">
                  <a16:creationId xmlns="" xmlns:a16="http://schemas.microsoft.com/office/drawing/2014/main" id="{51FCCC46-75FA-4866-B4D4-1120B54E2573}"/>
                </a:ext>
              </a:extLst>
            </p:cNvPr>
            <p:cNvSpPr/>
            <p:nvPr/>
          </p:nvSpPr>
          <p:spPr>
            <a:xfrm rot="1857496">
              <a:off x="11133506"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exagon 33">
              <a:extLst>
                <a:ext uri="{FF2B5EF4-FFF2-40B4-BE49-F238E27FC236}">
                  <a16:creationId xmlns="" xmlns:a16="http://schemas.microsoft.com/office/drawing/2014/main" id="{AE261CE3-77EB-477E-8B71-A07C61F9450D}"/>
                </a:ext>
              </a:extLst>
            </p:cNvPr>
            <p:cNvSpPr/>
            <p:nvPr/>
          </p:nvSpPr>
          <p:spPr>
            <a:xfrm rot="1857496">
              <a:off x="8268462"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Hexagon 34">
              <a:extLst>
                <a:ext uri="{FF2B5EF4-FFF2-40B4-BE49-F238E27FC236}">
                  <a16:creationId xmlns="" xmlns:a16="http://schemas.microsoft.com/office/drawing/2014/main" id="{7734AC4C-B852-44B4-A201-9B8160C2A7E5}"/>
                </a:ext>
              </a:extLst>
            </p:cNvPr>
            <p:cNvSpPr/>
            <p:nvPr/>
          </p:nvSpPr>
          <p:spPr>
            <a:xfrm rot="1857496">
              <a:off x="8268462"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Hexagon 35">
              <a:extLst>
                <a:ext uri="{FF2B5EF4-FFF2-40B4-BE49-F238E27FC236}">
                  <a16:creationId xmlns="" xmlns:a16="http://schemas.microsoft.com/office/drawing/2014/main" id="{45526AE2-91B4-4E32-BFAF-0B80F55ADF11}"/>
                </a:ext>
              </a:extLst>
            </p:cNvPr>
            <p:cNvSpPr/>
            <p:nvPr/>
          </p:nvSpPr>
          <p:spPr>
            <a:xfrm rot="1857496">
              <a:off x="8268461"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Hexagon 36">
              <a:extLst>
                <a:ext uri="{FF2B5EF4-FFF2-40B4-BE49-F238E27FC236}">
                  <a16:creationId xmlns="" xmlns:a16="http://schemas.microsoft.com/office/drawing/2014/main" id="{F850BBAE-E21D-43F2-96DD-EE664B08C102}"/>
                </a:ext>
              </a:extLst>
            </p:cNvPr>
            <p:cNvSpPr/>
            <p:nvPr/>
          </p:nvSpPr>
          <p:spPr>
            <a:xfrm rot="1857496">
              <a:off x="8268462" y="-133434"/>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Hexagon 37">
              <a:extLst>
                <a:ext uri="{FF2B5EF4-FFF2-40B4-BE49-F238E27FC236}">
                  <a16:creationId xmlns="" xmlns:a16="http://schemas.microsoft.com/office/drawing/2014/main" id="{F122A395-4346-47B0-B77E-97F913918DB5}"/>
                </a:ext>
              </a:extLst>
            </p:cNvPr>
            <p:cNvSpPr/>
            <p:nvPr/>
          </p:nvSpPr>
          <p:spPr>
            <a:xfrm rot="1857496">
              <a:off x="8268461" y="622454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exagon 38">
              <a:extLst>
                <a:ext uri="{FF2B5EF4-FFF2-40B4-BE49-F238E27FC236}">
                  <a16:creationId xmlns="" xmlns:a16="http://schemas.microsoft.com/office/drawing/2014/main" id="{ED6A8E10-14BB-48AC-9BFA-6254FF26C099}"/>
                </a:ext>
              </a:extLst>
            </p:cNvPr>
            <p:cNvSpPr/>
            <p:nvPr/>
          </p:nvSpPr>
          <p:spPr>
            <a:xfrm rot="1857496">
              <a:off x="6835937"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Hexagon 39">
              <a:extLst>
                <a:ext uri="{FF2B5EF4-FFF2-40B4-BE49-F238E27FC236}">
                  <a16:creationId xmlns="" xmlns:a16="http://schemas.microsoft.com/office/drawing/2014/main" id="{80B69ABF-12DB-4A35-A4BC-B6D2199313A3}"/>
                </a:ext>
              </a:extLst>
            </p:cNvPr>
            <p:cNvSpPr/>
            <p:nvPr/>
          </p:nvSpPr>
          <p:spPr>
            <a:xfrm rot="1857496">
              <a:off x="6835936"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Hexagon 40">
              <a:extLst>
                <a:ext uri="{FF2B5EF4-FFF2-40B4-BE49-F238E27FC236}">
                  <a16:creationId xmlns="" xmlns:a16="http://schemas.microsoft.com/office/drawing/2014/main" id="{F9766399-BF3A-4702-B3DE-87446F65D84A}"/>
                </a:ext>
              </a:extLst>
            </p:cNvPr>
            <p:cNvSpPr/>
            <p:nvPr/>
          </p:nvSpPr>
          <p:spPr>
            <a:xfrm rot="1857496">
              <a:off x="6835935"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Hexagon 41">
              <a:extLst>
                <a:ext uri="{FF2B5EF4-FFF2-40B4-BE49-F238E27FC236}">
                  <a16:creationId xmlns="" xmlns:a16="http://schemas.microsoft.com/office/drawing/2014/main" id="{02BD10D5-D737-42F8-BB6F-677D8297E694}"/>
                </a:ext>
              </a:extLst>
            </p:cNvPr>
            <p:cNvSpPr/>
            <p:nvPr/>
          </p:nvSpPr>
          <p:spPr>
            <a:xfrm rot="1857496">
              <a:off x="6835934"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Hexagon 42">
              <a:extLst>
                <a:ext uri="{FF2B5EF4-FFF2-40B4-BE49-F238E27FC236}">
                  <a16:creationId xmlns="" xmlns:a16="http://schemas.microsoft.com/office/drawing/2014/main" id="{C4F36D93-2BA4-40AD-8E27-64EE5A7CF6BB}"/>
                </a:ext>
              </a:extLst>
            </p:cNvPr>
            <p:cNvSpPr/>
            <p:nvPr/>
          </p:nvSpPr>
          <p:spPr>
            <a:xfrm rot="1857496">
              <a:off x="5414210"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Hexagon 43">
              <a:extLst>
                <a:ext uri="{FF2B5EF4-FFF2-40B4-BE49-F238E27FC236}">
                  <a16:creationId xmlns="" xmlns:a16="http://schemas.microsoft.com/office/drawing/2014/main" id="{0B73A3E7-6107-4015-BD36-56B6FFCE908E}"/>
                </a:ext>
              </a:extLst>
            </p:cNvPr>
            <p:cNvSpPr/>
            <p:nvPr/>
          </p:nvSpPr>
          <p:spPr>
            <a:xfrm rot="1857496">
              <a:off x="5414210"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Hexagon 44">
              <a:extLst>
                <a:ext uri="{FF2B5EF4-FFF2-40B4-BE49-F238E27FC236}">
                  <a16:creationId xmlns="" xmlns:a16="http://schemas.microsoft.com/office/drawing/2014/main" id="{E8433007-0661-4F16-99DE-8EFA244001F9}"/>
                </a:ext>
              </a:extLst>
            </p:cNvPr>
            <p:cNvSpPr/>
            <p:nvPr/>
          </p:nvSpPr>
          <p:spPr>
            <a:xfrm rot="1857496">
              <a:off x="5414209"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0" name="Graphic 69">
            <a:extLst>
              <a:ext uri="{FF2B5EF4-FFF2-40B4-BE49-F238E27FC236}">
                <a16:creationId xmlns="" xmlns:a16="http://schemas.microsoft.com/office/drawing/2014/main" id="{4D4CC5E2-CBFF-4493-9811-7D306CAFAA1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28298" y="6164559"/>
            <a:ext cx="184264" cy="245685"/>
          </a:xfrm>
          <a:prstGeom prst="rect">
            <a:avLst/>
          </a:prstGeom>
        </p:spPr>
      </p:pic>
      <p:sp>
        <p:nvSpPr>
          <p:cNvPr id="72" name="TextBox 71">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pic>
        <p:nvPicPr>
          <p:cNvPr id="46" name="Graphic 45">
            <a:extLst>
              <a:ext uri="{FF2B5EF4-FFF2-40B4-BE49-F238E27FC236}">
                <a16:creationId xmlns="" xmlns:a16="http://schemas.microsoft.com/office/drawing/2014/main" id="{ACFEC549-DF10-4F96-9B32-C6394571E2D8}"/>
              </a:ext>
            </a:extLst>
          </p:cNvPr>
          <p:cNvPicPr>
            <a:picLocks noChangeAspect="1"/>
          </p:cNvPicPr>
          <p:nvPr/>
        </p:nvPicPr>
        <p:blipFill>
          <a:blip r:embed="rId4">
            <a:alphaModFix/>
            <a:extLst>
              <a:ext uri="{96DAC541-7B7A-43D3-8B79-37D633B846F1}">
                <asvg:svgBlip xmlns="" xmlns:asvg="http://schemas.microsoft.com/office/drawing/2016/SVG/main" r:embed="rId5"/>
              </a:ext>
            </a:extLst>
          </a:blip>
          <a:stretch>
            <a:fillRect/>
          </a:stretch>
        </p:blipFill>
        <p:spPr>
          <a:xfrm>
            <a:off x="7611426" y="5906112"/>
            <a:ext cx="492706" cy="732021"/>
          </a:xfrm>
          <a:prstGeom prst="rect">
            <a:avLst/>
          </a:prstGeom>
        </p:spPr>
      </p:pic>
      <p:pic>
        <p:nvPicPr>
          <p:cNvPr id="1026" name="Picture 2" descr="S:\GatewayC\Marketing\04. Brand Guidelines, Logos and Templates\02. GatewayC Logos\Logo with white strok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8298" y="821898"/>
            <a:ext cx="3669594" cy="769441"/>
          </a:xfrm>
          <a:prstGeom prst="rect">
            <a:avLst/>
          </a:prstGeom>
        </p:spPr>
        <p:txBody>
          <a:bodyPr wrap="none">
            <a:spAutoFit/>
          </a:bodyPr>
          <a:lstStyle/>
          <a:p>
            <a:r>
              <a:rPr lang="en-GB" sz="4400" b="1" dirty="0">
                <a:solidFill>
                  <a:srgbClr val="486A7A"/>
                </a:solidFill>
                <a:latin typeface="Arial" panose="020B0604020202020204" pitchFamily="34" charset="0"/>
                <a:cs typeface="Arial" panose="020B0604020202020204" pitchFamily="34" charset="0"/>
              </a:rPr>
              <a:t>Practicalities</a:t>
            </a:r>
          </a:p>
        </p:txBody>
      </p:sp>
      <p:sp>
        <p:nvSpPr>
          <p:cNvPr id="3" name="Rectangle 2"/>
          <p:cNvSpPr/>
          <p:nvPr/>
        </p:nvSpPr>
        <p:spPr>
          <a:xfrm>
            <a:off x="520430" y="1980123"/>
            <a:ext cx="4572000" cy="2554545"/>
          </a:xfrm>
          <a:prstGeom prst="rect">
            <a:avLst/>
          </a:prstGeom>
        </p:spPr>
        <p:txBody>
          <a:bodyPr>
            <a:spAutoFit/>
          </a:bodyPr>
          <a:lstStyle/>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FIT is now available across Greater Manchester</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Requests are made in the usual manner</a:t>
            </a:r>
          </a:p>
          <a:p>
            <a:endParaRPr lang="en-GB"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GPs will be responsible for safety netting requests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62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994730" y="2508199"/>
            <a:ext cx="7408333" cy="3450696"/>
          </a:xfrm>
        </p:spPr>
        <p:txBody>
          <a:bodyPr>
            <a:normAutofit fontScale="85000" lnSpcReduction="10000"/>
          </a:bodyPr>
          <a:lstStyle/>
          <a:p>
            <a:r>
              <a:rPr lang="en-US" dirty="0" smtClean="0">
                <a:latin typeface="Arial" panose="020B0604020202020204" pitchFamily="34" charset="0"/>
                <a:cs typeface="Arial" panose="020B0604020202020204" pitchFamily="34" charset="0"/>
              </a:rPr>
              <a:t>Waiting times for Gastro appointments were already long pre-COVID19.</a:t>
            </a:r>
          </a:p>
          <a:p>
            <a:r>
              <a:rPr lang="en-US" dirty="0" smtClean="0">
                <a:latin typeface="Arial" panose="020B0604020202020204" pitchFamily="34" charset="0"/>
                <a:cs typeface="Arial" panose="020B0604020202020204" pitchFamily="34" charset="0"/>
              </a:rPr>
              <a:t>Endoscopy waiting times also long, now much longer.</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Variability in access to A&amp;G and tests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FIT, FCP) across GM</a:t>
            </a:r>
          </a:p>
          <a:p>
            <a:r>
              <a:rPr lang="en-US" dirty="0" smtClean="0">
                <a:latin typeface="Arial" panose="020B0604020202020204" pitchFamily="34" charset="0"/>
                <a:cs typeface="Arial" panose="020B0604020202020204" pitchFamily="34" charset="0"/>
              </a:rPr>
              <a:t>Barriers to two-way discussions between primary and secondary care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Gateway)</a:t>
            </a:r>
          </a:p>
        </p:txBody>
      </p:sp>
    </p:spTree>
    <p:extLst>
      <p:ext uri="{BB962C8B-B14F-4D97-AF65-F5344CB8AC3E}">
        <p14:creationId xmlns:p14="http://schemas.microsoft.com/office/powerpoint/2010/main" val="142879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exagon 9">
            <a:extLst>
              <a:ext uri="{FF2B5EF4-FFF2-40B4-BE49-F238E27FC236}">
                <a16:creationId xmlns="" xmlns:a16="http://schemas.microsoft.com/office/drawing/2014/main" id="{691011BF-9A58-4AB5-AA66-F1FEE74CBF29}"/>
              </a:ext>
            </a:extLst>
          </p:cNvPr>
          <p:cNvSpPr/>
          <p:nvPr/>
        </p:nvSpPr>
        <p:spPr>
          <a:xfrm rot="1807952">
            <a:off x="1644188" y="-141482"/>
            <a:ext cx="413749" cy="475573"/>
          </a:xfrm>
          <a:prstGeom prst="hexagon">
            <a:avLst>
              <a:gd name="adj" fmla="val 28967"/>
              <a:gd name="vf" fmla="val 115470"/>
            </a:avLst>
          </a:prstGeom>
          <a:noFill/>
          <a:ln w="190500">
            <a:solidFill>
              <a:srgbClr val="486A7A">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Hexagon 10">
            <a:extLst>
              <a:ext uri="{FF2B5EF4-FFF2-40B4-BE49-F238E27FC236}">
                <a16:creationId xmlns="" xmlns:a16="http://schemas.microsoft.com/office/drawing/2014/main" id="{3E3AA1C2-17C6-4240-A956-16B3F36FACA2}"/>
              </a:ext>
            </a:extLst>
          </p:cNvPr>
          <p:cNvSpPr/>
          <p:nvPr/>
        </p:nvSpPr>
        <p:spPr>
          <a:xfrm rot="1807952">
            <a:off x="-176047" y="4259069"/>
            <a:ext cx="413749" cy="475573"/>
          </a:xfrm>
          <a:prstGeom prst="hexagon">
            <a:avLst>
              <a:gd name="adj" fmla="val 28967"/>
              <a:gd name="vf" fmla="val 115470"/>
            </a:avLst>
          </a:prstGeom>
          <a:noFill/>
          <a:ln w="190500">
            <a:solidFill>
              <a:srgbClr val="C7D310">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Hexagon 11">
            <a:extLst>
              <a:ext uri="{FF2B5EF4-FFF2-40B4-BE49-F238E27FC236}">
                <a16:creationId xmlns="" xmlns:a16="http://schemas.microsoft.com/office/drawing/2014/main" id="{46B1439C-9193-4CD5-975A-1A79EA758DAC}"/>
              </a:ext>
            </a:extLst>
          </p:cNvPr>
          <p:cNvSpPr/>
          <p:nvPr/>
        </p:nvSpPr>
        <p:spPr>
          <a:xfrm rot="1807952">
            <a:off x="2574102" y="5945058"/>
            <a:ext cx="1403286" cy="1612972"/>
          </a:xfrm>
          <a:prstGeom prst="hexagon">
            <a:avLst>
              <a:gd name="adj" fmla="val 28967"/>
              <a:gd name="vf" fmla="val 115470"/>
            </a:avLst>
          </a:prstGeom>
          <a:solidFill>
            <a:srgbClr val="C7D31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 xmlns:a16="http://schemas.microsoft.com/office/drawing/2014/main" id="{A6537E66-B81B-494F-85EA-1D9DC0EC2566}"/>
              </a:ext>
            </a:extLst>
          </p:cNvPr>
          <p:cNvGrpSpPr/>
          <p:nvPr/>
        </p:nvGrpSpPr>
        <p:grpSpPr>
          <a:xfrm>
            <a:off x="209983" y="936729"/>
            <a:ext cx="1470124" cy="1809978"/>
            <a:chOff x="279977" y="936729"/>
            <a:chExt cx="1960165" cy="1809978"/>
          </a:xfrm>
        </p:grpSpPr>
        <p:grpSp>
          <p:nvGrpSpPr>
            <p:cNvPr id="7" name="Group 6">
              <a:extLst>
                <a:ext uri="{FF2B5EF4-FFF2-40B4-BE49-F238E27FC236}">
                  <a16:creationId xmlns="" xmlns:a16="http://schemas.microsoft.com/office/drawing/2014/main" id="{30D70CE7-A061-49AD-B6D0-E416C41EBEF4}"/>
                </a:ext>
              </a:extLst>
            </p:cNvPr>
            <p:cNvGrpSpPr/>
            <p:nvPr/>
          </p:nvGrpSpPr>
          <p:grpSpPr>
            <a:xfrm>
              <a:off x="279977" y="936729"/>
              <a:ext cx="1960165" cy="163944"/>
              <a:chOff x="279977" y="936729"/>
              <a:chExt cx="1960165" cy="163944"/>
            </a:xfrm>
          </p:grpSpPr>
          <p:sp>
            <p:nvSpPr>
              <p:cNvPr id="32" name="Hexagon 31">
                <a:extLst>
                  <a:ext uri="{FF2B5EF4-FFF2-40B4-BE49-F238E27FC236}">
                    <a16:creationId xmlns="" xmlns:a16="http://schemas.microsoft.com/office/drawing/2014/main" id="{8E0D5D38-57F5-43EE-8FD4-E8336B3F01BA}"/>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Hexagon 39">
                <a:extLst>
                  <a:ext uri="{FF2B5EF4-FFF2-40B4-BE49-F238E27FC236}">
                    <a16:creationId xmlns="" xmlns:a16="http://schemas.microsoft.com/office/drawing/2014/main" id="{277A8909-C18A-4BF2-B9EC-91EE87A7D99C}"/>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Hexagon 45">
                <a:extLst>
                  <a:ext uri="{FF2B5EF4-FFF2-40B4-BE49-F238E27FC236}">
                    <a16:creationId xmlns="" xmlns:a16="http://schemas.microsoft.com/office/drawing/2014/main" id="{448E4EDE-65A1-4428-B4FE-02CC73D0437C}"/>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Hexagon 52">
                <a:extLst>
                  <a:ext uri="{FF2B5EF4-FFF2-40B4-BE49-F238E27FC236}">
                    <a16:creationId xmlns="" xmlns:a16="http://schemas.microsoft.com/office/drawing/2014/main" id="{08E6D82E-8CE3-4F5A-BFC1-23A26901BFAB}"/>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Hexagon 58">
                <a:extLst>
                  <a:ext uri="{FF2B5EF4-FFF2-40B4-BE49-F238E27FC236}">
                    <a16:creationId xmlns="" xmlns:a16="http://schemas.microsoft.com/office/drawing/2014/main" id="{A328427C-906E-4D07-AF38-CCC83D731EBA}"/>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Hexagon 64">
                <a:extLst>
                  <a:ext uri="{FF2B5EF4-FFF2-40B4-BE49-F238E27FC236}">
                    <a16:creationId xmlns="" xmlns:a16="http://schemas.microsoft.com/office/drawing/2014/main" id="{A709512B-2135-4640-BCED-F9EE40A0D1D4}"/>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3" name="Hexagon 72">
                <a:extLst>
                  <a:ext uri="{FF2B5EF4-FFF2-40B4-BE49-F238E27FC236}">
                    <a16:creationId xmlns="" xmlns:a16="http://schemas.microsoft.com/office/drawing/2014/main" id="{7B374ACD-1BC0-4C32-97FE-2C532F32201E}"/>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9" name="Group 78">
              <a:extLst>
                <a:ext uri="{FF2B5EF4-FFF2-40B4-BE49-F238E27FC236}">
                  <a16:creationId xmlns="" xmlns:a16="http://schemas.microsoft.com/office/drawing/2014/main" id="{2F6F8FD3-AC0E-4C21-BD8E-21037A5FCE27}"/>
                </a:ext>
              </a:extLst>
            </p:cNvPr>
            <p:cNvGrpSpPr/>
            <p:nvPr/>
          </p:nvGrpSpPr>
          <p:grpSpPr>
            <a:xfrm>
              <a:off x="279977" y="1211068"/>
              <a:ext cx="1960165" cy="163944"/>
              <a:chOff x="279977" y="936729"/>
              <a:chExt cx="1960165" cy="163944"/>
            </a:xfrm>
          </p:grpSpPr>
          <p:sp>
            <p:nvSpPr>
              <p:cNvPr id="80" name="Hexagon 79">
                <a:extLst>
                  <a:ext uri="{FF2B5EF4-FFF2-40B4-BE49-F238E27FC236}">
                    <a16:creationId xmlns="" xmlns:a16="http://schemas.microsoft.com/office/drawing/2014/main" id="{ED9E25DE-31D1-40E8-BA2B-9C48E3067765}"/>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Hexagon 80">
                <a:extLst>
                  <a:ext uri="{FF2B5EF4-FFF2-40B4-BE49-F238E27FC236}">
                    <a16:creationId xmlns="" xmlns:a16="http://schemas.microsoft.com/office/drawing/2014/main" id="{A352FDE8-3960-4E11-B5B3-0997840DE334}"/>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2" name="Hexagon 81">
                <a:extLst>
                  <a:ext uri="{FF2B5EF4-FFF2-40B4-BE49-F238E27FC236}">
                    <a16:creationId xmlns="" xmlns:a16="http://schemas.microsoft.com/office/drawing/2014/main" id="{2B15A0D1-6BDF-4572-A7A2-4A75FA3EF4DF}"/>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Hexagon 82">
                <a:extLst>
                  <a:ext uri="{FF2B5EF4-FFF2-40B4-BE49-F238E27FC236}">
                    <a16:creationId xmlns="" xmlns:a16="http://schemas.microsoft.com/office/drawing/2014/main" id="{8B75CB59-C5DF-4F50-A33F-DF2A5D7D400F}"/>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Hexagon 83">
                <a:extLst>
                  <a:ext uri="{FF2B5EF4-FFF2-40B4-BE49-F238E27FC236}">
                    <a16:creationId xmlns="" xmlns:a16="http://schemas.microsoft.com/office/drawing/2014/main" id="{595A987C-273A-4183-8838-0839E0A9C64E}"/>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Hexagon 84">
                <a:extLst>
                  <a:ext uri="{FF2B5EF4-FFF2-40B4-BE49-F238E27FC236}">
                    <a16:creationId xmlns="" xmlns:a16="http://schemas.microsoft.com/office/drawing/2014/main" id="{F6A5474F-B9D1-4B6E-A6F8-541899ADBB28}"/>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6" name="Hexagon 85">
                <a:extLst>
                  <a:ext uri="{FF2B5EF4-FFF2-40B4-BE49-F238E27FC236}">
                    <a16:creationId xmlns="" xmlns:a16="http://schemas.microsoft.com/office/drawing/2014/main" id="{526A32E3-4B89-4668-BD5E-0A0A2C87E7DC}"/>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7" name="Group 86">
              <a:extLst>
                <a:ext uri="{FF2B5EF4-FFF2-40B4-BE49-F238E27FC236}">
                  <a16:creationId xmlns="" xmlns:a16="http://schemas.microsoft.com/office/drawing/2014/main" id="{8484A183-0B6F-423C-A73A-E5BE1E5D3CC0}"/>
                </a:ext>
              </a:extLst>
            </p:cNvPr>
            <p:cNvGrpSpPr/>
            <p:nvPr/>
          </p:nvGrpSpPr>
          <p:grpSpPr>
            <a:xfrm>
              <a:off x="279977" y="1485407"/>
              <a:ext cx="1960165" cy="163944"/>
              <a:chOff x="279977" y="936729"/>
              <a:chExt cx="1960165" cy="163944"/>
            </a:xfrm>
          </p:grpSpPr>
          <p:sp>
            <p:nvSpPr>
              <p:cNvPr id="88" name="Hexagon 87">
                <a:extLst>
                  <a:ext uri="{FF2B5EF4-FFF2-40B4-BE49-F238E27FC236}">
                    <a16:creationId xmlns="" xmlns:a16="http://schemas.microsoft.com/office/drawing/2014/main" id="{416256FB-4AEC-45ED-B494-14FD2BB7630D}"/>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Hexagon 88">
                <a:extLst>
                  <a:ext uri="{FF2B5EF4-FFF2-40B4-BE49-F238E27FC236}">
                    <a16:creationId xmlns="" xmlns:a16="http://schemas.microsoft.com/office/drawing/2014/main" id="{087A3FD6-178A-4A28-BE32-4651976D00D9}"/>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Hexagon 89">
                <a:extLst>
                  <a:ext uri="{FF2B5EF4-FFF2-40B4-BE49-F238E27FC236}">
                    <a16:creationId xmlns="" xmlns:a16="http://schemas.microsoft.com/office/drawing/2014/main" id="{27A0DECD-35E4-4CB0-8AA1-1B812DF93498}"/>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Hexagon 90">
                <a:extLst>
                  <a:ext uri="{FF2B5EF4-FFF2-40B4-BE49-F238E27FC236}">
                    <a16:creationId xmlns="" xmlns:a16="http://schemas.microsoft.com/office/drawing/2014/main" id="{7ED637C2-6091-401B-8523-18770DCFB07E}"/>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Hexagon 91">
                <a:extLst>
                  <a:ext uri="{FF2B5EF4-FFF2-40B4-BE49-F238E27FC236}">
                    <a16:creationId xmlns="" xmlns:a16="http://schemas.microsoft.com/office/drawing/2014/main" id="{DC49319C-1185-4948-B622-FD62B991550A}"/>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Hexagon 92">
                <a:extLst>
                  <a:ext uri="{FF2B5EF4-FFF2-40B4-BE49-F238E27FC236}">
                    <a16:creationId xmlns="" xmlns:a16="http://schemas.microsoft.com/office/drawing/2014/main" id="{921F668E-C484-4650-B297-0A3E75913857}"/>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Hexagon 93">
                <a:extLst>
                  <a:ext uri="{FF2B5EF4-FFF2-40B4-BE49-F238E27FC236}">
                    <a16:creationId xmlns="" xmlns:a16="http://schemas.microsoft.com/office/drawing/2014/main" id="{66F5FE22-4ABF-496C-83B1-8D2F7DF497AF}"/>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5" name="Group 94">
              <a:extLst>
                <a:ext uri="{FF2B5EF4-FFF2-40B4-BE49-F238E27FC236}">
                  <a16:creationId xmlns="" xmlns:a16="http://schemas.microsoft.com/office/drawing/2014/main" id="{BF244BBA-FB85-4F24-8121-5CEA1FC5B150}"/>
                </a:ext>
              </a:extLst>
            </p:cNvPr>
            <p:cNvGrpSpPr/>
            <p:nvPr/>
          </p:nvGrpSpPr>
          <p:grpSpPr>
            <a:xfrm>
              <a:off x="279977" y="1759746"/>
              <a:ext cx="1960165" cy="163944"/>
              <a:chOff x="279977" y="936729"/>
              <a:chExt cx="1960165" cy="163944"/>
            </a:xfrm>
          </p:grpSpPr>
          <p:sp>
            <p:nvSpPr>
              <p:cNvPr id="96" name="Hexagon 95">
                <a:extLst>
                  <a:ext uri="{FF2B5EF4-FFF2-40B4-BE49-F238E27FC236}">
                    <a16:creationId xmlns="" xmlns:a16="http://schemas.microsoft.com/office/drawing/2014/main" id="{972D67AC-FDFD-4970-8F90-F396E2CD0503}"/>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Hexagon 96">
                <a:extLst>
                  <a:ext uri="{FF2B5EF4-FFF2-40B4-BE49-F238E27FC236}">
                    <a16:creationId xmlns="" xmlns:a16="http://schemas.microsoft.com/office/drawing/2014/main" id="{C0DAD3FB-7384-420A-9D99-7BABE3DDECCB}"/>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Hexagon 97">
                <a:extLst>
                  <a:ext uri="{FF2B5EF4-FFF2-40B4-BE49-F238E27FC236}">
                    <a16:creationId xmlns="" xmlns:a16="http://schemas.microsoft.com/office/drawing/2014/main" id="{E8A0BE96-86E1-41CC-B0E4-4519D620A7A2}"/>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 name="Hexagon 98">
                <a:extLst>
                  <a:ext uri="{FF2B5EF4-FFF2-40B4-BE49-F238E27FC236}">
                    <a16:creationId xmlns="" xmlns:a16="http://schemas.microsoft.com/office/drawing/2014/main" id="{AC866C64-60AD-43C0-BB4D-BC7AF1A9ECFB}"/>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0" name="Hexagon 99">
                <a:extLst>
                  <a:ext uri="{FF2B5EF4-FFF2-40B4-BE49-F238E27FC236}">
                    <a16:creationId xmlns="" xmlns:a16="http://schemas.microsoft.com/office/drawing/2014/main" id="{73E5E72F-1D99-4894-90F9-1203E24FD81E}"/>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Hexagon 100">
                <a:extLst>
                  <a:ext uri="{FF2B5EF4-FFF2-40B4-BE49-F238E27FC236}">
                    <a16:creationId xmlns="" xmlns:a16="http://schemas.microsoft.com/office/drawing/2014/main" id="{A932FE1E-3742-4A89-8803-8732A911CDEA}"/>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 name="Hexagon 101">
                <a:extLst>
                  <a:ext uri="{FF2B5EF4-FFF2-40B4-BE49-F238E27FC236}">
                    <a16:creationId xmlns="" xmlns:a16="http://schemas.microsoft.com/office/drawing/2014/main" id="{1E8CF786-A5EB-4A20-AB8C-1D7FF206F4D2}"/>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3" name="Group 102">
              <a:extLst>
                <a:ext uri="{FF2B5EF4-FFF2-40B4-BE49-F238E27FC236}">
                  <a16:creationId xmlns="" xmlns:a16="http://schemas.microsoft.com/office/drawing/2014/main" id="{FF2CCC61-2045-48BD-996E-EC911DE49C62}"/>
                </a:ext>
              </a:extLst>
            </p:cNvPr>
            <p:cNvGrpSpPr/>
            <p:nvPr/>
          </p:nvGrpSpPr>
          <p:grpSpPr>
            <a:xfrm>
              <a:off x="279977" y="2034085"/>
              <a:ext cx="1960165" cy="163944"/>
              <a:chOff x="279977" y="936729"/>
              <a:chExt cx="1960165" cy="163944"/>
            </a:xfrm>
          </p:grpSpPr>
          <p:sp>
            <p:nvSpPr>
              <p:cNvPr id="104" name="Hexagon 103">
                <a:extLst>
                  <a:ext uri="{FF2B5EF4-FFF2-40B4-BE49-F238E27FC236}">
                    <a16:creationId xmlns="" xmlns:a16="http://schemas.microsoft.com/office/drawing/2014/main" id="{010A88A1-9B59-4338-8F9C-0DEEB6219BE8}"/>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5" name="Hexagon 104">
                <a:extLst>
                  <a:ext uri="{FF2B5EF4-FFF2-40B4-BE49-F238E27FC236}">
                    <a16:creationId xmlns="" xmlns:a16="http://schemas.microsoft.com/office/drawing/2014/main" id="{D26D2BF5-912F-4655-8640-1FC9D3BCF5BB}"/>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6" name="Hexagon 105">
                <a:extLst>
                  <a:ext uri="{FF2B5EF4-FFF2-40B4-BE49-F238E27FC236}">
                    <a16:creationId xmlns="" xmlns:a16="http://schemas.microsoft.com/office/drawing/2014/main" id="{33CE5B19-DF7A-4794-874F-AD2C9C249BDB}"/>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Hexagon 106">
                <a:extLst>
                  <a:ext uri="{FF2B5EF4-FFF2-40B4-BE49-F238E27FC236}">
                    <a16:creationId xmlns="" xmlns:a16="http://schemas.microsoft.com/office/drawing/2014/main" id="{A7D0CBCB-5A5B-4147-BB27-91480CAE830A}"/>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Hexagon 107">
                <a:extLst>
                  <a:ext uri="{FF2B5EF4-FFF2-40B4-BE49-F238E27FC236}">
                    <a16:creationId xmlns="" xmlns:a16="http://schemas.microsoft.com/office/drawing/2014/main" id="{E84FA894-39AE-48AB-9A57-7E4027F0B449}"/>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Hexagon 108">
                <a:extLst>
                  <a:ext uri="{FF2B5EF4-FFF2-40B4-BE49-F238E27FC236}">
                    <a16:creationId xmlns="" xmlns:a16="http://schemas.microsoft.com/office/drawing/2014/main" id="{32DDB2B3-0706-4CAF-90D8-5A64A8E4461F}"/>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Hexagon 109">
                <a:extLst>
                  <a:ext uri="{FF2B5EF4-FFF2-40B4-BE49-F238E27FC236}">
                    <a16:creationId xmlns="" xmlns:a16="http://schemas.microsoft.com/office/drawing/2014/main" id="{0DB5C1FE-7E26-4BF1-9373-C6604B2E3818}"/>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1" name="Group 110">
              <a:extLst>
                <a:ext uri="{FF2B5EF4-FFF2-40B4-BE49-F238E27FC236}">
                  <a16:creationId xmlns="" xmlns:a16="http://schemas.microsoft.com/office/drawing/2014/main" id="{1FAB3BF5-3932-4B89-88DE-CE98BDEC0E9E}"/>
                </a:ext>
              </a:extLst>
            </p:cNvPr>
            <p:cNvGrpSpPr/>
            <p:nvPr/>
          </p:nvGrpSpPr>
          <p:grpSpPr>
            <a:xfrm>
              <a:off x="279977" y="2308424"/>
              <a:ext cx="1960165" cy="163944"/>
              <a:chOff x="279977" y="936729"/>
              <a:chExt cx="1960165" cy="163944"/>
            </a:xfrm>
          </p:grpSpPr>
          <p:sp>
            <p:nvSpPr>
              <p:cNvPr id="112" name="Hexagon 111">
                <a:extLst>
                  <a:ext uri="{FF2B5EF4-FFF2-40B4-BE49-F238E27FC236}">
                    <a16:creationId xmlns="" xmlns:a16="http://schemas.microsoft.com/office/drawing/2014/main" id="{95906855-CC21-4129-B521-56FF3CDF7966}"/>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Hexagon 112">
                <a:extLst>
                  <a:ext uri="{FF2B5EF4-FFF2-40B4-BE49-F238E27FC236}">
                    <a16:creationId xmlns="" xmlns:a16="http://schemas.microsoft.com/office/drawing/2014/main" id="{2D1E2C1D-B972-42B7-B535-1FBEB44E56E1}"/>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Hexagon 113">
                <a:extLst>
                  <a:ext uri="{FF2B5EF4-FFF2-40B4-BE49-F238E27FC236}">
                    <a16:creationId xmlns="" xmlns:a16="http://schemas.microsoft.com/office/drawing/2014/main" id="{06AC0E7B-F12B-43F2-AE6D-4FE44A087786}"/>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Hexagon 114">
                <a:extLst>
                  <a:ext uri="{FF2B5EF4-FFF2-40B4-BE49-F238E27FC236}">
                    <a16:creationId xmlns="" xmlns:a16="http://schemas.microsoft.com/office/drawing/2014/main" id="{F54F5791-C7E3-47B6-9E3E-72A4117304FF}"/>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Hexagon 115">
                <a:extLst>
                  <a:ext uri="{FF2B5EF4-FFF2-40B4-BE49-F238E27FC236}">
                    <a16:creationId xmlns="" xmlns:a16="http://schemas.microsoft.com/office/drawing/2014/main" id="{FE1AC08C-444A-4DF0-AEF4-039DBC018F45}"/>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Hexagon 116">
                <a:extLst>
                  <a:ext uri="{FF2B5EF4-FFF2-40B4-BE49-F238E27FC236}">
                    <a16:creationId xmlns="" xmlns:a16="http://schemas.microsoft.com/office/drawing/2014/main" id="{8C4AC03C-0EE1-4B7A-AA63-CF85B0A58CDA}"/>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Hexagon 117">
                <a:extLst>
                  <a:ext uri="{FF2B5EF4-FFF2-40B4-BE49-F238E27FC236}">
                    <a16:creationId xmlns="" xmlns:a16="http://schemas.microsoft.com/office/drawing/2014/main" id="{1E7BD5F6-BBD7-44E1-892C-A25F10BDC4A1}"/>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9" name="Group 118">
              <a:extLst>
                <a:ext uri="{FF2B5EF4-FFF2-40B4-BE49-F238E27FC236}">
                  <a16:creationId xmlns="" xmlns:a16="http://schemas.microsoft.com/office/drawing/2014/main" id="{CE232989-3DFD-4BBF-B15A-7BDF4C8BD368}"/>
                </a:ext>
              </a:extLst>
            </p:cNvPr>
            <p:cNvGrpSpPr/>
            <p:nvPr/>
          </p:nvGrpSpPr>
          <p:grpSpPr>
            <a:xfrm>
              <a:off x="279977" y="2582763"/>
              <a:ext cx="1960165" cy="163944"/>
              <a:chOff x="279977" y="936729"/>
              <a:chExt cx="1960165" cy="163944"/>
            </a:xfrm>
          </p:grpSpPr>
          <p:sp>
            <p:nvSpPr>
              <p:cNvPr id="120" name="Hexagon 119">
                <a:extLst>
                  <a:ext uri="{FF2B5EF4-FFF2-40B4-BE49-F238E27FC236}">
                    <a16:creationId xmlns="" xmlns:a16="http://schemas.microsoft.com/office/drawing/2014/main" id="{E91C291F-A7D4-41E4-8B25-9603BEEA21BA}"/>
                  </a:ext>
                </a:extLst>
              </p:cNvPr>
              <p:cNvSpPr/>
              <p:nvPr/>
            </p:nvSpPr>
            <p:spPr>
              <a:xfrm rot="1857496">
                <a:off x="27997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Hexagon 120">
                <a:extLst>
                  <a:ext uri="{FF2B5EF4-FFF2-40B4-BE49-F238E27FC236}">
                    <a16:creationId xmlns="" xmlns:a16="http://schemas.microsoft.com/office/drawing/2014/main" id="{A35488C4-5538-43C3-BBF4-FFB2798FF172}"/>
                  </a:ext>
                </a:extLst>
              </p:cNvPr>
              <p:cNvSpPr/>
              <p:nvPr/>
            </p:nvSpPr>
            <p:spPr>
              <a:xfrm rot="1857496">
                <a:off x="574975"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Hexagon 121">
                <a:extLst>
                  <a:ext uri="{FF2B5EF4-FFF2-40B4-BE49-F238E27FC236}">
                    <a16:creationId xmlns="" xmlns:a16="http://schemas.microsoft.com/office/drawing/2014/main" id="{C6D37EBC-682D-4321-9AC4-E629EE00E5B0}"/>
                  </a:ext>
                </a:extLst>
              </p:cNvPr>
              <p:cNvSpPr/>
              <p:nvPr/>
            </p:nvSpPr>
            <p:spPr>
              <a:xfrm rot="1857496">
                <a:off x="869973"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Hexagon 122">
                <a:extLst>
                  <a:ext uri="{FF2B5EF4-FFF2-40B4-BE49-F238E27FC236}">
                    <a16:creationId xmlns="" xmlns:a16="http://schemas.microsoft.com/office/drawing/2014/main" id="{563A05C1-CE59-43B2-B374-D9B8A9958902}"/>
                  </a:ext>
                </a:extLst>
              </p:cNvPr>
              <p:cNvSpPr/>
              <p:nvPr/>
            </p:nvSpPr>
            <p:spPr>
              <a:xfrm rot="1857496">
                <a:off x="1164971"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Hexagon 123">
                <a:extLst>
                  <a:ext uri="{FF2B5EF4-FFF2-40B4-BE49-F238E27FC236}">
                    <a16:creationId xmlns="" xmlns:a16="http://schemas.microsoft.com/office/drawing/2014/main" id="{8841796A-E5F9-481C-81F4-1DEA01831887}"/>
                  </a:ext>
                </a:extLst>
              </p:cNvPr>
              <p:cNvSpPr/>
              <p:nvPr/>
            </p:nvSpPr>
            <p:spPr>
              <a:xfrm rot="1857496">
                <a:off x="1459969"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Hexagon 124">
                <a:extLst>
                  <a:ext uri="{FF2B5EF4-FFF2-40B4-BE49-F238E27FC236}">
                    <a16:creationId xmlns="" xmlns:a16="http://schemas.microsoft.com/office/drawing/2014/main" id="{17D28BD7-D9A6-4C27-AFDF-8AE60B9F97AF}"/>
                  </a:ext>
                </a:extLst>
              </p:cNvPr>
              <p:cNvSpPr/>
              <p:nvPr/>
            </p:nvSpPr>
            <p:spPr>
              <a:xfrm rot="1857496">
                <a:off x="1754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Hexagon 125">
                <a:extLst>
                  <a:ext uri="{FF2B5EF4-FFF2-40B4-BE49-F238E27FC236}">
                    <a16:creationId xmlns="" xmlns:a16="http://schemas.microsoft.com/office/drawing/2014/main" id="{18643C3D-1F41-4E57-AD7D-49B54596CB43}"/>
                  </a:ext>
                </a:extLst>
              </p:cNvPr>
              <p:cNvSpPr/>
              <p:nvPr/>
            </p:nvSpPr>
            <p:spPr>
              <a:xfrm rot="1857496">
                <a:off x="2049967" y="936729"/>
                <a:ext cx="190175" cy="163944"/>
              </a:xfrm>
              <a:prstGeom prst="hexagon">
                <a:avLst>
                  <a:gd name="adj" fmla="val 28967"/>
                  <a:gd name="vf" fmla="val 115470"/>
                </a:avLst>
              </a:prstGeom>
              <a:solidFill>
                <a:srgbClr val="354D56">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13" name="TextBox 12">
            <a:extLst>
              <a:ext uri="{FF2B5EF4-FFF2-40B4-BE49-F238E27FC236}">
                <a16:creationId xmlns="" xmlns:a16="http://schemas.microsoft.com/office/drawing/2014/main" id="{CCDD808A-C497-4CA1-9859-CC02A56DEB20}"/>
              </a:ext>
            </a:extLst>
          </p:cNvPr>
          <p:cNvSpPr txBox="1"/>
          <p:nvPr/>
        </p:nvSpPr>
        <p:spPr>
          <a:xfrm>
            <a:off x="557738" y="1345198"/>
            <a:ext cx="5471281" cy="646331"/>
          </a:xfrm>
          <a:prstGeom prst="rect">
            <a:avLst/>
          </a:prstGeom>
          <a:noFill/>
        </p:spPr>
        <p:txBody>
          <a:bodyPr wrap="square" rtlCol="0">
            <a:spAutoFit/>
          </a:bodyPr>
          <a:lstStyle/>
          <a:p>
            <a:r>
              <a:rPr lang="en-GB" sz="3600" b="1" dirty="0">
                <a:solidFill>
                  <a:srgbClr val="486A7A"/>
                </a:solidFill>
                <a:latin typeface="Arial" panose="020B0604020202020204" pitchFamily="34" charset="0"/>
                <a:cs typeface="Arial" panose="020B0604020202020204" pitchFamily="34" charset="0"/>
              </a:rPr>
              <a:t>Additional resources</a:t>
            </a:r>
          </a:p>
        </p:txBody>
      </p:sp>
      <p:sp>
        <p:nvSpPr>
          <p:cNvPr id="14" name="TextBox 13">
            <a:extLst>
              <a:ext uri="{FF2B5EF4-FFF2-40B4-BE49-F238E27FC236}">
                <a16:creationId xmlns="" xmlns:a16="http://schemas.microsoft.com/office/drawing/2014/main" id="{653C3E97-864B-43AE-8366-D75EB611556C}"/>
              </a:ext>
            </a:extLst>
          </p:cNvPr>
          <p:cNvSpPr txBox="1"/>
          <p:nvPr/>
        </p:nvSpPr>
        <p:spPr>
          <a:xfrm>
            <a:off x="652267" y="2235267"/>
            <a:ext cx="6228851" cy="3785652"/>
          </a:xfrm>
          <a:prstGeom prst="rect">
            <a:avLst/>
          </a:prstGeom>
          <a:noFill/>
        </p:spPr>
        <p:txBody>
          <a:bodyPr wrap="square" rtlCol="0">
            <a:spAutoFit/>
          </a:bodyPr>
          <a:lstStyle/>
          <a:p>
            <a:r>
              <a:rPr lang="en-GB" sz="2000" dirty="0" err="1"/>
              <a:t>GatewayC</a:t>
            </a:r>
            <a:r>
              <a:rPr lang="en-GB" sz="2000" dirty="0"/>
              <a:t>, a free online cancer education platform for primary care professionals across England </a:t>
            </a:r>
            <a:r>
              <a:rPr lang="en-GB" sz="2000" dirty="0">
                <a:hlinkClick r:id="rId2"/>
              </a:rPr>
              <a:t>https://www.gatewayc.org.uk/</a:t>
            </a:r>
            <a:r>
              <a:rPr lang="en-GB" sz="2000" dirty="0"/>
              <a:t> </a:t>
            </a:r>
          </a:p>
          <a:p>
            <a:endParaRPr lang="en-GB" sz="2000" dirty="0"/>
          </a:p>
          <a:p>
            <a:r>
              <a:rPr lang="en-GB" sz="2000" dirty="0"/>
              <a:t>Bowel symptom diary  </a:t>
            </a:r>
            <a:r>
              <a:rPr lang="en-US" sz="2000" dirty="0">
                <a:hlinkClick r:id="rId3"/>
              </a:rPr>
              <a:t>https://www.bowelcanceruk.org.uk/news-and-blogs/news/download-our-brand-new-symptoms-diary/</a:t>
            </a:r>
            <a:endParaRPr lang="en-GB" sz="2000" dirty="0"/>
          </a:p>
          <a:p>
            <a:endParaRPr lang="en-US" sz="2000" dirty="0"/>
          </a:p>
          <a:p>
            <a:r>
              <a:rPr lang="en-US" sz="2000" dirty="0"/>
              <a:t>CRUK- Key things to know about FIT -</a:t>
            </a:r>
            <a:r>
              <a:rPr lang="en-US" sz="2000" dirty="0">
                <a:hlinkClick r:id="rId4"/>
              </a:rPr>
              <a:t>https://www.cancerresearchuk.org/sites/default/files/fit_implementation_england.pdf</a:t>
            </a:r>
            <a:endParaRPr lang="en-US" sz="2000" dirty="0"/>
          </a:p>
          <a:p>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
        <p:nvSpPr>
          <p:cNvPr id="130" name="Hexagon 129">
            <a:extLst>
              <a:ext uri="{FF2B5EF4-FFF2-40B4-BE49-F238E27FC236}">
                <a16:creationId xmlns="" xmlns:a16="http://schemas.microsoft.com/office/drawing/2014/main" id="{F9CBC1C0-53C5-402F-BEAA-10F61F8335E4}"/>
              </a:ext>
            </a:extLst>
          </p:cNvPr>
          <p:cNvSpPr/>
          <p:nvPr/>
        </p:nvSpPr>
        <p:spPr>
          <a:xfrm rot="1807952">
            <a:off x="3283161" y="-710182"/>
            <a:ext cx="1403286" cy="1612972"/>
          </a:xfrm>
          <a:prstGeom prst="hexagon">
            <a:avLst>
              <a:gd name="adj" fmla="val 28967"/>
              <a:gd name="vf" fmla="val 115470"/>
            </a:avLst>
          </a:prstGeom>
          <a:solidFill>
            <a:srgbClr val="486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1" name="Graphic 130">
            <a:extLst>
              <a:ext uri="{FF2B5EF4-FFF2-40B4-BE49-F238E27FC236}">
                <a16:creationId xmlns="" xmlns:a16="http://schemas.microsoft.com/office/drawing/2014/main" id="{25063B59-8F64-4CE8-8B4C-8763732EDDF5}"/>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428298" y="6155181"/>
            <a:ext cx="184264" cy="245685"/>
          </a:xfrm>
          <a:prstGeom prst="rect">
            <a:avLst/>
          </a:prstGeom>
        </p:spPr>
      </p:pic>
      <p:sp>
        <p:nvSpPr>
          <p:cNvPr id="71" name="TextBox 70">
            <a:extLst>
              <a:ext uri="{FF2B5EF4-FFF2-40B4-BE49-F238E27FC236}">
                <a16:creationId xmlns="" xmlns:a16="http://schemas.microsoft.com/office/drawing/2014/main" id="{747255E9-8389-4874-8F00-9351B84AF72B}"/>
              </a:ext>
            </a:extLst>
          </p:cNvPr>
          <p:cNvSpPr txBox="1"/>
          <p:nvPr/>
        </p:nvSpPr>
        <p:spPr>
          <a:xfrm>
            <a:off x="652267" y="6130706"/>
            <a:ext cx="2262206" cy="738664"/>
          </a:xfrm>
          <a:prstGeom prst="rect">
            <a:avLst/>
          </a:prstGeom>
          <a:noFill/>
        </p:spPr>
        <p:txBody>
          <a:bodyPr wrap="square" rtlCol="0">
            <a:spAutoFit/>
          </a:bodyPr>
          <a:lstStyle/>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GM_Cancer</a:t>
            </a:r>
            <a:r>
              <a:rPr lang="en-GB" sz="1000" b="1" dirty="0">
                <a:solidFill>
                  <a:srgbClr val="486A7A"/>
                </a:solidFill>
                <a:latin typeface="Arial" panose="020B0604020202020204" pitchFamily="34" charset="0"/>
                <a:cs typeface="Arial" panose="020B0604020202020204" pitchFamily="34" charset="0"/>
              </a:rPr>
              <a:t>   </a:t>
            </a:r>
          </a:p>
          <a:p>
            <a:pPr>
              <a:lnSpc>
                <a:spcPct val="150000"/>
              </a:lnSpc>
            </a:pPr>
            <a:r>
              <a:rPr lang="en-GB" sz="1000" b="1" dirty="0">
                <a:solidFill>
                  <a:srgbClr val="486A7A"/>
                </a:solidFill>
                <a:latin typeface="Arial" panose="020B0604020202020204" pitchFamily="34" charset="0"/>
                <a:cs typeface="Arial" panose="020B0604020202020204" pitchFamily="34" charset="0"/>
              </a:rPr>
              <a:t>@</a:t>
            </a:r>
            <a:r>
              <a:rPr lang="en-GB" sz="1000" b="1" dirty="0" err="1">
                <a:solidFill>
                  <a:srgbClr val="486A7A"/>
                </a:solidFill>
                <a:latin typeface="Arial" panose="020B0604020202020204" pitchFamily="34" charset="0"/>
                <a:cs typeface="Arial" panose="020B0604020202020204" pitchFamily="34" charset="0"/>
              </a:rPr>
              <a:t>GatewayC</a:t>
            </a:r>
            <a:r>
              <a:rPr lang="en-GB" sz="1000" b="1" dirty="0">
                <a:solidFill>
                  <a:srgbClr val="486A7A"/>
                </a:solidFill>
                <a:latin typeface="Arial" panose="020B0604020202020204" pitchFamily="34" charset="0"/>
                <a:cs typeface="Arial" panose="020B0604020202020204" pitchFamily="34" charset="0"/>
              </a:rPr>
              <a:t>_ </a:t>
            </a:r>
            <a:r>
              <a:rPr lang="en-GB" sz="1000" dirty="0">
                <a:solidFill>
                  <a:srgbClr val="486A7A"/>
                </a:solidFill>
                <a:latin typeface="Arial" panose="020B0604020202020204" pitchFamily="34" charset="0"/>
                <a:cs typeface="Arial" panose="020B0604020202020204" pitchFamily="34" charset="0"/>
              </a:rPr>
              <a:t>I   </a:t>
            </a:r>
            <a:r>
              <a:rPr lang="en-GB" sz="800" b="1" dirty="0">
                <a:solidFill>
                  <a:srgbClr val="486A7A"/>
                </a:solidFill>
              </a:rPr>
              <a:t>Faecal-immunochemical testing (FIT)</a:t>
            </a:r>
            <a:endParaRPr lang="en-GB" sz="700" b="1" dirty="0">
              <a:solidFill>
                <a:srgbClr val="486A7A"/>
              </a:solidFill>
              <a:latin typeface="Arial" panose="020B0604020202020204" pitchFamily="34" charset="0"/>
              <a:cs typeface="Arial" panose="020B0604020202020204" pitchFamily="34" charset="0"/>
            </a:endParaRPr>
          </a:p>
        </p:txBody>
      </p:sp>
      <p:pic>
        <p:nvPicPr>
          <p:cNvPr id="72" name="Graphic 45">
            <a:extLst>
              <a:ext uri="{FF2B5EF4-FFF2-40B4-BE49-F238E27FC236}">
                <a16:creationId xmlns="" xmlns:a16="http://schemas.microsoft.com/office/drawing/2014/main" id="{ACFEC549-DF10-4F96-9B32-C6394571E2D8}"/>
              </a:ext>
            </a:extLst>
          </p:cNvPr>
          <p:cNvPicPr>
            <a:picLocks noChangeAspect="1"/>
          </p:cNvPicPr>
          <p:nvPr/>
        </p:nvPicPr>
        <p:blipFill>
          <a:blip r:embed="rId7">
            <a:alphaModFix/>
            <a:extLst>
              <a:ext uri="{96DAC541-7B7A-43D3-8B79-37D633B846F1}">
                <asvg:svgBlip xmlns="" xmlns:asvg="http://schemas.microsoft.com/office/drawing/2016/SVG/main" r:embed="rId8"/>
              </a:ext>
            </a:extLst>
          </a:blip>
          <a:stretch>
            <a:fillRect/>
          </a:stretch>
        </p:blipFill>
        <p:spPr>
          <a:xfrm>
            <a:off x="7611426" y="5906112"/>
            <a:ext cx="492706" cy="732021"/>
          </a:xfrm>
          <a:prstGeom prst="rect">
            <a:avLst/>
          </a:prstGeom>
        </p:spPr>
      </p:pic>
      <p:pic>
        <p:nvPicPr>
          <p:cNvPr id="74" name="Picture 2" descr="S:\GatewayC\Marketing\04. Brand Guidelines, Logos and Templates\02. GatewayC Logos\Logo with white strok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51223" y="5926206"/>
            <a:ext cx="550457" cy="71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874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BDD9E3B-9CBC-4ABE-9633-C3A0DDE4445B}"/>
              </a:ext>
            </a:extLst>
          </p:cNvPr>
          <p:cNvSpPr/>
          <p:nvPr/>
        </p:nvSpPr>
        <p:spPr>
          <a:xfrm>
            <a:off x="0" y="-61332"/>
            <a:ext cx="9144000" cy="6858000"/>
          </a:xfrm>
          <a:prstGeom prst="rect">
            <a:avLst/>
          </a:prstGeom>
          <a:solidFill>
            <a:srgbClr val="486A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a:extLst>
              <a:ext uri="{FF2B5EF4-FFF2-40B4-BE49-F238E27FC236}">
                <a16:creationId xmlns="" xmlns:a16="http://schemas.microsoft.com/office/drawing/2014/main" id="{2A13D840-E5A6-48A3-BBB1-2B0611E3E3C8}"/>
              </a:ext>
            </a:extLst>
          </p:cNvPr>
          <p:cNvGrpSpPr/>
          <p:nvPr/>
        </p:nvGrpSpPr>
        <p:grpSpPr>
          <a:xfrm>
            <a:off x="4285723" y="78176"/>
            <a:ext cx="4819101" cy="6948932"/>
            <a:chOff x="5414209" y="-133434"/>
            <a:chExt cx="7131638" cy="7575517"/>
          </a:xfrm>
          <a:solidFill>
            <a:srgbClr val="354D56">
              <a:alpha val="20000"/>
            </a:srgbClr>
          </a:solidFill>
        </p:grpSpPr>
        <p:sp>
          <p:nvSpPr>
            <p:cNvPr id="8" name="Hexagon 7">
              <a:extLst>
                <a:ext uri="{FF2B5EF4-FFF2-40B4-BE49-F238E27FC236}">
                  <a16:creationId xmlns="" xmlns:a16="http://schemas.microsoft.com/office/drawing/2014/main" id="{6B11AA1B-AA53-42A0-9F6A-A82489EE834F}"/>
                </a:ext>
              </a:extLst>
            </p:cNvPr>
            <p:cNvSpPr/>
            <p:nvPr/>
          </p:nvSpPr>
          <p:spPr>
            <a:xfrm rot="1857496">
              <a:off x="9690189"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Hexagon 8">
              <a:extLst>
                <a:ext uri="{FF2B5EF4-FFF2-40B4-BE49-F238E27FC236}">
                  <a16:creationId xmlns="" xmlns:a16="http://schemas.microsoft.com/office/drawing/2014/main" id="{265DE490-5431-4959-85EB-C14F6F472A36}"/>
                </a:ext>
              </a:extLst>
            </p:cNvPr>
            <p:cNvSpPr/>
            <p:nvPr/>
          </p:nvSpPr>
          <p:spPr>
            <a:xfrm rot="1857496">
              <a:off x="9690188"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Hexagon 9">
              <a:extLst>
                <a:ext uri="{FF2B5EF4-FFF2-40B4-BE49-F238E27FC236}">
                  <a16:creationId xmlns="" xmlns:a16="http://schemas.microsoft.com/office/drawing/2014/main" id="{FBE50208-0794-44FE-9AF7-13FA7998D4FC}"/>
                </a:ext>
              </a:extLst>
            </p:cNvPr>
            <p:cNvSpPr/>
            <p:nvPr/>
          </p:nvSpPr>
          <p:spPr>
            <a:xfrm rot="1857496">
              <a:off x="9690187"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Hexagon 10">
              <a:extLst>
                <a:ext uri="{FF2B5EF4-FFF2-40B4-BE49-F238E27FC236}">
                  <a16:creationId xmlns="" xmlns:a16="http://schemas.microsoft.com/office/drawing/2014/main" id="{A50E38CB-E6FC-4A56-A352-7713558CFA35}"/>
                </a:ext>
              </a:extLst>
            </p:cNvPr>
            <p:cNvSpPr/>
            <p:nvPr/>
          </p:nvSpPr>
          <p:spPr>
            <a:xfrm rot="1857496">
              <a:off x="9690186"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Hexagon 11">
              <a:extLst>
                <a:ext uri="{FF2B5EF4-FFF2-40B4-BE49-F238E27FC236}">
                  <a16:creationId xmlns="" xmlns:a16="http://schemas.microsoft.com/office/drawing/2014/main" id="{6610473E-05A1-4BD5-A93B-A2354128C5B5}"/>
                </a:ext>
              </a:extLst>
            </p:cNvPr>
            <p:cNvSpPr/>
            <p:nvPr/>
          </p:nvSpPr>
          <p:spPr>
            <a:xfrm rot="1857496">
              <a:off x="11133507"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Hexagon 12">
              <a:extLst>
                <a:ext uri="{FF2B5EF4-FFF2-40B4-BE49-F238E27FC236}">
                  <a16:creationId xmlns="" xmlns:a16="http://schemas.microsoft.com/office/drawing/2014/main" id="{43D916DD-B7A0-4122-8F0F-34D01B5A9059}"/>
                </a:ext>
              </a:extLst>
            </p:cNvPr>
            <p:cNvSpPr/>
            <p:nvPr/>
          </p:nvSpPr>
          <p:spPr>
            <a:xfrm rot="1857496">
              <a:off x="11133507"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Hexagon 13">
              <a:extLst>
                <a:ext uri="{FF2B5EF4-FFF2-40B4-BE49-F238E27FC236}">
                  <a16:creationId xmlns="" xmlns:a16="http://schemas.microsoft.com/office/drawing/2014/main" id="{C9ED46AD-7ABA-4569-81D0-F8CD0AFCFE10}"/>
                </a:ext>
              </a:extLst>
            </p:cNvPr>
            <p:cNvSpPr/>
            <p:nvPr/>
          </p:nvSpPr>
          <p:spPr>
            <a:xfrm rot="1857496">
              <a:off x="11133506"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Hexagon 14">
              <a:extLst>
                <a:ext uri="{FF2B5EF4-FFF2-40B4-BE49-F238E27FC236}">
                  <a16:creationId xmlns="" xmlns:a16="http://schemas.microsoft.com/office/drawing/2014/main" id="{9DC81FD9-7C8B-4FF8-BF65-11D5CCB53BD7}"/>
                </a:ext>
              </a:extLst>
            </p:cNvPr>
            <p:cNvSpPr/>
            <p:nvPr/>
          </p:nvSpPr>
          <p:spPr>
            <a:xfrm rot="1857496">
              <a:off x="8268462"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Hexagon 15">
              <a:extLst>
                <a:ext uri="{FF2B5EF4-FFF2-40B4-BE49-F238E27FC236}">
                  <a16:creationId xmlns="" xmlns:a16="http://schemas.microsoft.com/office/drawing/2014/main" id="{DC1F5D3C-9777-441D-BDDA-3C38CA09EA6A}"/>
                </a:ext>
              </a:extLst>
            </p:cNvPr>
            <p:cNvSpPr/>
            <p:nvPr/>
          </p:nvSpPr>
          <p:spPr>
            <a:xfrm rot="1857496">
              <a:off x="8268462"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Hexagon 16">
              <a:extLst>
                <a:ext uri="{FF2B5EF4-FFF2-40B4-BE49-F238E27FC236}">
                  <a16:creationId xmlns="" xmlns:a16="http://schemas.microsoft.com/office/drawing/2014/main" id="{2CCB7B22-499D-4539-B837-DA69E7BB78C1}"/>
                </a:ext>
              </a:extLst>
            </p:cNvPr>
            <p:cNvSpPr/>
            <p:nvPr/>
          </p:nvSpPr>
          <p:spPr>
            <a:xfrm rot="1857496">
              <a:off x="8268461"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 xmlns:a16="http://schemas.microsoft.com/office/drawing/2014/main" id="{AE11D805-4A4F-4550-AF1B-1BD87589FEB3}"/>
                </a:ext>
              </a:extLst>
            </p:cNvPr>
            <p:cNvSpPr/>
            <p:nvPr/>
          </p:nvSpPr>
          <p:spPr>
            <a:xfrm rot="1857496">
              <a:off x="8268462" y="-133434"/>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 xmlns:a16="http://schemas.microsoft.com/office/drawing/2014/main" id="{B93A08A2-0B22-48B5-9E5E-F3AA6B85FE1A}"/>
                </a:ext>
              </a:extLst>
            </p:cNvPr>
            <p:cNvSpPr/>
            <p:nvPr/>
          </p:nvSpPr>
          <p:spPr>
            <a:xfrm rot="1857496">
              <a:off x="8268461" y="622454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 xmlns:a16="http://schemas.microsoft.com/office/drawing/2014/main" id="{4514D77A-AED2-444B-82BB-9814C0C682F5}"/>
                </a:ext>
              </a:extLst>
            </p:cNvPr>
            <p:cNvSpPr/>
            <p:nvPr/>
          </p:nvSpPr>
          <p:spPr>
            <a:xfrm rot="1857496">
              <a:off x="6835937" y="678875"/>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exagon 20">
              <a:extLst>
                <a:ext uri="{FF2B5EF4-FFF2-40B4-BE49-F238E27FC236}">
                  <a16:creationId xmlns="" xmlns:a16="http://schemas.microsoft.com/office/drawing/2014/main" id="{CD65206A-6835-40C2-8A1D-D0BFF45A43CC}"/>
                </a:ext>
              </a:extLst>
            </p:cNvPr>
            <p:cNvSpPr/>
            <p:nvPr/>
          </p:nvSpPr>
          <p:spPr>
            <a:xfrm rot="1857496">
              <a:off x="6835936" y="225666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 xmlns:a16="http://schemas.microsoft.com/office/drawing/2014/main" id="{A2196AAF-86C4-4B45-9662-844F8E8F2A81}"/>
                </a:ext>
              </a:extLst>
            </p:cNvPr>
            <p:cNvSpPr/>
            <p:nvPr/>
          </p:nvSpPr>
          <p:spPr>
            <a:xfrm rot="1857496">
              <a:off x="6835935" y="3810293"/>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Hexagon 22">
              <a:extLst>
                <a:ext uri="{FF2B5EF4-FFF2-40B4-BE49-F238E27FC236}">
                  <a16:creationId xmlns="" xmlns:a16="http://schemas.microsoft.com/office/drawing/2014/main" id="{6BB2E8E7-064C-4528-AC7A-16013ED00201}"/>
                </a:ext>
              </a:extLst>
            </p:cNvPr>
            <p:cNvSpPr/>
            <p:nvPr/>
          </p:nvSpPr>
          <p:spPr>
            <a:xfrm rot="1857496">
              <a:off x="6835934" y="5363922"/>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 xmlns:a16="http://schemas.microsoft.com/office/drawing/2014/main" id="{8F40CE7E-B673-49A7-ABCF-8C031CBDE64B}"/>
                </a:ext>
              </a:extLst>
            </p:cNvPr>
            <p:cNvSpPr/>
            <p:nvPr/>
          </p:nvSpPr>
          <p:spPr>
            <a:xfrm rot="1857496">
              <a:off x="5414210" y="1467769"/>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xagon 24">
              <a:extLst>
                <a:ext uri="{FF2B5EF4-FFF2-40B4-BE49-F238E27FC236}">
                  <a16:creationId xmlns="" xmlns:a16="http://schemas.microsoft.com/office/drawing/2014/main" id="{694DD9AF-008C-4F9E-9893-BB195FEF9DC3}"/>
                </a:ext>
              </a:extLst>
            </p:cNvPr>
            <p:cNvSpPr/>
            <p:nvPr/>
          </p:nvSpPr>
          <p:spPr>
            <a:xfrm rot="1857496">
              <a:off x="5414210" y="3045558"/>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 xmlns:a16="http://schemas.microsoft.com/office/drawing/2014/main" id="{A4D6356E-113D-4F2A-8013-3DD15A1CB2B9}"/>
                </a:ext>
              </a:extLst>
            </p:cNvPr>
            <p:cNvSpPr/>
            <p:nvPr/>
          </p:nvSpPr>
          <p:spPr>
            <a:xfrm rot="1857496">
              <a:off x="5414209" y="4623346"/>
              <a:ext cx="1412340" cy="1217534"/>
            </a:xfrm>
            <a:prstGeom prst="hexagon">
              <a:avLst>
                <a:gd name="adj" fmla="val 28967"/>
                <a:gd name="vf" fmla="val 11547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Graphic 5">
            <a:extLst>
              <a:ext uri="{FF2B5EF4-FFF2-40B4-BE49-F238E27FC236}">
                <a16:creationId xmlns="" xmlns:a16="http://schemas.microsoft.com/office/drawing/2014/main" id="{F4F94D04-34A8-42BD-A6A9-CD0488E6927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312044" y="3143711"/>
            <a:ext cx="651158" cy="967434"/>
          </a:xfrm>
          <a:prstGeom prst="rect">
            <a:avLst/>
          </a:prstGeom>
        </p:spPr>
      </p:pic>
      <p:sp>
        <p:nvSpPr>
          <p:cNvPr id="28" name="TextBox 27">
            <a:extLst>
              <a:ext uri="{FF2B5EF4-FFF2-40B4-BE49-F238E27FC236}">
                <a16:creationId xmlns="" xmlns:a16="http://schemas.microsoft.com/office/drawing/2014/main" id="{436A63DD-334E-4BEE-B4B4-BD69C7B5A8E4}"/>
              </a:ext>
            </a:extLst>
          </p:cNvPr>
          <p:cNvSpPr txBox="1"/>
          <p:nvPr/>
        </p:nvSpPr>
        <p:spPr>
          <a:xfrm>
            <a:off x="3961750" y="3266131"/>
            <a:ext cx="2944688" cy="830997"/>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Q&amp;A</a:t>
            </a:r>
          </a:p>
        </p:txBody>
      </p:sp>
      <p:sp>
        <p:nvSpPr>
          <p:cNvPr id="34" name="TextBox 33">
            <a:extLst>
              <a:ext uri="{FF2B5EF4-FFF2-40B4-BE49-F238E27FC236}">
                <a16:creationId xmlns="" xmlns:a16="http://schemas.microsoft.com/office/drawing/2014/main" id="{FBCB0330-988E-42A9-A408-E9CB85816EEE}"/>
              </a:ext>
            </a:extLst>
          </p:cNvPr>
          <p:cNvSpPr txBox="1"/>
          <p:nvPr/>
        </p:nvSpPr>
        <p:spPr>
          <a:xfrm>
            <a:off x="309282" y="6409766"/>
            <a:ext cx="5307840"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 Copyright Greater Manchester Cancer and </a:t>
            </a:r>
            <a:r>
              <a:rPr lang="en-GB" sz="1000" dirty="0" err="1">
                <a:solidFill>
                  <a:schemeClr val="bg1"/>
                </a:solidFill>
                <a:latin typeface="Arial" panose="020B0604020202020204" pitchFamily="34" charset="0"/>
                <a:cs typeface="Arial" panose="020B0604020202020204" pitchFamily="34" charset="0"/>
              </a:rPr>
              <a:t>GatewayC</a:t>
            </a:r>
            <a:r>
              <a:rPr lang="en-GB" sz="1000" dirty="0">
                <a:solidFill>
                  <a:schemeClr val="bg1"/>
                </a:solidFill>
                <a:latin typeface="Arial" panose="020B0604020202020204" pitchFamily="34" charset="0"/>
                <a:cs typeface="Arial" panose="020B0604020202020204" pitchFamily="34" charset="0"/>
              </a:rPr>
              <a:t>. All rights reserved.</a:t>
            </a:r>
          </a:p>
        </p:txBody>
      </p:sp>
      <p:pic>
        <p:nvPicPr>
          <p:cNvPr id="29" name="Picture 2" descr="S:\GatewayC\Marketing\04. Brand Guidelines, Logos and Templates\02. GatewayC Logos\Logo with white strok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421" y="3143711"/>
            <a:ext cx="772961" cy="99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384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D42685-42DF-4374-BB62-B7AD47B698DE}"/>
              </a:ext>
            </a:extLst>
          </p:cNvPr>
          <p:cNvSpPr>
            <a:spLocks noGrp="1"/>
          </p:cNvSpPr>
          <p:nvPr>
            <p:ph type="ctrTitle"/>
          </p:nvPr>
        </p:nvSpPr>
        <p:spPr/>
        <p:txBody>
          <a:bodyPr/>
          <a:lstStyle/>
          <a:p>
            <a:r>
              <a:rPr lang="en-GB" dirty="0"/>
              <a:t>GM Guidelines for Upper and Lower GI Cancer</a:t>
            </a:r>
          </a:p>
        </p:txBody>
      </p:sp>
      <p:sp>
        <p:nvSpPr>
          <p:cNvPr id="3" name="Subtitle 2">
            <a:extLst>
              <a:ext uri="{FF2B5EF4-FFF2-40B4-BE49-F238E27FC236}">
                <a16:creationId xmlns="" xmlns:a16="http://schemas.microsoft.com/office/drawing/2014/main" id="{D369CA20-6A26-4793-85A1-E058920E9B3D}"/>
              </a:ext>
            </a:extLst>
          </p:cNvPr>
          <p:cNvSpPr>
            <a:spLocks noGrp="1"/>
          </p:cNvSpPr>
          <p:nvPr>
            <p:ph type="subTitle" idx="1"/>
          </p:nvPr>
        </p:nvSpPr>
        <p:spPr/>
        <p:txBody>
          <a:bodyPr/>
          <a:lstStyle/>
          <a:p>
            <a:r>
              <a:rPr lang="en-GB" dirty="0" smtClean="0"/>
              <a:t>Alistair Makin</a:t>
            </a:r>
          </a:p>
          <a:p>
            <a:r>
              <a:rPr lang="en-GB" dirty="0" smtClean="0"/>
              <a:t>Consultant Gastroenterologist</a:t>
            </a:r>
          </a:p>
          <a:p>
            <a:r>
              <a:rPr lang="en-GB" dirty="0" smtClean="0"/>
              <a:t>Manchester royal Infirmary</a:t>
            </a:r>
            <a:endParaRPr lang="en-GB" dirty="0"/>
          </a:p>
        </p:txBody>
      </p:sp>
      <p:grpSp>
        <p:nvGrpSpPr>
          <p:cNvPr id="4" name="Group 1"/>
          <p:cNvGrpSpPr>
            <a:grpSpLocks/>
          </p:cNvGrpSpPr>
          <p:nvPr/>
        </p:nvGrpSpPr>
        <p:grpSpPr bwMode="auto">
          <a:xfrm>
            <a:off x="289932" y="457199"/>
            <a:ext cx="5730875" cy="641350"/>
            <a:chOff x="0" y="0"/>
            <a:chExt cx="57565" cy="6442"/>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7"/>
              <a:ext cx="19431" cy="62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86" y="0"/>
              <a:ext cx="23379" cy="6234"/>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5094" y="280059"/>
            <a:ext cx="108585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980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DD71A6-AD82-4BD5-A48A-65D78C85497C}"/>
              </a:ext>
            </a:extLst>
          </p:cNvPr>
          <p:cNvSpPr>
            <a:spLocks noGrp="1"/>
          </p:cNvSpPr>
          <p:nvPr>
            <p:ph type="title"/>
          </p:nvPr>
        </p:nvSpPr>
        <p:spPr/>
        <p:txBody>
          <a:bodyPr/>
          <a:lstStyle/>
          <a:p>
            <a:r>
              <a:rPr lang="en-GB" dirty="0"/>
              <a:t>Colon Cancer</a:t>
            </a:r>
          </a:p>
        </p:txBody>
      </p:sp>
      <p:pic>
        <p:nvPicPr>
          <p:cNvPr id="5" name="Content Placeholder 4" descr="F:\AJM\Colon Images\Ca sigmoid V.JPG">
            <a:extLst>
              <a:ext uri="{FF2B5EF4-FFF2-40B4-BE49-F238E27FC236}">
                <a16:creationId xmlns="" xmlns:a16="http://schemas.microsoft.com/office/drawing/2014/main" id="{934CBC29-9D3A-4CF3-A249-B3D42793C9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1694" y="1825625"/>
            <a:ext cx="440061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908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a:extLst>
              <a:ext uri="{FF2B5EF4-FFF2-40B4-BE49-F238E27FC236}">
                <a16:creationId xmlns="" xmlns:a16="http://schemas.microsoft.com/office/drawing/2014/main" id="{D1D90118-AEBD-41C4-9CB5-DDD6C44CC9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8417" y="1274619"/>
            <a:ext cx="5678852" cy="521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 xmlns:a16="http://schemas.microsoft.com/office/drawing/2014/main" id="{DF1A377E-A91C-4486-AA20-9B24E57022BA}"/>
              </a:ext>
            </a:extLst>
          </p:cNvPr>
          <p:cNvSpPr>
            <a:spLocks noGrp="1"/>
          </p:cNvSpPr>
          <p:nvPr>
            <p:ph type="title"/>
          </p:nvPr>
        </p:nvSpPr>
        <p:spPr>
          <a:xfrm>
            <a:off x="628650" y="342891"/>
            <a:ext cx="7886700" cy="954107"/>
          </a:xfrm>
          <a:prstGeom prst="rect">
            <a:avLst/>
          </a:prstGeom>
        </p:spPr>
        <p:txBody>
          <a:bodyPr>
            <a:spAutoFit/>
          </a:bodyPr>
          <a:lstStyle/>
          <a:p>
            <a:pPr algn="ctr"/>
            <a:r>
              <a:rPr lang="en-US" altLang="en-US" sz="2800" u="none" kern="0" dirty="0">
                <a:effectLst>
                  <a:outerShdw blurRad="38100" dist="38100" dir="2700000" algn="tl">
                    <a:srgbClr val="000000"/>
                  </a:outerShdw>
                </a:effectLst>
                <a:latin typeface="+mn-lt"/>
              </a:rPr>
              <a:t>Average Number of New Cases Per Year and Age-Specific Incidence Rates per 100,000 Population, UK</a:t>
            </a:r>
            <a:endParaRPr lang="en-GB" sz="2800" dirty="0">
              <a:latin typeface="+mn-lt"/>
            </a:endParaRPr>
          </a:p>
        </p:txBody>
      </p:sp>
    </p:spTree>
    <p:extLst>
      <p:ext uri="{BB962C8B-B14F-4D97-AF65-F5344CB8AC3E}">
        <p14:creationId xmlns:p14="http://schemas.microsoft.com/office/powerpoint/2010/main" val="235736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4B06670-8EB1-4F68-B4C3-4198DB6B786C}"/>
              </a:ext>
            </a:extLst>
          </p:cNvPr>
          <p:cNvSpPr>
            <a:spLocks noGrp="1"/>
          </p:cNvSpPr>
          <p:nvPr>
            <p:ph type="title"/>
          </p:nvPr>
        </p:nvSpPr>
        <p:spPr>
          <a:xfrm>
            <a:off x="628650" y="238126"/>
            <a:ext cx="7886700" cy="1325563"/>
          </a:xfrm>
        </p:spPr>
        <p:txBody>
          <a:bodyPr/>
          <a:lstStyle/>
          <a:p>
            <a:r>
              <a:rPr lang="en-GB" dirty="0"/>
              <a:t>Colon Cancer</a:t>
            </a:r>
          </a:p>
        </p:txBody>
      </p:sp>
      <p:sp>
        <p:nvSpPr>
          <p:cNvPr id="5" name="Content Placeholder 4">
            <a:extLst>
              <a:ext uri="{FF2B5EF4-FFF2-40B4-BE49-F238E27FC236}">
                <a16:creationId xmlns="" xmlns:a16="http://schemas.microsoft.com/office/drawing/2014/main" id="{8C948112-D857-4624-A0A2-3BCB43E25EA3}"/>
              </a:ext>
            </a:extLst>
          </p:cNvPr>
          <p:cNvSpPr>
            <a:spLocks noGrp="1"/>
          </p:cNvSpPr>
          <p:nvPr>
            <p:ph sz="half" idx="1"/>
          </p:nvPr>
        </p:nvSpPr>
        <p:spPr>
          <a:xfrm>
            <a:off x="211873" y="1600200"/>
            <a:ext cx="4505093" cy="4525963"/>
          </a:xfrm>
        </p:spPr>
        <p:txBody>
          <a:bodyPr>
            <a:normAutofit fontScale="92500" lnSpcReduction="20000"/>
          </a:bodyPr>
          <a:lstStyle/>
          <a:p>
            <a:r>
              <a:rPr lang="en-GB" dirty="0"/>
              <a:t>Incidence</a:t>
            </a:r>
          </a:p>
          <a:p>
            <a:pPr marL="457200" lvl="1" indent="0">
              <a:buNone/>
            </a:pPr>
            <a:r>
              <a:rPr lang="en-GB" dirty="0"/>
              <a:t>45-55		25/100,000</a:t>
            </a:r>
          </a:p>
          <a:p>
            <a:pPr marL="457200" lvl="1" indent="0">
              <a:buNone/>
            </a:pPr>
            <a:r>
              <a:rPr lang="en-GB" dirty="0"/>
              <a:t>&gt;75			300/100,100</a:t>
            </a:r>
          </a:p>
          <a:p>
            <a:endParaRPr lang="en-GB" dirty="0"/>
          </a:p>
          <a:p>
            <a:r>
              <a:rPr lang="en-GB" dirty="0"/>
              <a:t>80% of cases aged over 60</a:t>
            </a:r>
          </a:p>
          <a:p>
            <a:endParaRPr lang="en-GB" dirty="0"/>
          </a:p>
          <a:p>
            <a:r>
              <a:rPr lang="en-GB" dirty="0"/>
              <a:t>North West 2</a:t>
            </a:r>
            <a:r>
              <a:rPr lang="en-GB" baseline="30000" dirty="0"/>
              <a:t>nd</a:t>
            </a:r>
            <a:r>
              <a:rPr lang="en-GB" dirty="0"/>
              <a:t> highest incidence in England</a:t>
            </a:r>
          </a:p>
          <a:p>
            <a:endParaRPr lang="en-GB" dirty="0"/>
          </a:p>
          <a:p>
            <a:r>
              <a:rPr lang="en-GB" dirty="0"/>
              <a:t>Incidence increasing with ageing population</a:t>
            </a:r>
          </a:p>
        </p:txBody>
      </p:sp>
      <p:sp>
        <p:nvSpPr>
          <p:cNvPr id="6" name="Content Placeholder 5">
            <a:extLst>
              <a:ext uri="{FF2B5EF4-FFF2-40B4-BE49-F238E27FC236}">
                <a16:creationId xmlns="" xmlns:a16="http://schemas.microsoft.com/office/drawing/2014/main" id="{1DA176C7-E41B-49DC-A25B-B89283666B7D}"/>
              </a:ext>
            </a:extLst>
          </p:cNvPr>
          <p:cNvSpPr>
            <a:spLocks noGrp="1"/>
          </p:cNvSpPr>
          <p:nvPr>
            <p:ph sz="half" idx="2"/>
          </p:nvPr>
        </p:nvSpPr>
        <p:spPr>
          <a:xfrm>
            <a:off x="4605454" y="1563689"/>
            <a:ext cx="4345664" cy="4697413"/>
          </a:xfrm>
          <a:ln>
            <a:solidFill>
              <a:schemeClr val="accent1"/>
            </a:solidFill>
          </a:ln>
        </p:spPr>
        <p:txBody>
          <a:bodyPr>
            <a:normAutofit fontScale="92500" lnSpcReduction="20000"/>
          </a:bodyPr>
          <a:lstStyle/>
          <a:p>
            <a:pPr>
              <a:lnSpc>
                <a:spcPct val="90000"/>
              </a:lnSpc>
            </a:pPr>
            <a:endParaRPr lang="en-GB" sz="2800" dirty="0"/>
          </a:p>
          <a:p>
            <a:pPr>
              <a:lnSpc>
                <a:spcPct val="90000"/>
              </a:lnSpc>
            </a:pPr>
            <a:r>
              <a:rPr lang="en-GB" sz="2800" dirty="0"/>
              <a:t>Sporadic	</a:t>
            </a:r>
            <a:r>
              <a:rPr lang="en-GB" sz="2800" dirty="0" smtClean="0"/>
              <a:t>95</a:t>
            </a:r>
            <a:r>
              <a:rPr lang="en-GB" sz="2800" dirty="0"/>
              <a:t>%</a:t>
            </a:r>
          </a:p>
          <a:p>
            <a:pPr>
              <a:lnSpc>
                <a:spcPct val="90000"/>
              </a:lnSpc>
            </a:pPr>
            <a:endParaRPr lang="en-GB" sz="2800" dirty="0"/>
          </a:p>
          <a:p>
            <a:pPr>
              <a:lnSpc>
                <a:spcPct val="90000"/>
              </a:lnSpc>
            </a:pPr>
            <a:r>
              <a:rPr lang="en-GB" sz="2800" dirty="0"/>
              <a:t>Genetic	</a:t>
            </a:r>
            <a:r>
              <a:rPr lang="en-GB" sz="2800" dirty="0" smtClean="0"/>
              <a:t>5</a:t>
            </a:r>
            <a:r>
              <a:rPr lang="en-GB" sz="2800" dirty="0"/>
              <a:t>%</a:t>
            </a:r>
          </a:p>
          <a:p>
            <a:pPr>
              <a:lnSpc>
                <a:spcPct val="90000"/>
              </a:lnSpc>
            </a:pPr>
            <a:endParaRPr lang="en-GB" sz="2800" dirty="0"/>
          </a:p>
          <a:p>
            <a:pPr lvl="1">
              <a:lnSpc>
                <a:spcPct val="90000"/>
              </a:lnSpc>
            </a:pPr>
            <a:r>
              <a:rPr lang="en-GB" sz="2400" dirty="0"/>
              <a:t>HNPCC	</a:t>
            </a:r>
            <a:r>
              <a:rPr lang="en-GB" sz="2400" dirty="0" smtClean="0"/>
              <a:t>3 family </a:t>
            </a:r>
            <a:r>
              <a:rPr lang="en-GB" dirty="0" smtClean="0"/>
              <a:t>members  		with </a:t>
            </a:r>
            <a:r>
              <a:rPr lang="en-GB" sz="2400" dirty="0" smtClean="0"/>
              <a:t>CRC</a:t>
            </a:r>
            <a:r>
              <a:rPr lang="en-GB" sz="2400" dirty="0"/>
              <a:t>		</a:t>
            </a:r>
            <a:r>
              <a:rPr lang="en-GB" sz="2400" dirty="0" smtClean="0"/>
              <a:t>               2 </a:t>
            </a:r>
            <a:r>
              <a:rPr lang="en-GB" sz="2400" dirty="0"/>
              <a:t>generations </a:t>
            </a:r>
            <a:r>
              <a:rPr lang="en-GB" dirty="0"/>
              <a:t> </a:t>
            </a:r>
            <a:r>
              <a:rPr lang="en-GB" dirty="0" smtClean="0"/>
              <a:t>			</a:t>
            </a:r>
            <a:r>
              <a:rPr lang="en-GB" sz="2400" dirty="0" smtClean="0"/>
              <a:t>affected</a:t>
            </a:r>
          </a:p>
          <a:p>
            <a:pPr lvl="1">
              <a:lnSpc>
                <a:spcPct val="90000"/>
              </a:lnSpc>
              <a:buFontTx/>
              <a:buNone/>
            </a:pPr>
            <a:r>
              <a:rPr lang="en-GB" sz="2400" dirty="0" smtClean="0"/>
              <a:t>                      1 family member 		&lt;50</a:t>
            </a:r>
          </a:p>
          <a:p>
            <a:pPr lvl="1"/>
            <a:r>
              <a:rPr lang="en-GB" dirty="0" smtClean="0"/>
              <a:t>FAP	Multiple polyps</a:t>
            </a:r>
          </a:p>
          <a:p>
            <a:pPr marL="457200" lvl="1" indent="0">
              <a:buNone/>
            </a:pPr>
            <a:r>
              <a:rPr lang="en-GB" dirty="0" smtClean="0"/>
              <a:t>		100</a:t>
            </a:r>
            <a:r>
              <a:rPr lang="en-GB" dirty="0"/>
              <a:t>% </a:t>
            </a:r>
            <a:r>
              <a:rPr lang="en-GB" dirty="0" smtClean="0"/>
              <a:t>risk of </a:t>
            </a:r>
            <a:r>
              <a:rPr lang="en-GB" dirty="0"/>
              <a:t>cancer </a:t>
            </a:r>
            <a:r>
              <a:rPr lang="en-GB" dirty="0" smtClean="0"/>
              <a:t>		by 40</a:t>
            </a:r>
            <a:endParaRPr lang="en-GB" dirty="0"/>
          </a:p>
        </p:txBody>
      </p:sp>
    </p:spTree>
    <p:extLst>
      <p:ext uri="{BB962C8B-B14F-4D97-AF65-F5344CB8AC3E}">
        <p14:creationId xmlns:p14="http://schemas.microsoft.com/office/powerpoint/2010/main" val="2499084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BAB0B154-D538-4D3B-A943-09434B75EB2F}"/>
              </a:ext>
            </a:extLst>
          </p:cNvPr>
          <p:cNvSpPr>
            <a:spLocks noGrp="1"/>
          </p:cNvSpPr>
          <p:nvPr>
            <p:ph type="title"/>
          </p:nvPr>
        </p:nvSpPr>
        <p:spPr/>
        <p:txBody>
          <a:bodyPr/>
          <a:lstStyle/>
          <a:p>
            <a:r>
              <a:rPr lang="en-GB" dirty="0"/>
              <a:t>Symptoms of CRC</a:t>
            </a:r>
          </a:p>
        </p:txBody>
      </p:sp>
      <p:sp>
        <p:nvSpPr>
          <p:cNvPr id="6" name="Content Placeholder 5">
            <a:extLst>
              <a:ext uri="{FF2B5EF4-FFF2-40B4-BE49-F238E27FC236}">
                <a16:creationId xmlns="" xmlns:a16="http://schemas.microsoft.com/office/drawing/2014/main" id="{410EE93A-1329-42F1-86A7-425A798F3AE7}"/>
              </a:ext>
            </a:extLst>
          </p:cNvPr>
          <p:cNvSpPr>
            <a:spLocks noGrp="1"/>
          </p:cNvSpPr>
          <p:nvPr>
            <p:ph idx="1"/>
          </p:nvPr>
        </p:nvSpPr>
        <p:spPr/>
        <p:txBody>
          <a:bodyPr>
            <a:normAutofit/>
          </a:bodyPr>
          <a:lstStyle/>
          <a:p>
            <a:pPr>
              <a:lnSpc>
                <a:spcPct val="80000"/>
              </a:lnSpc>
            </a:pPr>
            <a:r>
              <a:rPr lang="en-GB" sz="2800" dirty="0"/>
              <a:t>20% Emergency presentation BUT usually symptoms for weeks</a:t>
            </a:r>
          </a:p>
          <a:p>
            <a:pPr lvl="1">
              <a:lnSpc>
                <a:spcPct val="80000"/>
              </a:lnSpc>
            </a:pPr>
            <a:r>
              <a:rPr lang="en-GB" sz="2400" dirty="0"/>
              <a:t>Obstruction</a:t>
            </a:r>
          </a:p>
          <a:p>
            <a:pPr lvl="1">
              <a:lnSpc>
                <a:spcPct val="80000"/>
              </a:lnSpc>
            </a:pPr>
            <a:r>
              <a:rPr lang="en-GB" sz="2400" dirty="0"/>
              <a:t>Perforation</a:t>
            </a:r>
          </a:p>
          <a:p>
            <a:pPr lvl="1">
              <a:lnSpc>
                <a:spcPct val="80000"/>
              </a:lnSpc>
            </a:pPr>
            <a:endParaRPr lang="en-GB" sz="2400" dirty="0"/>
          </a:p>
          <a:p>
            <a:pPr>
              <a:lnSpc>
                <a:spcPct val="80000"/>
              </a:lnSpc>
            </a:pPr>
            <a:r>
              <a:rPr lang="en-GB" sz="2800" dirty="0"/>
              <a:t>80% present with symptoms</a:t>
            </a:r>
          </a:p>
          <a:p>
            <a:pPr lvl="1">
              <a:lnSpc>
                <a:spcPct val="80000"/>
              </a:lnSpc>
            </a:pPr>
            <a:r>
              <a:rPr lang="en-GB" sz="2400" dirty="0"/>
              <a:t>Altered bowel habit to a looser stool</a:t>
            </a:r>
          </a:p>
          <a:p>
            <a:pPr lvl="1">
              <a:lnSpc>
                <a:spcPct val="80000"/>
              </a:lnSpc>
            </a:pPr>
            <a:r>
              <a:rPr lang="en-GB" sz="2400" dirty="0"/>
              <a:t>Rectal bleeding</a:t>
            </a:r>
          </a:p>
          <a:p>
            <a:pPr lvl="1">
              <a:lnSpc>
                <a:spcPct val="80000"/>
              </a:lnSpc>
            </a:pPr>
            <a:r>
              <a:rPr lang="en-GB" sz="2400" dirty="0"/>
              <a:t>Abdominal pain often severe</a:t>
            </a:r>
          </a:p>
          <a:p>
            <a:pPr lvl="1">
              <a:lnSpc>
                <a:spcPct val="80000"/>
              </a:lnSpc>
            </a:pPr>
            <a:r>
              <a:rPr lang="en-GB" sz="2400" dirty="0"/>
              <a:t>Abdominal mass</a:t>
            </a:r>
          </a:p>
          <a:p>
            <a:pPr lvl="1">
              <a:lnSpc>
                <a:spcPct val="80000"/>
              </a:lnSpc>
            </a:pPr>
            <a:r>
              <a:rPr lang="en-GB" sz="2400" dirty="0"/>
              <a:t>Iron Def Anaemia</a:t>
            </a:r>
          </a:p>
          <a:p>
            <a:pPr lvl="1">
              <a:lnSpc>
                <a:spcPct val="80000"/>
              </a:lnSpc>
            </a:pPr>
            <a:r>
              <a:rPr lang="en-GB" sz="2400" dirty="0"/>
              <a:t>Weight loss</a:t>
            </a:r>
            <a:endParaRPr lang="en-GB" dirty="0"/>
          </a:p>
        </p:txBody>
      </p:sp>
    </p:spTree>
    <p:extLst>
      <p:ext uri="{BB962C8B-B14F-4D97-AF65-F5344CB8AC3E}">
        <p14:creationId xmlns:p14="http://schemas.microsoft.com/office/powerpoint/2010/main" val="2864777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8EC7F7-0C44-478C-AA7D-847376D3BFEC}"/>
              </a:ext>
            </a:extLst>
          </p:cNvPr>
          <p:cNvSpPr>
            <a:spLocks noGrp="1"/>
          </p:cNvSpPr>
          <p:nvPr>
            <p:ph type="title"/>
          </p:nvPr>
        </p:nvSpPr>
        <p:spPr/>
        <p:txBody>
          <a:bodyPr>
            <a:normAutofit fontScale="90000"/>
          </a:bodyPr>
          <a:lstStyle/>
          <a:p>
            <a:r>
              <a:rPr lang="en-GB" sz="3200" dirty="0">
                <a:latin typeface="+mn-lt"/>
              </a:rPr>
              <a:t>Positive Predictive values of ≥ 5% in primary care cancer</a:t>
            </a:r>
            <a:br>
              <a:rPr lang="en-GB" sz="3200" dirty="0">
                <a:latin typeface="+mn-lt"/>
              </a:rPr>
            </a:br>
            <a:r>
              <a:rPr lang="en-GB" sz="3200" dirty="0">
                <a:latin typeface="+mn-lt"/>
              </a:rPr>
              <a:t>A Systematic Review </a:t>
            </a:r>
          </a:p>
        </p:txBody>
      </p:sp>
      <p:sp>
        <p:nvSpPr>
          <p:cNvPr id="5" name="Content Placeholder 4">
            <a:extLst>
              <a:ext uri="{FF2B5EF4-FFF2-40B4-BE49-F238E27FC236}">
                <a16:creationId xmlns="" xmlns:a16="http://schemas.microsoft.com/office/drawing/2014/main" id="{3949C90D-3A66-4612-8E7D-C676638BE772}"/>
              </a:ext>
            </a:extLst>
          </p:cNvPr>
          <p:cNvSpPr>
            <a:spLocks noGrp="1"/>
          </p:cNvSpPr>
          <p:nvPr>
            <p:ph idx="1"/>
          </p:nvPr>
        </p:nvSpPr>
        <p:spPr/>
        <p:txBody>
          <a:bodyPr>
            <a:normAutofit fontScale="85000" lnSpcReduction="20000"/>
          </a:bodyPr>
          <a:lstStyle/>
          <a:p>
            <a:pPr marL="0" indent="0">
              <a:buNone/>
            </a:pPr>
            <a:r>
              <a:rPr lang="en-GB" dirty="0">
                <a:latin typeface="+mj-lt"/>
              </a:rPr>
              <a:t>25 studies with PPV’s of 5% or more</a:t>
            </a:r>
          </a:p>
          <a:p>
            <a:pPr marL="0" indent="0">
              <a:buNone/>
            </a:pPr>
            <a:endParaRPr lang="en-GB" dirty="0">
              <a:latin typeface="+mj-lt"/>
            </a:endParaRPr>
          </a:p>
          <a:p>
            <a:r>
              <a:rPr lang="en-GB" dirty="0">
                <a:latin typeface="+mj-lt"/>
              </a:rPr>
              <a:t>Rectal bleeding or new onset rectal bleeding</a:t>
            </a:r>
          </a:p>
          <a:p>
            <a:pPr marL="0" indent="0">
              <a:buNone/>
            </a:pPr>
            <a:r>
              <a:rPr lang="en-GB" dirty="0">
                <a:latin typeface="+mj-lt"/>
              </a:rPr>
              <a:t>	None aged &lt;60</a:t>
            </a:r>
          </a:p>
          <a:p>
            <a:pPr marL="0" indent="0">
              <a:buNone/>
            </a:pPr>
            <a:r>
              <a:rPr lang="en-GB" dirty="0">
                <a:latin typeface="+mj-lt"/>
              </a:rPr>
              <a:t>	Equivocal aged 60-74</a:t>
            </a:r>
          </a:p>
          <a:p>
            <a:endParaRPr lang="en-GB" dirty="0">
              <a:latin typeface="+mj-lt"/>
            </a:endParaRPr>
          </a:p>
          <a:p>
            <a:r>
              <a:rPr lang="en-GB" dirty="0">
                <a:latin typeface="+mj-lt"/>
              </a:rPr>
              <a:t>Iron Deficiency Anaemia</a:t>
            </a:r>
          </a:p>
          <a:p>
            <a:pPr marL="0" indent="0">
              <a:buNone/>
            </a:pPr>
            <a:r>
              <a:rPr lang="en-GB" dirty="0" smtClean="0">
                <a:latin typeface="+mj-lt"/>
              </a:rPr>
              <a:t>Moderate </a:t>
            </a:r>
            <a:r>
              <a:rPr lang="en-GB" dirty="0">
                <a:latin typeface="+mj-lt"/>
              </a:rPr>
              <a:t>evidence </a:t>
            </a:r>
            <a:endParaRPr lang="en-GB" dirty="0" smtClean="0">
              <a:latin typeface="+mj-lt"/>
            </a:endParaRPr>
          </a:p>
          <a:p>
            <a:pPr marL="0" indent="0">
              <a:buNone/>
            </a:pPr>
            <a:r>
              <a:rPr lang="en-GB" dirty="0" smtClean="0">
                <a:latin typeface="+mj-lt"/>
              </a:rPr>
              <a:t>men </a:t>
            </a:r>
            <a:r>
              <a:rPr lang="en-GB" dirty="0">
                <a:latin typeface="+mj-lt"/>
              </a:rPr>
              <a:t>aged &gt; 20 with Hb≤ 12g/dl</a:t>
            </a:r>
          </a:p>
          <a:p>
            <a:pPr marL="0" indent="0">
              <a:buNone/>
            </a:pPr>
            <a:r>
              <a:rPr lang="en-GB" dirty="0" smtClean="0">
                <a:latin typeface="+mj-lt"/>
              </a:rPr>
              <a:t>women </a:t>
            </a:r>
            <a:r>
              <a:rPr lang="en-GB" dirty="0">
                <a:latin typeface="+mj-lt"/>
              </a:rPr>
              <a:t>aged &gt;50 with Hb &lt; 11g/dl</a:t>
            </a:r>
          </a:p>
        </p:txBody>
      </p:sp>
      <p:sp>
        <p:nvSpPr>
          <p:cNvPr id="7" name="TextBox 6">
            <a:extLst>
              <a:ext uri="{FF2B5EF4-FFF2-40B4-BE49-F238E27FC236}">
                <a16:creationId xmlns="" xmlns:a16="http://schemas.microsoft.com/office/drawing/2014/main" id="{2A7B9E16-1E83-40BD-9F39-778DC42E7A99}"/>
              </a:ext>
            </a:extLst>
          </p:cNvPr>
          <p:cNvSpPr txBox="1"/>
          <p:nvPr/>
        </p:nvSpPr>
        <p:spPr>
          <a:xfrm>
            <a:off x="5551200" y="6242401"/>
            <a:ext cx="2964150" cy="307777"/>
          </a:xfrm>
          <a:prstGeom prst="rect">
            <a:avLst/>
          </a:prstGeom>
          <a:noFill/>
        </p:spPr>
        <p:txBody>
          <a:bodyPr wrap="square" rtlCol="0">
            <a:spAutoFit/>
          </a:bodyPr>
          <a:lstStyle/>
          <a:p>
            <a:r>
              <a:rPr lang="en-GB" sz="1400" i="1" dirty="0"/>
              <a:t>Shapley et al Br J Gen Pract 2010</a:t>
            </a:r>
          </a:p>
        </p:txBody>
      </p:sp>
    </p:spTree>
    <p:extLst>
      <p:ext uri="{BB962C8B-B14F-4D97-AF65-F5344CB8AC3E}">
        <p14:creationId xmlns:p14="http://schemas.microsoft.com/office/powerpoint/2010/main" val="487042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A7A33E-866F-4552-8F77-CBDA300331D2}"/>
              </a:ext>
            </a:extLst>
          </p:cNvPr>
          <p:cNvSpPr>
            <a:spLocks noGrp="1"/>
          </p:cNvSpPr>
          <p:nvPr>
            <p:ph type="title"/>
          </p:nvPr>
        </p:nvSpPr>
        <p:spPr/>
        <p:txBody>
          <a:bodyPr/>
          <a:lstStyle/>
          <a:p>
            <a:r>
              <a:rPr lang="en-GB" dirty="0"/>
              <a:t>Diagnostic value of Symptoms</a:t>
            </a:r>
          </a:p>
        </p:txBody>
      </p:sp>
      <p:sp>
        <p:nvSpPr>
          <p:cNvPr id="3" name="Content Placeholder 2">
            <a:extLst>
              <a:ext uri="{FF2B5EF4-FFF2-40B4-BE49-F238E27FC236}">
                <a16:creationId xmlns="" xmlns:a16="http://schemas.microsoft.com/office/drawing/2014/main" id="{DC86ADF8-3735-4237-B8CF-B88CC13ED44F}"/>
              </a:ext>
            </a:extLst>
          </p:cNvPr>
          <p:cNvSpPr>
            <a:spLocks noGrp="1"/>
          </p:cNvSpPr>
          <p:nvPr>
            <p:ph idx="1"/>
          </p:nvPr>
        </p:nvSpPr>
        <p:spPr>
          <a:xfrm>
            <a:off x="628650" y="1512001"/>
            <a:ext cx="7886700" cy="4664963"/>
          </a:xfrm>
        </p:spPr>
        <p:txBody>
          <a:bodyPr>
            <a:normAutofit fontScale="70000" lnSpcReduction="20000"/>
          </a:bodyPr>
          <a:lstStyle/>
          <a:p>
            <a:pPr marL="0" indent="0">
              <a:buNone/>
            </a:pPr>
            <a:r>
              <a:rPr lang="en-GB" dirty="0"/>
              <a:t>A systematic review of symptomatic adults in primary care to 2010</a:t>
            </a:r>
          </a:p>
          <a:p>
            <a:pPr marL="0" indent="0">
              <a:buNone/>
            </a:pPr>
            <a:r>
              <a:rPr lang="en-GB" dirty="0"/>
              <a:t>	23 papers studied – CRC rate ranged from 0.4 – 23.2%</a:t>
            </a:r>
          </a:p>
          <a:p>
            <a:pPr marL="0" indent="0">
              <a:buNone/>
            </a:pPr>
            <a:r>
              <a:rPr lang="en-GB" dirty="0"/>
              <a:t>Rectal bleeding 	PPV 8.1	</a:t>
            </a:r>
          </a:p>
          <a:p>
            <a:pPr marL="0" indent="0">
              <a:buNone/>
            </a:pPr>
            <a:r>
              <a:rPr lang="en-GB" dirty="0"/>
              <a:t>	No difference between new onset or established		</a:t>
            </a:r>
          </a:p>
          <a:p>
            <a:pPr marL="0" indent="0">
              <a:buNone/>
            </a:pPr>
            <a:r>
              <a:rPr lang="en-GB" dirty="0"/>
              <a:t>	Increased risk with </a:t>
            </a:r>
          </a:p>
          <a:p>
            <a:pPr marL="0" indent="0">
              <a:buNone/>
            </a:pPr>
            <a:r>
              <a:rPr lang="en-GB" dirty="0"/>
              <a:t>		Weight loss AND CIBH</a:t>
            </a:r>
          </a:p>
          <a:p>
            <a:pPr marL="0" indent="0">
              <a:buNone/>
            </a:pPr>
            <a:r>
              <a:rPr lang="en-GB" dirty="0"/>
              <a:t>		Iron deficiency anaemia</a:t>
            </a:r>
          </a:p>
          <a:p>
            <a:pPr marL="0" indent="0">
              <a:buNone/>
            </a:pPr>
            <a:r>
              <a:rPr lang="en-GB" dirty="0"/>
              <a:t>	Lower risk with </a:t>
            </a:r>
          </a:p>
          <a:p>
            <a:pPr marL="0" indent="0">
              <a:buNone/>
            </a:pPr>
            <a:r>
              <a:rPr lang="en-GB" dirty="0"/>
              <a:t>		Decreased appetite</a:t>
            </a:r>
          </a:p>
          <a:p>
            <a:pPr marL="0" indent="0">
              <a:buNone/>
            </a:pPr>
            <a:r>
              <a:rPr lang="en-GB" dirty="0"/>
              <a:t>		Diarrhoea</a:t>
            </a:r>
          </a:p>
          <a:p>
            <a:pPr marL="0" indent="0">
              <a:buNone/>
            </a:pPr>
            <a:r>
              <a:rPr lang="en-GB" dirty="0"/>
              <a:t>		Constipation</a:t>
            </a:r>
          </a:p>
          <a:p>
            <a:pPr marL="0" indent="0">
              <a:buNone/>
            </a:pPr>
            <a:r>
              <a:rPr lang="en-GB" dirty="0"/>
              <a:t>		Perianal symptoms		</a:t>
            </a:r>
          </a:p>
        </p:txBody>
      </p:sp>
      <p:sp>
        <p:nvSpPr>
          <p:cNvPr id="4" name="TextBox 3">
            <a:extLst>
              <a:ext uri="{FF2B5EF4-FFF2-40B4-BE49-F238E27FC236}">
                <a16:creationId xmlns="" xmlns:a16="http://schemas.microsoft.com/office/drawing/2014/main" id="{E3170791-CC85-47AB-AB3B-667A49CC0002}"/>
              </a:ext>
            </a:extLst>
          </p:cNvPr>
          <p:cNvSpPr txBox="1"/>
          <p:nvPr/>
        </p:nvSpPr>
        <p:spPr>
          <a:xfrm>
            <a:off x="5697000" y="6123544"/>
            <a:ext cx="2678400" cy="307777"/>
          </a:xfrm>
          <a:prstGeom prst="rect">
            <a:avLst/>
          </a:prstGeom>
          <a:noFill/>
        </p:spPr>
        <p:txBody>
          <a:bodyPr wrap="square" rtlCol="0">
            <a:spAutoFit/>
          </a:bodyPr>
          <a:lstStyle/>
          <a:p>
            <a:r>
              <a:rPr lang="en-GB" sz="1400" i="1" dirty="0"/>
              <a:t>Astin et al Br J Gen Pract 2011</a:t>
            </a:r>
          </a:p>
        </p:txBody>
      </p:sp>
    </p:spTree>
    <p:extLst>
      <p:ext uri="{BB962C8B-B14F-4D97-AF65-F5344CB8AC3E}">
        <p14:creationId xmlns:p14="http://schemas.microsoft.com/office/powerpoint/2010/main" val="7950853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Rectangle 5"/>
          <p:cNvSpPr>
            <a:spLocks noGrp="1" noChangeArrowheads="1"/>
          </p:cNvSpPr>
          <p:nvPr>
            <p:ph type="title"/>
          </p:nvPr>
        </p:nvSpPr>
        <p:spPr/>
        <p:txBody>
          <a:bodyPr/>
          <a:lstStyle/>
          <a:p>
            <a:pPr>
              <a:defRPr/>
            </a:pPr>
            <a:r>
              <a:rPr lang="en-GB" sz="3600" dirty="0"/>
              <a:t>Cancer Staging – Predicting Outcome</a:t>
            </a:r>
            <a:endParaRPr lang="en-US" sz="3600" dirty="0"/>
          </a:p>
        </p:txBody>
      </p:sp>
      <p:pic>
        <p:nvPicPr>
          <p:cNvPr id="2765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98495" y="1427361"/>
            <a:ext cx="5198072" cy="4692930"/>
          </a:xfrm>
          <a:noFill/>
        </p:spPr>
      </p:pic>
      <p:sp>
        <p:nvSpPr>
          <p:cNvPr id="27652" name="TextBox 3"/>
          <p:cNvSpPr txBox="1">
            <a:spLocks noChangeArrowheads="1"/>
          </p:cNvSpPr>
          <p:nvPr/>
        </p:nvSpPr>
        <p:spPr bwMode="auto">
          <a:xfrm>
            <a:off x="1698495" y="1566863"/>
            <a:ext cx="70127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u="sng">
                <a:solidFill>
                  <a:schemeClr val="tx1"/>
                </a:solidFill>
                <a:latin typeface="Abadi MT Condensed Light" pitchFamily="34" charset="0"/>
              </a:defRPr>
            </a:lvl1pPr>
            <a:lvl2pPr marL="742950" indent="-285750">
              <a:defRPr sz="2800" b="1" u="sng">
                <a:solidFill>
                  <a:schemeClr val="tx1"/>
                </a:solidFill>
                <a:latin typeface="Abadi MT Condensed Light" pitchFamily="34" charset="0"/>
              </a:defRPr>
            </a:lvl2pPr>
            <a:lvl3pPr marL="1143000" indent="-228600">
              <a:defRPr sz="2800" b="1" u="sng">
                <a:solidFill>
                  <a:schemeClr val="tx1"/>
                </a:solidFill>
                <a:latin typeface="Abadi MT Condensed Light" pitchFamily="34" charset="0"/>
              </a:defRPr>
            </a:lvl3pPr>
            <a:lvl4pPr marL="1600200" indent="-228600">
              <a:defRPr sz="2800" b="1" u="sng">
                <a:solidFill>
                  <a:schemeClr val="tx1"/>
                </a:solidFill>
                <a:latin typeface="Abadi MT Condensed Light" pitchFamily="34" charset="0"/>
              </a:defRPr>
            </a:lvl4pPr>
            <a:lvl5pPr marL="2057400" indent="-228600">
              <a:defRPr sz="2800" b="1" u="sng">
                <a:solidFill>
                  <a:schemeClr val="tx1"/>
                </a:solidFill>
                <a:latin typeface="Abadi MT Condensed Light" pitchFamily="34" charset="0"/>
              </a:defRPr>
            </a:lvl5pPr>
            <a:lvl6pPr marL="2514600" indent="-228600" eaLnBrk="0" fontAlgn="base" hangingPunct="0">
              <a:spcBef>
                <a:spcPct val="0"/>
              </a:spcBef>
              <a:spcAft>
                <a:spcPct val="0"/>
              </a:spcAft>
              <a:defRPr sz="2800" b="1" u="sng">
                <a:solidFill>
                  <a:schemeClr val="tx1"/>
                </a:solidFill>
                <a:latin typeface="Abadi MT Condensed Light" pitchFamily="34" charset="0"/>
              </a:defRPr>
            </a:lvl6pPr>
            <a:lvl7pPr marL="2971800" indent="-228600" eaLnBrk="0" fontAlgn="base" hangingPunct="0">
              <a:spcBef>
                <a:spcPct val="0"/>
              </a:spcBef>
              <a:spcAft>
                <a:spcPct val="0"/>
              </a:spcAft>
              <a:defRPr sz="2800" b="1" u="sng">
                <a:solidFill>
                  <a:schemeClr val="tx1"/>
                </a:solidFill>
                <a:latin typeface="Abadi MT Condensed Light" pitchFamily="34" charset="0"/>
              </a:defRPr>
            </a:lvl7pPr>
            <a:lvl8pPr marL="3429000" indent="-228600" eaLnBrk="0" fontAlgn="base" hangingPunct="0">
              <a:spcBef>
                <a:spcPct val="0"/>
              </a:spcBef>
              <a:spcAft>
                <a:spcPct val="0"/>
              </a:spcAft>
              <a:defRPr sz="2800" b="1" u="sng">
                <a:solidFill>
                  <a:schemeClr val="tx1"/>
                </a:solidFill>
                <a:latin typeface="Abadi MT Condensed Light" pitchFamily="34" charset="0"/>
              </a:defRPr>
            </a:lvl8pPr>
            <a:lvl9pPr marL="3886200" indent="-228600" eaLnBrk="0" fontAlgn="base" hangingPunct="0">
              <a:spcBef>
                <a:spcPct val="0"/>
              </a:spcBef>
              <a:spcAft>
                <a:spcPct val="0"/>
              </a:spcAft>
              <a:defRPr sz="2800" b="1" u="sng">
                <a:solidFill>
                  <a:schemeClr val="tx1"/>
                </a:solidFill>
                <a:latin typeface="Abadi MT Condensed Light" pitchFamily="34" charset="0"/>
              </a:defRPr>
            </a:lvl9pPr>
          </a:lstStyle>
          <a:p>
            <a:r>
              <a:rPr lang="en-GB" sz="1000" u="none" dirty="0"/>
              <a:t>Dukes A</a:t>
            </a:r>
          </a:p>
        </p:txBody>
      </p:sp>
      <p:sp>
        <p:nvSpPr>
          <p:cNvPr id="27653" name="TextBox 4"/>
          <p:cNvSpPr txBox="1">
            <a:spLocks noChangeArrowheads="1"/>
          </p:cNvSpPr>
          <p:nvPr/>
        </p:nvSpPr>
        <p:spPr bwMode="auto">
          <a:xfrm>
            <a:off x="2497404" y="1566863"/>
            <a:ext cx="7024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u="sng">
                <a:solidFill>
                  <a:schemeClr val="tx1"/>
                </a:solidFill>
                <a:latin typeface="Abadi MT Condensed Light" pitchFamily="34" charset="0"/>
              </a:defRPr>
            </a:lvl1pPr>
            <a:lvl2pPr marL="742950" indent="-285750">
              <a:defRPr sz="2800" b="1" u="sng">
                <a:solidFill>
                  <a:schemeClr val="tx1"/>
                </a:solidFill>
                <a:latin typeface="Abadi MT Condensed Light" pitchFamily="34" charset="0"/>
              </a:defRPr>
            </a:lvl2pPr>
            <a:lvl3pPr marL="1143000" indent="-228600">
              <a:defRPr sz="2800" b="1" u="sng">
                <a:solidFill>
                  <a:schemeClr val="tx1"/>
                </a:solidFill>
                <a:latin typeface="Abadi MT Condensed Light" pitchFamily="34" charset="0"/>
              </a:defRPr>
            </a:lvl3pPr>
            <a:lvl4pPr marL="1600200" indent="-228600">
              <a:defRPr sz="2800" b="1" u="sng">
                <a:solidFill>
                  <a:schemeClr val="tx1"/>
                </a:solidFill>
                <a:latin typeface="Abadi MT Condensed Light" pitchFamily="34" charset="0"/>
              </a:defRPr>
            </a:lvl4pPr>
            <a:lvl5pPr marL="2057400" indent="-228600">
              <a:defRPr sz="2800" b="1" u="sng">
                <a:solidFill>
                  <a:schemeClr val="tx1"/>
                </a:solidFill>
                <a:latin typeface="Abadi MT Condensed Light" pitchFamily="34" charset="0"/>
              </a:defRPr>
            </a:lvl5pPr>
            <a:lvl6pPr marL="2514600" indent="-228600" eaLnBrk="0" fontAlgn="base" hangingPunct="0">
              <a:spcBef>
                <a:spcPct val="0"/>
              </a:spcBef>
              <a:spcAft>
                <a:spcPct val="0"/>
              </a:spcAft>
              <a:defRPr sz="2800" b="1" u="sng">
                <a:solidFill>
                  <a:schemeClr val="tx1"/>
                </a:solidFill>
                <a:latin typeface="Abadi MT Condensed Light" pitchFamily="34" charset="0"/>
              </a:defRPr>
            </a:lvl6pPr>
            <a:lvl7pPr marL="2971800" indent="-228600" eaLnBrk="0" fontAlgn="base" hangingPunct="0">
              <a:spcBef>
                <a:spcPct val="0"/>
              </a:spcBef>
              <a:spcAft>
                <a:spcPct val="0"/>
              </a:spcAft>
              <a:defRPr sz="2800" b="1" u="sng">
                <a:solidFill>
                  <a:schemeClr val="tx1"/>
                </a:solidFill>
                <a:latin typeface="Abadi MT Condensed Light" pitchFamily="34" charset="0"/>
              </a:defRPr>
            </a:lvl7pPr>
            <a:lvl8pPr marL="3429000" indent="-228600" eaLnBrk="0" fontAlgn="base" hangingPunct="0">
              <a:spcBef>
                <a:spcPct val="0"/>
              </a:spcBef>
              <a:spcAft>
                <a:spcPct val="0"/>
              </a:spcAft>
              <a:defRPr sz="2800" b="1" u="sng">
                <a:solidFill>
                  <a:schemeClr val="tx1"/>
                </a:solidFill>
                <a:latin typeface="Abadi MT Condensed Light" pitchFamily="34" charset="0"/>
              </a:defRPr>
            </a:lvl8pPr>
            <a:lvl9pPr marL="3886200" indent="-228600" eaLnBrk="0" fontAlgn="base" hangingPunct="0">
              <a:spcBef>
                <a:spcPct val="0"/>
              </a:spcBef>
              <a:spcAft>
                <a:spcPct val="0"/>
              </a:spcAft>
              <a:defRPr sz="2800" b="1" u="sng">
                <a:solidFill>
                  <a:schemeClr val="tx1"/>
                </a:solidFill>
                <a:latin typeface="Abadi MT Condensed Light" pitchFamily="34" charset="0"/>
              </a:defRPr>
            </a:lvl9pPr>
          </a:lstStyle>
          <a:p>
            <a:r>
              <a:rPr lang="en-GB" sz="1000" u="none" dirty="0"/>
              <a:t>Dukes  B</a:t>
            </a:r>
          </a:p>
        </p:txBody>
      </p:sp>
      <p:sp>
        <p:nvSpPr>
          <p:cNvPr id="27654" name="TextBox 5"/>
          <p:cNvSpPr txBox="1">
            <a:spLocks noChangeArrowheads="1"/>
          </p:cNvSpPr>
          <p:nvPr/>
        </p:nvSpPr>
        <p:spPr bwMode="auto">
          <a:xfrm>
            <a:off x="3488202" y="1566863"/>
            <a:ext cx="70127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u="sng">
                <a:solidFill>
                  <a:schemeClr val="tx1"/>
                </a:solidFill>
                <a:latin typeface="Abadi MT Condensed Light" pitchFamily="34" charset="0"/>
              </a:defRPr>
            </a:lvl1pPr>
            <a:lvl2pPr marL="742950" indent="-285750">
              <a:defRPr sz="2800" b="1" u="sng">
                <a:solidFill>
                  <a:schemeClr val="tx1"/>
                </a:solidFill>
                <a:latin typeface="Abadi MT Condensed Light" pitchFamily="34" charset="0"/>
              </a:defRPr>
            </a:lvl2pPr>
            <a:lvl3pPr marL="1143000" indent="-228600">
              <a:defRPr sz="2800" b="1" u="sng">
                <a:solidFill>
                  <a:schemeClr val="tx1"/>
                </a:solidFill>
                <a:latin typeface="Abadi MT Condensed Light" pitchFamily="34" charset="0"/>
              </a:defRPr>
            </a:lvl3pPr>
            <a:lvl4pPr marL="1600200" indent="-228600">
              <a:defRPr sz="2800" b="1" u="sng">
                <a:solidFill>
                  <a:schemeClr val="tx1"/>
                </a:solidFill>
                <a:latin typeface="Abadi MT Condensed Light" pitchFamily="34" charset="0"/>
              </a:defRPr>
            </a:lvl4pPr>
            <a:lvl5pPr marL="2057400" indent="-228600">
              <a:defRPr sz="2800" b="1" u="sng">
                <a:solidFill>
                  <a:schemeClr val="tx1"/>
                </a:solidFill>
                <a:latin typeface="Abadi MT Condensed Light" pitchFamily="34" charset="0"/>
              </a:defRPr>
            </a:lvl5pPr>
            <a:lvl6pPr marL="2514600" indent="-228600" eaLnBrk="0" fontAlgn="base" hangingPunct="0">
              <a:spcBef>
                <a:spcPct val="0"/>
              </a:spcBef>
              <a:spcAft>
                <a:spcPct val="0"/>
              </a:spcAft>
              <a:defRPr sz="2800" b="1" u="sng">
                <a:solidFill>
                  <a:schemeClr val="tx1"/>
                </a:solidFill>
                <a:latin typeface="Abadi MT Condensed Light" pitchFamily="34" charset="0"/>
              </a:defRPr>
            </a:lvl6pPr>
            <a:lvl7pPr marL="2971800" indent="-228600" eaLnBrk="0" fontAlgn="base" hangingPunct="0">
              <a:spcBef>
                <a:spcPct val="0"/>
              </a:spcBef>
              <a:spcAft>
                <a:spcPct val="0"/>
              </a:spcAft>
              <a:defRPr sz="2800" b="1" u="sng">
                <a:solidFill>
                  <a:schemeClr val="tx1"/>
                </a:solidFill>
                <a:latin typeface="Abadi MT Condensed Light" pitchFamily="34" charset="0"/>
              </a:defRPr>
            </a:lvl7pPr>
            <a:lvl8pPr marL="3429000" indent="-228600" eaLnBrk="0" fontAlgn="base" hangingPunct="0">
              <a:spcBef>
                <a:spcPct val="0"/>
              </a:spcBef>
              <a:spcAft>
                <a:spcPct val="0"/>
              </a:spcAft>
              <a:defRPr sz="2800" b="1" u="sng">
                <a:solidFill>
                  <a:schemeClr val="tx1"/>
                </a:solidFill>
                <a:latin typeface="Abadi MT Condensed Light" pitchFamily="34" charset="0"/>
              </a:defRPr>
            </a:lvl8pPr>
            <a:lvl9pPr marL="3886200" indent="-228600" eaLnBrk="0" fontAlgn="base" hangingPunct="0">
              <a:spcBef>
                <a:spcPct val="0"/>
              </a:spcBef>
              <a:spcAft>
                <a:spcPct val="0"/>
              </a:spcAft>
              <a:defRPr sz="2800" b="1" u="sng">
                <a:solidFill>
                  <a:schemeClr val="tx1"/>
                </a:solidFill>
                <a:latin typeface="Abadi MT Condensed Light" pitchFamily="34" charset="0"/>
              </a:defRPr>
            </a:lvl9pPr>
          </a:lstStyle>
          <a:p>
            <a:r>
              <a:rPr lang="en-GB" sz="1000" u="none" dirty="0"/>
              <a:t>Dukes C</a:t>
            </a:r>
          </a:p>
        </p:txBody>
      </p:sp>
      <p:sp>
        <p:nvSpPr>
          <p:cNvPr id="27655" name="TextBox 6"/>
          <p:cNvSpPr txBox="1">
            <a:spLocks noChangeArrowheads="1"/>
          </p:cNvSpPr>
          <p:nvPr/>
        </p:nvSpPr>
        <p:spPr bwMode="auto">
          <a:xfrm>
            <a:off x="4388386" y="1566863"/>
            <a:ext cx="70127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u="sng">
                <a:solidFill>
                  <a:schemeClr val="tx1"/>
                </a:solidFill>
                <a:latin typeface="Abadi MT Condensed Light" pitchFamily="34" charset="0"/>
              </a:defRPr>
            </a:lvl1pPr>
            <a:lvl2pPr marL="742950" indent="-285750">
              <a:defRPr sz="2800" b="1" u="sng">
                <a:solidFill>
                  <a:schemeClr val="tx1"/>
                </a:solidFill>
                <a:latin typeface="Abadi MT Condensed Light" pitchFamily="34" charset="0"/>
              </a:defRPr>
            </a:lvl2pPr>
            <a:lvl3pPr marL="1143000" indent="-228600">
              <a:defRPr sz="2800" b="1" u="sng">
                <a:solidFill>
                  <a:schemeClr val="tx1"/>
                </a:solidFill>
                <a:latin typeface="Abadi MT Condensed Light" pitchFamily="34" charset="0"/>
              </a:defRPr>
            </a:lvl3pPr>
            <a:lvl4pPr marL="1600200" indent="-228600">
              <a:defRPr sz="2800" b="1" u="sng">
                <a:solidFill>
                  <a:schemeClr val="tx1"/>
                </a:solidFill>
                <a:latin typeface="Abadi MT Condensed Light" pitchFamily="34" charset="0"/>
              </a:defRPr>
            </a:lvl4pPr>
            <a:lvl5pPr marL="2057400" indent="-228600">
              <a:defRPr sz="2800" b="1" u="sng">
                <a:solidFill>
                  <a:schemeClr val="tx1"/>
                </a:solidFill>
                <a:latin typeface="Abadi MT Condensed Light" pitchFamily="34" charset="0"/>
              </a:defRPr>
            </a:lvl5pPr>
            <a:lvl6pPr marL="2514600" indent="-228600" eaLnBrk="0" fontAlgn="base" hangingPunct="0">
              <a:spcBef>
                <a:spcPct val="0"/>
              </a:spcBef>
              <a:spcAft>
                <a:spcPct val="0"/>
              </a:spcAft>
              <a:defRPr sz="2800" b="1" u="sng">
                <a:solidFill>
                  <a:schemeClr val="tx1"/>
                </a:solidFill>
                <a:latin typeface="Abadi MT Condensed Light" pitchFamily="34" charset="0"/>
              </a:defRPr>
            </a:lvl6pPr>
            <a:lvl7pPr marL="2971800" indent="-228600" eaLnBrk="0" fontAlgn="base" hangingPunct="0">
              <a:spcBef>
                <a:spcPct val="0"/>
              </a:spcBef>
              <a:spcAft>
                <a:spcPct val="0"/>
              </a:spcAft>
              <a:defRPr sz="2800" b="1" u="sng">
                <a:solidFill>
                  <a:schemeClr val="tx1"/>
                </a:solidFill>
                <a:latin typeface="Abadi MT Condensed Light" pitchFamily="34" charset="0"/>
              </a:defRPr>
            </a:lvl7pPr>
            <a:lvl8pPr marL="3429000" indent="-228600" eaLnBrk="0" fontAlgn="base" hangingPunct="0">
              <a:spcBef>
                <a:spcPct val="0"/>
              </a:spcBef>
              <a:spcAft>
                <a:spcPct val="0"/>
              </a:spcAft>
              <a:defRPr sz="2800" b="1" u="sng">
                <a:solidFill>
                  <a:schemeClr val="tx1"/>
                </a:solidFill>
                <a:latin typeface="Abadi MT Condensed Light" pitchFamily="34" charset="0"/>
              </a:defRPr>
            </a:lvl8pPr>
            <a:lvl9pPr marL="3886200" indent="-228600" eaLnBrk="0" fontAlgn="base" hangingPunct="0">
              <a:spcBef>
                <a:spcPct val="0"/>
              </a:spcBef>
              <a:spcAft>
                <a:spcPct val="0"/>
              </a:spcAft>
              <a:defRPr sz="2800" b="1" u="sng">
                <a:solidFill>
                  <a:schemeClr val="tx1"/>
                </a:solidFill>
                <a:latin typeface="Abadi MT Condensed Light" pitchFamily="34" charset="0"/>
              </a:defRPr>
            </a:lvl9pPr>
          </a:lstStyle>
          <a:p>
            <a:r>
              <a:rPr lang="en-GB" sz="1000" u="none" dirty="0"/>
              <a:t>Dukes D</a:t>
            </a:r>
          </a:p>
        </p:txBody>
      </p:sp>
    </p:spTree>
    <p:extLst>
      <p:ext uri="{BB962C8B-B14F-4D97-AF65-F5344CB8AC3E}">
        <p14:creationId xmlns:p14="http://schemas.microsoft.com/office/powerpoint/2010/main" val="22003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buNone/>
            </a:pPr>
            <a:endParaRPr lang="en-US" dirty="0" smtClean="0"/>
          </a:p>
          <a:p>
            <a:pPr lvl="1"/>
            <a:endParaRPr lang="en-US" dirty="0" smtClean="0"/>
          </a:p>
          <a:p>
            <a:endParaRPr lang="en-US" dirty="0"/>
          </a:p>
        </p:txBody>
      </p:sp>
      <p:pic>
        <p:nvPicPr>
          <p:cNvPr id="4" name="slide6" descr="Historic Monthly Endoscopy Activity">
            <a:extLst>
              <a:ext uri="{FF2B5EF4-FFF2-40B4-BE49-F238E27FC236}">
                <a16:creationId xmlns:a16="http://schemas.microsoft.com/office/drawing/2014/main" xmlns="" id="{2E7EF586-00FF-48AC-93B1-A7CA1A5BC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569"/>
            <a:ext cx="9144000" cy="6469431"/>
          </a:xfrm>
          <a:prstGeom prst="rect">
            <a:avLst/>
          </a:prstGeom>
        </p:spPr>
      </p:pic>
    </p:spTree>
    <p:extLst>
      <p:ext uri="{BB962C8B-B14F-4D97-AF65-F5344CB8AC3E}">
        <p14:creationId xmlns:p14="http://schemas.microsoft.com/office/powerpoint/2010/main" val="1376139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18" name="Rectangle 30"/>
          <p:cNvSpPr>
            <a:spLocks noGrp="1" noChangeArrowheads="1"/>
          </p:cNvSpPr>
          <p:nvPr>
            <p:ph type="title"/>
          </p:nvPr>
        </p:nvSpPr>
        <p:spPr/>
        <p:txBody>
          <a:bodyPr>
            <a:normAutofit fontScale="90000"/>
          </a:bodyPr>
          <a:lstStyle/>
          <a:p>
            <a:pPr>
              <a:defRPr/>
            </a:pPr>
            <a:r>
              <a:rPr lang="en-GB" sz="3600" dirty="0"/>
              <a:t>Dukes Stage at Presentation </a:t>
            </a:r>
            <a:br>
              <a:rPr lang="en-GB" sz="3600" dirty="0"/>
            </a:br>
            <a:r>
              <a:rPr lang="en-GB" sz="3600" dirty="0"/>
              <a:t>Symptomatic Patients v BCSP</a:t>
            </a:r>
            <a:endParaRPr lang="en-US" sz="3600" dirty="0"/>
          </a:p>
        </p:txBody>
      </p:sp>
      <p:graphicFrame>
        <p:nvGraphicFramePr>
          <p:cNvPr id="217143" name="Group 55"/>
          <p:cNvGraphicFramePr>
            <a:graphicFrameLocks noGrp="1"/>
          </p:cNvGraphicFramePr>
          <p:nvPr>
            <p:ph idx="1"/>
            <p:extLst>
              <p:ext uri="{D42A27DB-BD31-4B8C-83A1-F6EECF244321}">
                <p14:modId xmlns:p14="http://schemas.microsoft.com/office/powerpoint/2010/main" val="3273073532"/>
              </p:ext>
            </p:extLst>
          </p:nvPr>
        </p:nvGraphicFramePr>
        <p:xfrm>
          <a:off x="1293019" y="1981200"/>
          <a:ext cx="6411517" cy="4189560"/>
        </p:xfrm>
        <a:graphic>
          <a:graphicData uri="http://schemas.openxmlformats.org/drawingml/2006/table">
            <a:tbl>
              <a:tblPr/>
              <a:tblGrid>
                <a:gridCol w="1281113">
                  <a:extLst>
                    <a:ext uri="{9D8B030D-6E8A-4147-A177-3AD203B41FA5}">
                      <a16:colId xmlns="" xmlns:a16="http://schemas.microsoft.com/office/drawing/2014/main" val="20000"/>
                    </a:ext>
                  </a:extLst>
                </a:gridCol>
                <a:gridCol w="1782366">
                  <a:extLst>
                    <a:ext uri="{9D8B030D-6E8A-4147-A177-3AD203B41FA5}">
                      <a16:colId xmlns="" xmlns:a16="http://schemas.microsoft.com/office/drawing/2014/main" val="20001"/>
                    </a:ext>
                  </a:extLst>
                </a:gridCol>
                <a:gridCol w="1727597">
                  <a:extLst>
                    <a:ext uri="{9D8B030D-6E8A-4147-A177-3AD203B41FA5}">
                      <a16:colId xmlns="" xmlns:a16="http://schemas.microsoft.com/office/drawing/2014/main" val="20002"/>
                    </a:ext>
                  </a:extLst>
                </a:gridCol>
                <a:gridCol w="1620441">
                  <a:extLst>
                    <a:ext uri="{9D8B030D-6E8A-4147-A177-3AD203B41FA5}">
                      <a16:colId xmlns="" xmlns:a16="http://schemas.microsoft.com/office/drawing/2014/main" val="20003"/>
                    </a:ext>
                  </a:extLst>
                </a:gridCol>
              </a:tblGrid>
              <a:tr h="895949">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400" b="1" i="0" u="none" strike="noStrike" cap="none" normalizeH="0" baseline="0" dirty="0">
                          <a:ln>
                            <a:noFill/>
                          </a:ln>
                          <a:solidFill>
                            <a:schemeClr val="tx2"/>
                          </a:solidFill>
                          <a:effectLst/>
                          <a:latin typeface="+mn-lt"/>
                        </a:rPr>
                        <a:t>Dukes Stage</a:t>
                      </a:r>
                      <a:endParaRPr kumimoji="0" lang="en-US" sz="2400" b="1" i="0" u="none" strike="noStrike" cap="none" normalizeH="0" baseline="0" dirty="0">
                        <a:ln>
                          <a:noFill/>
                        </a:ln>
                        <a:solidFill>
                          <a:schemeClr val="tx2"/>
                        </a:solidFill>
                        <a:effectLst/>
                        <a:latin typeface="+mn-lt"/>
                      </a:endParaRPr>
                    </a:p>
                  </a:txBody>
                  <a:tcPr marL="68580" marR="6858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400" b="0" i="0" u="none" strike="noStrike" cap="none" normalizeH="0" baseline="0" dirty="0">
                          <a:ln>
                            <a:noFill/>
                          </a:ln>
                          <a:solidFill>
                            <a:schemeClr val="tx2"/>
                          </a:solidFill>
                          <a:effectLst/>
                          <a:latin typeface="+mn-lt"/>
                        </a:rPr>
                        <a:t>Symptomatic </a:t>
                      </a:r>
                    </a:p>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400" b="0" i="0" u="none" strike="noStrike" cap="none" normalizeH="0" baseline="0" dirty="0">
                          <a:ln>
                            <a:noFill/>
                          </a:ln>
                          <a:solidFill>
                            <a:schemeClr val="tx2"/>
                          </a:solidFill>
                          <a:effectLst/>
                          <a:latin typeface="+mn-lt"/>
                        </a:rPr>
                        <a:t>(%)</a:t>
                      </a:r>
                      <a:endParaRPr kumimoji="0" lang="en-US" sz="2400" b="0" i="0" u="none" strike="noStrike" cap="none" normalizeH="0" baseline="0" dirty="0">
                        <a:ln>
                          <a:noFill/>
                        </a:ln>
                        <a:solidFill>
                          <a:schemeClr val="tx2"/>
                        </a:solidFill>
                        <a:effectLst/>
                        <a:latin typeface="+mn-lt"/>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400" b="0" i="0" u="none" strike="noStrike" cap="none" normalizeH="0" baseline="0" dirty="0">
                          <a:ln>
                            <a:noFill/>
                          </a:ln>
                          <a:solidFill>
                            <a:schemeClr val="tx1"/>
                          </a:solidFill>
                          <a:effectLst/>
                          <a:latin typeface="+mn-lt"/>
                        </a:rPr>
                        <a:t>BCSP</a:t>
                      </a:r>
                    </a:p>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400" b="0" i="0" u="none" strike="noStrike" cap="none" normalizeH="0" baseline="0" dirty="0">
                          <a:ln>
                            <a:noFill/>
                          </a:ln>
                          <a:solidFill>
                            <a:schemeClr val="tx1"/>
                          </a:solidFill>
                          <a:effectLst/>
                          <a:latin typeface="+mn-lt"/>
                        </a:rPr>
                        <a:t>(%)</a:t>
                      </a:r>
                      <a:endParaRPr kumimoji="0" lang="en-US" sz="2400" b="0" i="0" u="none" strike="noStrike" cap="none" normalizeH="0" baseline="0" dirty="0">
                        <a:ln>
                          <a:noFill/>
                        </a:ln>
                        <a:solidFill>
                          <a:schemeClr val="tx1"/>
                        </a:solidFill>
                        <a:effectLst/>
                        <a:latin typeface="+mn-lt"/>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400" b="0" i="0" u="none" strike="noStrike" cap="none" normalizeH="0" baseline="0" dirty="0">
                          <a:ln>
                            <a:noFill/>
                          </a:ln>
                          <a:solidFill>
                            <a:schemeClr val="tx1"/>
                          </a:solidFill>
                          <a:effectLst/>
                          <a:latin typeface="+mn-lt"/>
                        </a:rPr>
                        <a:t>5 year Survival (%)</a:t>
                      </a:r>
                      <a:endParaRPr kumimoji="0" lang="en-US" sz="2400" b="0" i="0" u="none" strike="noStrike" cap="none" normalizeH="0" baseline="0" dirty="0">
                        <a:ln>
                          <a:noFill/>
                        </a:ln>
                        <a:solidFill>
                          <a:schemeClr val="tx1"/>
                        </a:solidFill>
                        <a:effectLst/>
                        <a:latin typeface="+mn-lt"/>
                      </a:endParaRPr>
                    </a:p>
                  </a:txBody>
                  <a:tcPr marL="68580" marR="6858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237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A</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rgbClr val="FF0000"/>
                          </a:solidFill>
                          <a:effectLst/>
                          <a:latin typeface="Comic Sans MS" pitchFamily="66" charset="0"/>
                        </a:rPr>
                        <a:t>11</a:t>
                      </a:r>
                      <a:endParaRPr kumimoji="0" lang="en-US" sz="2800" b="0" i="0" u="none" strike="noStrike" cap="none" normalizeH="0" baseline="0" dirty="0">
                        <a:ln>
                          <a:noFill/>
                        </a:ln>
                        <a:solidFill>
                          <a:srgbClr val="FF0000"/>
                        </a:solidFill>
                        <a:effectLst/>
                        <a:latin typeface="Comic Sans MS" pitchFamily="66" charset="0"/>
                      </a:endParaRPr>
                    </a:p>
                  </a:txBody>
                  <a:tcPr marL="67500" marR="67500"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US" sz="2800" b="0" i="0" u="none" strike="noStrike" cap="none" normalizeH="0" baseline="0" dirty="0">
                          <a:ln>
                            <a:noFill/>
                          </a:ln>
                          <a:solidFill>
                            <a:srgbClr val="00B050"/>
                          </a:solidFill>
                          <a:effectLst/>
                          <a:latin typeface="Comic Sans MS" pitchFamily="66" charset="0"/>
                        </a:rPr>
                        <a:t>39</a:t>
                      </a:r>
                    </a:p>
                  </a:txBody>
                  <a:tcPr marL="67500" marR="67500" marT="46791" marB="46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85</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237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B</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35</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29</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64</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823763">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C</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26</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25</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38</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22175">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D</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rgbClr val="FF0000"/>
                          </a:solidFill>
                          <a:effectLst/>
                          <a:latin typeface="Comic Sans MS" pitchFamily="66" charset="0"/>
                        </a:rPr>
                        <a:t>29</a:t>
                      </a:r>
                      <a:endParaRPr kumimoji="0" lang="en-US" sz="2800" b="0" i="0" u="none" strike="noStrike" cap="none" normalizeH="0" baseline="0" dirty="0">
                        <a:ln>
                          <a:noFill/>
                        </a:ln>
                        <a:solidFill>
                          <a:srgbClr val="FF0000"/>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rgbClr val="00B050"/>
                          </a:solidFill>
                          <a:effectLst/>
                          <a:latin typeface="Comic Sans MS" pitchFamily="66" charset="0"/>
                        </a:rPr>
                        <a:t>7</a:t>
                      </a:r>
                      <a:endParaRPr kumimoji="0" lang="en-US" sz="2800" b="0" i="0" u="none" strike="noStrike" cap="none" normalizeH="0" baseline="0" dirty="0">
                        <a:ln>
                          <a:noFill/>
                        </a:ln>
                        <a:solidFill>
                          <a:srgbClr val="00B050"/>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Pct val="75000"/>
                        <a:buFont typeface="Monotype Sorts" pitchFamily="2" charset="2"/>
                        <a:buNone/>
                        <a:tabLst/>
                      </a:pPr>
                      <a:r>
                        <a:rPr kumimoji="0" lang="en-GB" sz="2800" b="0" i="0" u="none" strike="noStrike" cap="none" normalizeH="0" baseline="0" dirty="0">
                          <a:ln>
                            <a:noFill/>
                          </a:ln>
                          <a:solidFill>
                            <a:schemeClr val="tx1"/>
                          </a:solidFill>
                          <a:effectLst/>
                          <a:latin typeface="Comic Sans MS" pitchFamily="66" charset="0"/>
                        </a:rPr>
                        <a:t>5</a:t>
                      </a:r>
                      <a:endParaRPr kumimoji="0" lang="en-US" sz="2800" b="0" i="0" u="none" strike="noStrike" cap="none" normalizeH="0" baseline="0" dirty="0">
                        <a:ln>
                          <a:noFill/>
                        </a:ln>
                        <a:solidFill>
                          <a:schemeClr val="tx1"/>
                        </a:solidFill>
                        <a:effectLst/>
                        <a:latin typeface="Comic Sans MS" pitchFamily="66" charset="0"/>
                      </a:endParaRPr>
                    </a:p>
                  </a:txBody>
                  <a:tcPr marL="68580" marR="68580"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49038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481944-CC03-4DC5-B6C3-E262F9BC5A72}"/>
              </a:ext>
            </a:extLst>
          </p:cNvPr>
          <p:cNvSpPr>
            <a:spLocks noGrp="1"/>
          </p:cNvSpPr>
          <p:nvPr>
            <p:ph type="title"/>
          </p:nvPr>
        </p:nvSpPr>
        <p:spPr>
          <a:xfrm>
            <a:off x="652712" y="758779"/>
            <a:ext cx="7886700" cy="650156"/>
          </a:xfrm>
        </p:spPr>
        <p:txBody>
          <a:bodyPr>
            <a:normAutofit fontScale="90000"/>
          </a:bodyPr>
          <a:lstStyle/>
          <a:p>
            <a:r>
              <a:rPr lang="en-GB" dirty="0"/>
              <a:t>NICE Guidelines – NG12 – Colorectal Cancer</a:t>
            </a:r>
            <a:r>
              <a:rPr lang="en-GB" sz="1300" dirty="0"/>
              <a:t>(updated 11/09/20) </a:t>
            </a:r>
            <a:r>
              <a:rPr lang="en-GB" sz="1800" dirty="0"/>
              <a:t/>
            </a:r>
            <a:br>
              <a:rPr lang="en-GB" sz="1800" dirty="0"/>
            </a:br>
            <a:endParaRPr lang="en-GB" dirty="0"/>
          </a:p>
        </p:txBody>
      </p:sp>
      <p:sp>
        <p:nvSpPr>
          <p:cNvPr id="4" name="TextBox 3">
            <a:extLst>
              <a:ext uri="{FF2B5EF4-FFF2-40B4-BE49-F238E27FC236}">
                <a16:creationId xmlns="" xmlns:a16="http://schemas.microsoft.com/office/drawing/2014/main" id="{E1283389-2108-42BB-AFDB-A42E3A9834F0}"/>
              </a:ext>
            </a:extLst>
          </p:cNvPr>
          <p:cNvSpPr txBox="1"/>
          <p:nvPr/>
        </p:nvSpPr>
        <p:spPr>
          <a:xfrm>
            <a:off x="234176" y="1799985"/>
            <a:ext cx="3144643" cy="646331"/>
          </a:xfrm>
          <a:prstGeom prst="rect">
            <a:avLst/>
          </a:prstGeom>
          <a:noFill/>
        </p:spPr>
        <p:txBody>
          <a:bodyPr wrap="square" rtlCol="0">
            <a:spAutoFit/>
          </a:bodyPr>
          <a:lstStyle/>
          <a:p>
            <a:pPr algn="ctr"/>
            <a:r>
              <a:rPr lang="en-GB" b="1" dirty="0"/>
              <a:t>Abdominal or Rectal or Anal mass</a:t>
            </a:r>
          </a:p>
        </p:txBody>
      </p:sp>
      <p:sp>
        <p:nvSpPr>
          <p:cNvPr id="6" name="TextBox 5">
            <a:extLst>
              <a:ext uri="{FF2B5EF4-FFF2-40B4-BE49-F238E27FC236}">
                <a16:creationId xmlns="" xmlns:a16="http://schemas.microsoft.com/office/drawing/2014/main" id="{BF64DE18-CEFD-49CB-9905-A4AF8EFC8D93}"/>
              </a:ext>
            </a:extLst>
          </p:cNvPr>
          <p:cNvSpPr txBox="1"/>
          <p:nvPr/>
        </p:nvSpPr>
        <p:spPr>
          <a:xfrm>
            <a:off x="427982" y="2432407"/>
            <a:ext cx="2387409" cy="1200329"/>
          </a:xfrm>
          <a:prstGeom prst="rect">
            <a:avLst/>
          </a:prstGeom>
          <a:noFill/>
        </p:spPr>
        <p:txBody>
          <a:bodyPr wrap="square" rtlCol="0">
            <a:spAutoFit/>
          </a:bodyPr>
          <a:lstStyle/>
          <a:p>
            <a:r>
              <a:rPr lang="en-GB" b="1" dirty="0"/>
              <a:t>Abdominal Pain</a:t>
            </a:r>
          </a:p>
          <a:p>
            <a:r>
              <a:rPr lang="en-GB" dirty="0"/>
              <a:t>&gt; 40 with weight loss</a:t>
            </a:r>
          </a:p>
          <a:p>
            <a:r>
              <a:rPr lang="en-GB" dirty="0"/>
              <a:t>&gt; 50 with rectal bleeding</a:t>
            </a:r>
          </a:p>
        </p:txBody>
      </p:sp>
      <p:sp>
        <p:nvSpPr>
          <p:cNvPr id="8" name="TextBox 7">
            <a:extLst>
              <a:ext uri="{FF2B5EF4-FFF2-40B4-BE49-F238E27FC236}">
                <a16:creationId xmlns="" xmlns:a16="http://schemas.microsoft.com/office/drawing/2014/main" id="{3C4ECEED-B72F-4DCE-8E4C-B553485F3F85}"/>
              </a:ext>
            </a:extLst>
          </p:cNvPr>
          <p:cNvSpPr txBox="1"/>
          <p:nvPr/>
        </p:nvSpPr>
        <p:spPr>
          <a:xfrm>
            <a:off x="427982" y="3484533"/>
            <a:ext cx="2588508" cy="923330"/>
          </a:xfrm>
          <a:prstGeom prst="rect">
            <a:avLst/>
          </a:prstGeom>
          <a:noFill/>
        </p:spPr>
        <p:txBody>
          <a:bodyPr wrap="square" rtlCol="0">
            <a:spAutoFit/>
          </a:bodyPr>
          <a:lstStyle/>
          <a:p>
            <a:r>
              <a:rPr lang="en-GB" b="1" dirty="0"/>
              <a:t>Change in Bowel Habit </a:t>
            </a:r>
          </a:p>
          <a:p>
            <a:r>
              <a:rPr lang="en-GB" dirty="0"/>
              <a:t>&lt; 50 with rectal bleeding</a:t>
            </a:r>
          </a:p>
          <a:p>
            <a:r>
              <a:rPr lang="en-GB" dirty="0"/>
              <a:t>&gt; 60 </a:t>
            </a:r>
          </a:p>
        </p:txBody>
      </p:sp>
      <p:sp>
        <p:nvSpPr>
          <p:cNvPr id="13" name="TextBox 12">
            <a:extLst>
              <a:ext uri="{FF2B5EF4-FFF2-40B4-BE49-F238E27FC236}">
                <a16:creationId xmlns="" xmlns:a16="http://schemas.microsoft.com/office/drawing/2014/main" id="{1343AD68-A7D5-40DC-92FF-B035BF5B92D4}"/>
              </a:ext>
            </a:extLst>
          </p:cNvPr>
          <p:cNvSpPr txBox="1"/>
          <p:nvPr/>
        </p:nvSpPr>
        <p:spPr>
          <a:xfrm>
            <a:off x="427982" y="4407863"/>
            <a:ext cx="2861628" cy="2031325"/>
          </a:xfrm>
          <a:prstGeom prst="rect">
            <a:avLst/>
          </a:prstGeom>
          <a:noFill/>
        </p:spPr>
        <p:txBody>
          <a:bodyPr wrap="square" rtlCol="0">
            <a:spAutoFit/>
          </a:bodyPr>
          <a:lstStyle/>
          <a:p>
            <a:r>
              <a:rPr lang="en-GB" b="1" dirty="0"/>
              <a:t>Rectal Bleeding</a:t>
            </a:r>
          </a:p>
          <a:p>
            <a:r>
              <a:rPr lang="en-GB" dirty="0"/>
              <a:t>&gt; 50</a:t>
            </a:r>
          </a:p>
          <a:p>
            <a:r>
              <a:rPr lang="en-GB" dirty="0"/>
              <a:t>&lt; 50 with any of</a:t>
            </a:r>
          </a:p>
          <a:p>
            <a:r>
              <a:rPr lang="en-GB" dirty="0"/>
              <a:t>     abdominal pain</a:t>
            </a:r>
          </a:p>
          <a:p>
            <a:r>
              <a:rPr lang="en-GB" dirty="0"/>
              <a:t>     change in bowel habit</a:t>
            </a:r>
          </a:p>
          <a:p>
            <a:r>
              <a:rPr lang="en-GB" dirty="0"/>
              <a:t>     weight loss</a:t>
            </a:r>
          </a:p>
          <a:p>
            <a:r>
              <a:rPr lang="en-GB" dirty="0"/>
              <a:t>     Iron Deficiency anaemia</a:t>
            </a:r>
          </a:p>
        </p:txBody>
      </p:sp>
      <p:sp>
        <p:nvSpPr>
          <p:cNvPr id="15" name="TextBox 14">
            <a:extLst>
              <a:ext uri="{FF2B5EF4-FFF2-40B4-BE49-F238E27FC236}">
                <a16:creationId xmlns="" xmlns:a16="http://schemas.microsoft.com/office/drawing/2014/main" id="{2C6A743F-DD06-40AB-8556-A327E6AB5DB8}"/>
              </a:ext>
            </a:extLst>
          </p:cNvPr>
          <p:cNvSpPr txBox="1"/>
          <p:nvPr/>
        </p:nvSpPr>
        <p:spPr>
          <a:xfrm>
            <a:off x="404779" y="1351555"/>
            <a:ext cx="2588508" cy="369332"/>
          </a:xfrm>
          <a:prstGeom prst="rect">
            <a:avLst/>
          </a:prstGeom>
          <a:noFill/>
          <a:ln>
            <a:solidFill>
              <a:schemeClr val="tx1"/>
            </a:solidFill>
          </a:ln>
        </p:spPr>
        <p:txBody>
          <a:bodyPr wrap="square" rtlCol="0">
            <a:spAutoFit/>
          </a:bodyPr>
          <a:lstStyle/>
          <a:p>
            <a:r>
              <a:rPr lang="en-GB" b="1" dirty="0"/>
              <a:t>2 Week Referral</a:t>
            </a:r>
          </a:p>
        </p:txBody>
      </p:sp>
      <p:sp>
        <p:nvSpPr>
          <p:cNvPr id="17" name="TextBox 16">
            <a:extLst>
              <a:ext uri="{FF2B5EF4-FFF2-40B4-BE49-F238E27FC236}">
                <a16:creationId xmlns="" xmlns:a16="http://schemas.microsoft.com/office/drawing/2014/main" id="{D52C565C-35B8-44A4-9692-040620E5DE0C}"/>
              </a:ext>
            </a:extLst>
          </p:cNvPr>
          <p:cNvSpPr txBox="1"/>
          <p:nvPr/>
        </p:nvSpPr>
        <p:spPr>
          <a:xfrm>
            <a:off x="4596063" y="1351555"/>
            <a:ext cx="3245089" cy="646331"/>
          </a:xfrm>
          <a:prstGeom prst="rect">
            <a:avLst/>
          </a:prstGeom>
          <a:noFill/>
          <a:ln>
            <a:solidFill>
              <a:schemeClr val="tx1"/>
            </a:solidFill>
          </a:ln>
        </p:spPr>
        <p:txBody>
          <a:bodyPr wrap="square" rtlCol="0">
            <a:spAutoFit/>
          </a:bodyPr>
          <a:lstStyle/>
          <a:p>
            <a:r>
              <a:rPr lang="en-GB" b="1" dirty="0"/>
              <a:t>Non 2 Week Referral – Consider FIT Test</a:t>
            </a:r>
          </a:p>
        </p:txBody>
      </p:sp>
      <p:sp>
        <p:nvSpPr>
          <p:cNvPr id="19" name="TextBox 18">
            <a:extLst>
              <a:ext uri="{FF2B5EF4-FFF2-40B4-BE49-F238E27FC236}">
                <a16:creationId xmlns="" xmlns:a16="http://schemas.microsoft.com/office/drawing/2014/main" id="{2471E926-B5BF-4749-AC4B-F83F601A6B72}"/>
              </a:ext>
            </a:extLst>
          </p:cNvPr>
          <p:cNvSpPr txBox="1"/>
          <p:nvPr/>
        </p:nvSpPr>
        <p:spPr>
          <a:xfrm>
            <a:off x="4596062" y="2249789"/>
            <a:ext cx="2387409" cy="923330"/>
          </a:xfrm>
          <a:prstGeom prst="rect">
            <a:avLst/>
          </a:prstGeom>
          <a:noFill/>
        </p:spPr>
        <p:txBody>
          <a:bodyPr wrap="square" rtlCol="0">
            <a:spAutoFit/>
          </a:bodyPr>
          <a:lstStyle/>
          <a:p>
            <a:r>
              <a:rPr lang="en-GB" b="1" dirty="0"/>
              <a:t>Abdominal Pain</a:t>
            </a:r>
          </a:p>
          <a:p>
            <a:r>
              <a:rPr lang="en-GB" dirty="0"/>
              <a:t>No weight loss</a:t>
            </a:r>
          </a:p>
          <a:p>
            <a:r>
              <a:rPr lang="en-GB" dirty="0"/>
              <a:t>No rectal bleeding</a:t>
            </a:r>
          </a:p>
        </p:txBody>
      </p:sp>
      <p:sp>
        <p:nvSpPr>
          <p:cNvPr id="21" name="TextBox 20">
            <a:extLst>
              <a:ext uri="{FF2B5EF4-FFF2-40B4-BE49-F238E27FC236}">
                <a16:creationId xmlns="" xmlns:a16="http://schemas.microsoft.com/office/drawing/2014/main" id="{5D3A7647-E407-40F8-8B39-E32474A55AA2}"/>
              </a:ext>
            </a:extLst>
          </p:cNvPr>
          <p:cNvSpPr txBox="1"/>
          <p:nvPr/>
        </p:nvSpPr>
        <p:spPr>
          <a:xfrm>
            <a:off x="4572000" y="3303689"/>
            <a:ext cx="2588508" cy="923330"/>
          </a:xfrm>
          <a:prstGeom prst="rect">
            <a:avLst/>
          </a:prstGeom>
          <a:noFill/>
        </p:spPr>
        <p:txBody>
          <a:bodyPr wrap="square" rtlCol="0">
            <a:spAutoFit/>
          </a:bodyPr>
          <a:lstStyle/>
          <a:p>
            <a:r>
              <a:rPr lang="en-GB" b="1" dirty="0"/>
              <a:t>Change in Bowel Habit </a:t>
            </a:r>
          </a:p>
          <a:p>
            <a:r>
              <a:rPr lang="en-GB" dirty="0"/>
              <a:t>&lt; 60 without rectal bleeding</a:t>
            </a:r>
          </a:p>
        </p:txBody>
      </p:sp>
    </p:spTree>
    <p:extLst>
      <p:ext uri="{BB962C8B-B14F-4D97-AF65-F5344CB8AC3E}">
        <p14:creationId xmlns:p14="http://schemas.microsoft.com/office/powerpoint/2010/main" val="2607964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56249" y="2802130"/>
            <a:ext cx="230425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2WW Lower GI Referral</a:t>
            </a:r>
          </a:p>
        </p:txBody>
      </p:sp>
      <p:sp>
        <p:nvSpPr>
          <p:cNvPr id="5" name="Rounded Rectangle 4"/>
          <p:cNvSpPr/>
          <p:nvPr/>
        </p:nvSpPr>
        <p:spPr>
          <a:xfrm>
            <a:off x="251521" y="404666"/>
            <a:ext cx="1368152" cy="557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Any age  Anal/rectal/abdo mass</a:t>
            </a:r>
          </a:p>
        </p:txBody>
      </p:sp>
      <mc:AlternateContent xmlns:mc="http://schemas.openxmlformats.org/markup-compatibility/2006" xmlns:a14="http://schemas.microsoft.com/office/drawing/2010/main">
        <mc:Choice Requires="a14">
          <p:sp>
            <p:nvSpPr>
              <p:cNvPr id="11" name="Rounded Rectangle 10"/>
              <p:cNvSpPr/>
              <p:nvPr/>
            </p:nvSpPr>
            <p:spPr>
              <a:xfrm>
                <a:off x="1979713" y="404666"/>
                <a:ext cx="1368152" cy="557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m:t>
                      </m:r>
                      <m:r>
                        <a:rPr lang="en-GB" sz="1200" b="0" i="1" smtClean="0">
                          <a:latin typeface="Cambria Math"/>
                          <a:ea typeface="Cambria Math"/>
                        </a:rPr>
                        <m:t>40 </m:t>
                      </m:r>
                    </m:oMath>
                  </m:oMathPara>
                </a14:m>
                <a:endParaRPr lang="en-GB" sz="1200" b="0" dirty="0">
                  <a:ea typeface="Cambria Math"/>
                </a:endParaRPr>
              </a:p>
              <a:p>
                <a:pPr algn="ctr"/>
                <a:r>
                  <a:rPr lang="en-GB" sz="1200" dirty="0"/>
                  <a:t>Abdo pain AND wt loss </a:t>
                </a:r>
              </a:p>
            </p:txBody>
          </p:sp>
        </mc:Choice>
        <mc:Fallback xmlns="">
          <p:sp>
            <p:nvSpPr>
              <p:cNvPr id="11" name="Rounded Rectangle 10"/>
              <p:cNvSpPr>
                <a:spLocks noRot="1" noChangeAspect="1" noMove="1" noResize="1" noEditPoints="1" noAdjustHandles="1" noChangeArrowheads="1" noChangeShapeType="1" noTextEdit="1"/>
              </p:cNvSpPr>
              <p:nvPr/>
            </p:nvSpPr>
            <p:spPr>
              <a:xfrm>
                <a:off x="1979712" y="404664"/>
                <a:ext cx="1368152" cy="557391"/>
              </a:xfrm>
              <a:prstGeom prst="roundRect">
                <a:avLst/>
              </a:prstGeom>
              <a:blipFill rotWithShape="1">
                <a:blip r:embed="rId3"/>
                <a:stretch>
                  <a:fillRect b="-13542"/>
                </a:stretch>
              </a:blipFill>
            </p:spPr>
            <p:txBody>
              <a:bodyPr/>
              <a:lstStyle/>
              <a:p>
                <a:r>
                  <a:rPr lang="en-GB">
                    <a:noFill/>
                  </a:rPr>
                  <a:t> </a:t>
                </a:r>
              </a:p>
            </p:txBody>
          </p:sp>
        </mc:Fallback>
      </mc:AlternateContent>
      <p:sp>
        <p:nvSpPr>
          <p:cNvPr id="12" name="Rounded Rectangle 11"/>
          <p:cNvSpPr/>
          <p:nvPr/>
        </p:nvSpPr>
        <p:spPr>
          <a:xfrm>
            <a:off x="3635897" y="431831"/>
            <a:ext cx="1656184" cy="5302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≤50</a:t>
            </a:r>
          </a:p>
          <a:p>
            <a:pPr algn="ctr"/>
            <a:r>
              <a:rPr lang="en-GB" sz="1200" dirty="0"/>
              <a:t>Rectal bleeding AND 1 or more</a:t>
            </a:r>
          </a:p>
        </p:txBody>
      </p:sp>
      <p:sp>
        <p:nvSpPr>
          <p:cNvPr id="6" name="Rounded Rectangle 5"/>
          <p:cNvSpPr/>
          <p:nvPr/>
        </p:nvSpPr>
        <p:spPr>
          <a:xfrm>
            <a:off x="3059833" y="1340768"/>
            <a:ext cx="7200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 def anaemia</a:t>
            </a:r>
          </a:p>
        </p:txBody>
      </p:sp>
      <p:sp>
        <p:nvSpPr>
          <p:cNvPr id="14" name="Rounded Rectangle 13"/>
          <p:cNvSpPr/>
          <p:nvPr/>
        </p:nvSpPr>
        <p:spPr>
          <a:xfrm>
            <a:off x="3932313" y="1340768"/>
            <a:ext cx="57606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Wt loss</a:t>
            </a:r>
          </a:p>
        </p:txBody>
      </p:sp>
      <p:sp>
        <p:nvSpPr>
          <p:cNvPr id="15" name="Rounded Rectangle 14"/>
          <p:cNvSpPr/>
          <p:nvPr/>
        </p:nvSpPr>
        <p:spPr>
          <a:xfrm>
            <a:off x="4644008" y="1340770"/>
            <a:ext cx="634752"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CBH˟</a:t>
            </a:r>
          </a:p>
        </p:txBody>
      </p:sp>
      <p:sp>
        <p:nvSpPr>
          <p:cNvPr id="16" name="Rounded Rectangle 15"/>
          <p:cNvSpPr/>
          <p:nvPr/>
        </p:nvSpPr>
        <p:spPr>
          <a:xfrm>
            <a:off x="5454528" y="1340770"/>
            <a:ext cx="576064"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Abdo pain</a:t>
            </a:r>
          </a:p>
        </p:txBody>
      </p:sp>
      <p:sp>
        <p:nvSpPr>
          <p:cNvPr id="17" name="Rounded Rectangle 16"/>
          <p:cNvSpPr/>
          <p:nvPr/>
        </p:nvSpPr>
        <p:spPr>
          <a:xfrm>
            <a:off x="5742560" y="431830"/>
            <a:ext cx="1277713" cy="530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50</a:t>
            </a:r>
          </a:p>
          <a:p>
            <a:pPr algn="ctr"/>
            <a:r>
              <a:rPr lang="en-GB" sz="1200" dirty="0"/>
              <a:t>Rectal bleeding</a:t>
            </a:r>
          </a:p>
        </p:txBody>
      </p:sp>
      <mc:AlternateContent xmlns:mc="http://schemas.openxmlformats.org/markup-compatibility/2006" xmlns:a14="http://schemas.microsoft.com/office/drawing/2010/main">
        <mc:Choice Requires="a14">
          <p:sp>
            <p:nvSpPr>
              <p:cNvPr id="19" name="Rounded Rectangle 18"/>
              <p:cNvSpPr/>
              <p:nvPr/>
            </p:nvSpPr>
            <p:spPr>
              <a:xfrm>
                <a:off x="7380313" y="418247"/>
                <a:ext cx="1277713" cy="530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1200" i="1" smtClean="0">
                          <a:latin typeface="Cambria Math"/>
                          <a:ea typeface="Cambria Math"/>
                        </a:rPr>
                        <m:t>≥</m:t>
                      </m:r>
                      <m:r>
                        <a:rPr lang="en-GB" sz="1200" b="0" i="1" smtClean="0">
                          <a:latin typeface="Cambria Math"/>
                          <a:ea typeface="Cambria Math"/>
                        </a:rPr>
                        <m:t>60</m:t>
                      </m:r>
                    </m:oMath>
                  </m:oMathPara>
                </a14:m>
                <a:endParaRPr lang="en-GB" sz="1200" b="0" dirty="0">
                  <a:ea typeface="Cambria Math"/>
                </a:endParaRPr>
              </a:p>
              <a:p>
                <a:pPr algn="ctr"/>
                <a:r>
                  <a:rPr lang="en-GB" sz="1200" dirty="0"/>
                  <a:t>And 1 or more </a:t>
                </a:r>
              </a:p>
            </p:txBody>
          </p:sp>
        </mc:Choice>
        <mc:Fallback xmlns="">
          <p:sp>
            <p:nvSpPr>
              <p:cNvPr id="19" name="Rounded Rectangle 18"/>
              <p:cNvSpPr>
                <a:spLocks noRot="1" noChangeAspect="1" noMove="1" noResize="1" noEditPoints="1" noAdjustHandles="1" noChangeArrowheads="1" noChangeShapeType="1" noTextEdit="1"/>
              </p:cNvSpPr>
              <p:nvPr/>
            </p:nvSpPr>
            <p:spPr>
              <a:xfrm>
                <a:off x="7380312" y="418247"/>
                <a:ext cx="1277713" cy="530224"/>
              </a:xfrm>
              <a:prstGeom prst="roundRect">
                <a:avLst/>
              </a:prstGeom>
              <a:blipFill rotWithShape="1">
                <a:blip r:embed="rId4"/>
                <a:stretch>
                  <a:fillRect/>
                </a:stretch>
              </a:blipFill>
            </p:spPr>
            <p:txBody>
              <a:bodyPr/>
              <a:lstStyle/>
              <a:p>
                <a:r>
                  <a:rPr lang="en-GB">
                    <a:noFill/>
                  </a:rPr>
                  <a:t> </a:t>
                </a:r>
              </a:p>
            </p:txBody>
          </p:sp>
        </mc:Fallback>
      </mc:AlternateContent>
      <p:sp>
        <p:nvSpPr>
          <p:cNvPr id="20" name="Rounded Rectangle 19"/>
          <p:cNvSpPr/>
          <p:nvPr/>
        </p:nvSpPr>
        <p:spPr>
          <a:xfrm>
            <a:off x="7236297" y="1351136"/>
            <a:ext cx="576064"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CBH˟</a:t>
            </a:r>
          </a:p>
        </p:txBody>
      </p:sp>
      <p:sp>
        <p:nvSpPr>
          <p:cNvPr id="21" name="Rounded Rectangle 20"/>
          <p:cNvSpPr/>
          <p:nvPr/>
        </p:nvSpPr>
        <p:spPr>
          <a:xfrm>
            <a:off x="8100393" y="1351137"/>
            <a:ext cx="845665"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 def anaemia</a:t>
            </a:r>
          </a:p>
        </p:txBody>
      </p:sp>
      <p:sp>
        <p:nvSpPr>
          <p:cNvPr id="7" name="Right Arrow 6"/>
          <p:cNvSpPr/>
          <p:nvPr/>
        </p:nvSpPr>
        <p:spPr>
          <a:xfrm rot="2276004">
            <a:off x="1008883" y="1901641"/>
            <a:ext cx="2587766" cy="2319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83734">
            <a:off x="2131672" y="1123269"/>
            <a:ext cx="1400418" cy="112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409541" y="1234693"/>
            <a:ext cx="1648851" cy="132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 Brace 7"/>
          <p:cNvSpPr/>
          <p:nvPr/>
        </p:nvSpPr>
        <p:spPr>
          <a:xfrm rot="16200000">
            <a:off x="4325040" y="636475"/>
            <a:ext cx="366672" cy="2762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4379" y="1784105"/>
            <a:ext cx="210755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own Arrow 8"/>
          <p:cNvSpPr/>
          <p:nvPr/>
        </p:nvSpPr>
        <p:spPr>
          <a:xfrm>
            <a:off x="4462658" y="2276874"/>
            <a:ext cx="109343" cy="4439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829427">
            <a:off x="6529652" y="1501776"/>
            <a:ext cx="275826" cy="210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H="1">
            <a:off x="3491881" y="1025147"/>
            <a:ext cx="440432" cy="243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80313" y="1000082"/>
            <a:ext cx="5238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561559">
            <a:off x="8163117" y="1000082"/>
            <a:ext cx="5238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083142">
            <a:off x="3895033" y="1044598"/>
            <a:ext cx="5238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5761803">
            <a:off x="4631547" y="988381"/>
            <a:ext cx="436347" cy="40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4185759">
            <a:off x="5130838" y="995927"/>
            <a:ext cx="5238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2241303" y="5979516"/>
            <a:ext cx="5211122" cy="576064"/>
            <a:chOff x="395536" y="6021288"/>
            <a:chExt cx="5211122" cy="576064"/>
          </a:xfrm>
        </p:grpSpPr>
        <p:sp>
          <p:nvSpPr>
            <p:cNvPr id="38" name="Rounded Rectangle 37"/>
            <p:cNvSpPr/>
            <p:nvPr/>
          </p:nvSpPr>
          <p:spPr>
            <a:xfrm>
              <a:off x="395536" y="602128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≥50 </a:t>
              </a:r>
            </a:p>
            <a:p>
              <a:pPr algn="ctr"/>
              <a:r>
                <a:rPr lang="en-GB" sz="1100" dirty="0"/>
                <a:t>Abdo pain OR wt loss</a:t>
              </a:r>
            </a:p>
          </p:txBody>
        </p:sp>
        <p:sp>
          <p:nvSpPr>
            <p:cNvPr id="39" name="Rounded Rectangle 38"/>
            <p:cNvSpPr/>
            <p:nvPr/>
          </p:nvSpPr>
          <p:spPr>
            <a:xfrm>
              <a:off x="2281017" y="602128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 60</a:t>
              </a:r>
            </a:p>
            <a:p>
              <a:pPr algn="ctr"/>
              <a:r>
                <a:rPr lang="en-GB" sz="1100" dirty="0"/>
                <a:t>CBH˟ OR fe def anameia</a:t>
              </a:r>
            </a:p>
          </p:txBody>
        </p:sp>
        <p:sp>
          <p:nvSpPr>
            <p:cNvPr id="40" name="Rounded Rectangle 39"/>
            <p:cNvSpPr/>
            <p:nvPr/>
          </p:nvSpPr>
          <p:spPr>
            <a:xfrm>
              <a:off x="4166498" y="602128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 60 </a:t>
              </a:r>
            </a:p>
            <a:p>
              <a:pPr algn="ctr"/>
              <a:r>
                <a:rPr lang="en-GB" sz="1100" dirty="0"/>
                <a:t> non fe def anaemia</a:t>
              </a:r>
            </a:p>
          </p:txBody>
        </p:sp>
      </p:grpSp>
      <p:sp>
        <p:nvSpPr>
          <p:cNvPr id="25" name="Rectangle 24"/>
          <p:cNvSpPr/>
          <p:nvPr/>
        </p:nvSpPr>
        <p:spPr>
          <a:xfrm>
            <a:off x="3992535" y="4251600"/>
            <a:ext cx="12108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FIT</a:t>
            </a:r>
          </a:p>
        </p:txBody>
      </p:sp>
      <p:sp>
        <p:nvSpPr>
          <p:cNvPr id="26" name="Up Arrow 25"/>
          <p:cNvSpPr/>
          <p:nvPr/>
        </p:nvSpPr>
        <p:spPr>
          <a:xfrm>
            <a:off x="4508376" y="3169844"/>
            <a:ext cx="63625" cy="10512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4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565" y="4810550"/>
            <a:ext cx="893079" cy="111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a:xfrm>
            <a:off x="4644926" y="3570566"/>
            <a:ext cx="521286" cy="362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10</a:t>
            </a:r>
          </a:p>
        </p:txBody>
      </p:sp>
      <p:sp>
        <p:nvSpPr>
          <p:cNvPr id="28" name="Rounded Rectangle 27"/>
          <p:cNvSpPr/>
          <p:nvPr/>
        </p:nvSpPr>
        <p:spPr>
          <a:xfrm>
            <a:off x="251520" y="3429001"/>
            <a:ext cx="2520280" cy="198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Consider GI</a:t>
            </a:r>
          </a:p>
          <a:p>
            <a:pPr algn="ctr"/>
            <a:r>
              <a:rPr lang="en-GB" sz="1200" dirty="0"/>
              <a:t>referral  or advise &amp; guidance</a:t>
            </a:r>
          </a:p>
          <a:p>
            <a:pPr algn="ctr"/>
            <a:r>
              <a:rPr lang="en-GB" sz="1200" dirty="0"/>
              <a:t>if concerns/persistent symptoms</a:t>
            </a:r>
          </a:p>
          <a:p>
            <a:pPr algn="ctr"/>
            <a:endParaRPr lang="en-GB" sz="1200" dirty="0"/>
          </a:p>
          <a:p>
            <a:pPr algn="ctr"/>
            <a:r>
              <a:rPr lang="en-GB" sz="1200" dirty="0"/>
              <a:t>Consider repeat FIT in 3m &amp; if remains &lt;10 bowel ca can be excluded</a:t>
            </a:r>
          </a:p>
          <a:p>
            <a:pPr algn="ctr"/>
            <a:endParaRPr lang="en-GB" sz="1200" dirty="0"/>
          </a:p>
          <a:p>
            <a:pPr algn="ctr"/>
            <a:r>
              <a:rPr lang="en-GB" sz="1000" dirty="0"/>
              <a:t>FIT testing has a very high</a:t>
            </a:r>
          </a:p>
          <a:p>
            <a:pPr algn="ctr"/>
            <a:r>
              <a:rPr lang="en-GB" sz="1000" dirty="0"/>
              <a:t>negative predictive value for</a:t>
            </a:r>
          </a:p>
          <a:p>
            <a:pPr algn="ctr"/>
            <a:r>
              <a:rPr lang="en-GB" sz="1000" dirty="0"/>
              <a:t>colorectal cancer</a:t>
            </a:r>
          </a:p>
        </p:txBody>
      </p:sp>
      <p:sp>
        <p:nvSpPr>
          <p:cNvPr id="29" name="Left Arrow 28"/>
          <p:cNvSpPr/>
          <p:nvPr/>
        </p:nvSpPr>
        <p:spPr>
          <a:xfrm>
            <a:off x="2843809" y="4503628"/>
            <a:ext cx="1088504" cy="1495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ounded Rectangle 50"/>
          <p:cNvSpPr/>
          <p:nvPr/>
        </p:nvSpPr>
        <p:spPr>
          <a:xfrm>
            <a:off x="3087221" y="4059321"/>
            <a:ext cx="521286" cy="362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10</a:t>
            </a:r>
          </a:p>
        </p:txBody>
      </p:sp>
      <p:sp>
        <p:nvSpPr>
          <p:cNvPr id="3" name="Footer Placeholder 2"/>
          <p:cNvSpPr>
            <a:spLocks noGrp="1"/>
          </p:cNvSpPr>
          <p:nvPr>
            <p:ph type="ftr" sz="quarter" idx="11"/>
          </p:nvPr>
        </p:nvSpPr>
        <p:spPr>
          <a:xfrm>
            <a:off x="1475658" y="6597352"/>
            <a:ext cx="6428530" cy="260648"/>
          </a:xfrm>
        </p:spPr>
        <p:txBody>
          <a:bodyPr/>
          <a:lstStyle/>
          <a:p>
            <a:r>
              <a:rPr lang="en-GB" sz="1100" dirty="0"/>
              <a:t>Based on NICE NG12. Section 1.3 Lower GI tract cancer</a:t>
            </a:r>
          </a:p>
        </p:txBody>
      </p:sp>
      <p:sp>
        <p:nvSpPr>
          <p:cNvPr id="18" name="TextBox 17"/>
          <p:cNvSpPr txBox="1"/>
          <p:nvPr/>
        </p:nvSpPr>
        <p:spPr>
          <a:xfrm>
            <a:off x="1979712" y="44624"/>
            <a:ext cx="5400600" cy="369332"/>
          </a:xfrm>
          <a:prstGeom prst="rect">
            <a:avLst/>
          </a:prstGeom>
          <a:noFill/>
        </p:spPr>
        <p:txBody>
          <a:bodyPr wrap="square" rtlCol="0">
            <a:spAutoFit/>
          </a:bodyPr>
          <a:lstStyle/>
          <a:p>
            <a:r>
              <a:rPr lang="en-GB" dirty="0">
                <a:solidFill>
                  <a:schemeClr val="tx2"/>
                </a:solidFill>
              </a:rPr>
              <a:t>Lower GI Suspected Cancer – Recognition &amp; Referral</a:t>
            </a:r>
          </a:p>
        </p:txBody>
      </p:sp>
      <p:sp>
        <p:nvSpPr>
          <p:cNvPr id="22" name="TextBox 21"/>
          <p:cNvSpPr txBox="1"/>
          <p:nvPr/>
        </p:nvSpPr>
        <p:spPr>
          <a:xfrm>
            <a:off x="4129640" y="1907540"/>
            <a:ext cx="747700" cy="369332"/>
          </a:xfrm>
          <a:prstGeom prst="rect">
            <a:avLst/>
          </a:prstGeom>
          <a:solidFill>
            <a:srgbClr val="FF0000"/>
          </a:solidFill>
        </p:spPr>
        <p:txBody>
          <a:bodyPr wrap="square" rtlCol="0">
            <a:spAutoFit/>
          </a:bodyPr>
          <a:lstStyle/>
          <a:p>
            <a:pPr algn="ctr"/>
            <a:r>
              <a:rPr lang="en-GB" b="1" dirty="0"/>
              <a:t>FIT</a:t>
            </a:r>
          </a:p>
        </p:txBody>
      </p:sp>
      <p:sp>
        <p:nvSpPr>
          <p:cNvPr id="30" name="TextBox 29"/>
          <p:cNvSpPr txBox="1"/>
          <p:nvPr/>
        </p:nvSpPr>
        <p:spPr>
          <a:xfrm>
            <a:off x="5713089" y="3429000"/>
            <a:ext cx="2997523" cy="923330"/>
          </a:xfrm>
          <a:prstGeom prst="rect">
            <a:avLst/>
          </a:prstGeom>
          <a:solidFill>
            <a:srgbClr val="FF0000"/>
          </a:solidFill>
        </p:spPr>
        <p:txBody>
          <a:bodyPr wrap="square" rtlCol="0">
            <a:spAutoFit/>
          </a:bodyPr>
          <a:lstStyle/>
          <a:p>
            <a:r>
              <a:rPr lang="en-GB" dirty="0"/>
              <a:t>Triage with FIT – Timing </a:t>
            </a:r>
          </a:p>
          <a:p>
            <a:r>
              <a:rPr lang="en-US" sz="1200" dirty="0">
                <a:latin typeface="Arial"/>
              </a:rPr>
              <a:t>&gt;100ug/gm – 2WW investigation </a:t>
            </a:r>
          </a:p>
          <a:p>
            <a:r>
              <a:rPr lang="en-US" sz="1200" dirty="0">
                <a:latin typeface="Arial"/>
              </a:rPr>
              <a:t>&gt;10 &lt;100ug/gm – Urgent investigation</a:t>
            </a:r>
          </a:p>
          <a:p>
            <a:r>
              <a:rPr lang="en-GB" sz="1200" dirty="0"/>
              <a:t>&lt;</a:t>
            </a:r>
            <a:r>
              <a:rPr lang="en-US" sz="1200" dirty="0">
                <a:latin typeface="Arial"/>
              </a:rPr>
              <a:t> 10ug/gm – Safety netted W/L</a:t>
            </a:r>
            <a:endParaRPr lang="en-GB" sz="1200" dirty="0"/>
          </a:p>
        </p:txBody>
      </p:sp>
      <p:sp>
        <p:nvSpPr>
          <p:cNvPr id="45" name="TextBox 44"/>
          <p:cNvSpPr txBox="1"/>
          <p:nvPr/>
        </p:nvSpPr>
        <p:spPr>
          <a:xfrm>
            <a:off x="34566" y="5979516"/>
            <a:ext cx="2024366" cy="823302"/>
          </a:xfrm>
          <a:prstGeom prst="rect">
            <a:avLst/>
          </a:prstGeom>
          <a:noFill/>
        </p:spPr>
        <p:txBody>
          <a:bodyPr wrap="square" rtlCol="0">
            <a:spAutoFit/>
          </a:bodyPr>
          <a:lstStyle/>
          <a:p>
            <a:r>
              <a:rPr lang="en-GB" sz="950" dirty="0">
                <a:solidFill>
                  <a:schemeClr val="bg1">
                    <a:lumMod val="50000"/>
                  </a:schemeClr>
                </a:solidFill>
              </a:rPr>
              <a:t>˟CBH – Change in bowel habit – please specify how bowels have changed. </a:t>
            </a:r>
          </a:p>
          <a:p>
            <a:r>
              <a:rPr lang="en-GB" sz="950" dirty="0">
                <a:solidFill>
                  <a:schemeClr val="bg1">
                    <a:lumMod val="50000"/>
                  </a:schemeClr>
                </a:solidFill>
              </a:rPr>
              <a:t>To constipation – Ix by CTVC/CT abdo</a:t>
            </a:r>
          </a:p>
          <a:p>
            <a:r>
              <a:rPr lang="en-GB" sz="950" dirty="0">
                <a:solidFill>
                  <a:schemeClr val="bg1">
                    <a:lumMod val="50000"/>
                  </a:schemeClr>
                </a:solidFill>
              </a:rPr>
              <a:t>To diarrhoea – Ix by colonoscopy </a:t>
            </a:r>
          </a:p>
        </p:txBody>
      </p:sp>
      <p:pic>
        <p:nvPicPr>
          <p:cNvPr id="4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6036379">
            <a:off x="5123425" y="4755857"/>
            <a:ext cx="1024877" cy="127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524563">
            <a:off x="4120767" y="4866532"/>
            <a:ext cx="838840" cy="1044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0800000">
            <a:off x="3203849" y="4793519"/>
            <a:ext cx="949223" cy="118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9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356249" y="2802130"/>
            <a:ext cx="2304256" cy="36004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2WW LOWER GI REFERRAL</a:t>
            </a:r>
          </a:p>
        </p:txBody>
      </p:sp>
      <p:sp>
        <p:nvSpPr>
          <p:cNvPr id="5" name="Rounded Rectangle 4"/>
          <p:cNvSpPr/>
          <p:nvPr/>
        </p:nvSpPr>
        <p:spPr>
          <a:xfrm>
            <a:off x="251521" y="540601"/>
            <a:ext cx="1368152" cy="557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Any age  Anal/rectal/abdo mass</a:t>
            </a:r>
          </a:p>
        </p:txBody>
      </p:sp>
      <p:sp>
        <p:nvSpPr>
          <p:cNvPr id="11" name="Rounded Rectangle 10"/>
          <p:cNvSpPr/>
          <p:nvPr/>
        </p:nvSpPr>
        <p:spPr>
          <a:xfrm>
            <a:off x="1979713" y="540601"/>
            <a:ext cx="1368152" cy="5573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dirty="0">
              <a:ea typeface="Cambria Math"/>
            </a:endParaRPr>
          </a:p>
          <a:p>
            <a:pPr algn="ctr"/>
            <a:r>
              <a:rPr lang="en-GB" sz="1200" dirty="0"/>
              <a:t>Abdo pain AND wt loss </a:t>
            </a:r>
          </a:p>
        </p:txBody>
      </p:sp>
      <p:sp>
        <p:nvSpPr>
          <p:cNvPr id="12" name="Rounded Rectangle 11"/>
          <p:cNvSpPr/>
          <p:nvPr/>
        </p:nvSpPr>
        <p:spPr>
          <a:xfrm>
            <a:off x="3712096" y="527900"/>
            <a:ext cx="1656184" cy="620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≤50</a:t>
            </a:r>
          </a:p>
          <a:p>
            <a:pPr algn="ctr"/>
            <a:r>
              <a:rPr lang="en-GB" sz="1200" dirty="0"/>
              <a:t>Rectal bleeding AND one or more of</a:t>
            </a:r>
          </a:p>
        </p:txBody>
      </p:sp>
      <p:sp>
        <p:nvSpPr>
          <p:cNvPr id="6" name="Rounded Rectangle 5"/>
          <p:cNvSpPr/>
          <p:nvPr/>
        </p:nvSpPr>
        <p:spPr>
          <a:xfrm>
            <a:off x="3087222" y="1507015"/>
            <a:ext cx="7200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 def anaemia</a:t>
            </a:r>
          </a:p>
        </p:txBody>
      </p:sp>
      <p:sp>
        <p:nvSpPr>
          <p:cNvPr id="14" name="Rounded Rectangle 13"/>
          <p:cNvSpPr/>
          <p:nvPr/>
        </p:nvSpPr>
        <p:spPr>
          <a:xfrm>
            <a:off x="3932313" y="1497448"/>
            <a:ext cx="57606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Wt loss</a:t>
            </a:r>
          </a:p>
        </p:txBody>
      </p:sp>
      <p:sp>
        <p:nvSpPr>
          <p:cNvPr id="15" name="Rounded Rectangle 14"/>
          <p:cNvSpPr/>
          <p:nvPr/>
        </p:nvSpPr>
        <p:spPr>
          <a:xfrm>
            <a:off x="4644926" y="1485788"/>
            <a:ext cx="634752"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CBH˟</a:t>
            </a:r>
          </a:p>
        </p:txBody>
      </p:sp>
      <p:sp>
        <p:nvSpPr>
          <p:cNvPr id="16" name="Rounded Rectangle 15"/>
          <p:cNvSpPr/>
          <p:nvPr/>
        </p:nvSpPr>
        <p:spPr>
          <a:xfrm>
            <a:off x="5439057" y="1503676"/>
            <a:ext cx="576064"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Abdo pain</a:t>
            </a:r>
          </a:p>
        </p:txBody>
      </p:sp>
      <p:sp>
        <p:nvSpPr>
          <p:cNvPr id="17" name="Rounded Rectangle 16"/>
          <p:cNvSpPr/>
          <p:nvPr/>
        </p:nvSpPr>
        <p:spPr>
          <a:xfrm>
            <a:off x="5796138" y="576936"/>
            <a:ext cx="1277713" cy="530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50</a:t>
            </a:r>
          </a:p>
          <a:p>
            <a:pPr algn="ctr"/>
            <a:r>
              <a:rPr lang="en-GB" sz="1200" dirty="0"/>
              <a:t>Rectal bleeding</a:t>
            </a:r>
          </a:p>
        </p:txBody>
      </p:sp>
      <p:sp>
        <p:nvSpPr>
          <p:cNvPr id="19" name="Rounded Rectangle 18"/>
          <p:cNvSpPr/>
          <p:nvPr/>
        </p:nvSpPr>
        <p:spPr>
          <a:xfrm>
            <a:off x="7426355" y="596666"/>
            <a:ext cx="1277713" cy="530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0" dirty="0">
              <a:ea typeface="Cambria Math"/>
            </a:endParaRPr>
          </a:p>
          <a:p>
            <a:pPr algn="ctr"/>
            <a:r>
              <a:rPr lang="en-GB" sz="1200" dirty="0"/>
              <a:t>And 1 or more </a:t>
            </a:r>
          </a:p>
        </p:txBody>
      </p:sp>
      <p:sp>
        <p:nvSpPr>
          <p:cNvPr id="20" name="Rounded Rectangle 19"/>
          <p:cNvSpPr/>
          <p:nvPr/>
        </p:nvSpPr>
        <p:spPr>
          <a:xfrm>
            <a:off x="7196196" y="1501372"/>
            <a:ext cx="576064"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CBH˟</a:t>
            </a:r>
          </a:p>
        </p:txBody>
      </p:sp>
      <p:sp>
        <p:nvSpPr>
          <p:cNvPr id="21" name="Rounded Rectangle 20"/>
          <p:cNvSpPr/>
          <p:nvPr/>
        </p:nvSpPr>
        <p:spPr>
          <a:xfrm>
            <a:off x="8065212" y="1501370"/>
            <a:ext cx="845665" cy="443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Fe def anaemia</a:t>
            </a:r>
          </a:p>
        </p:txBody>
      </p:sp>
      <p:sp>
        <p:nvSpPr>
          <p:cNvPr id="8" name="Left Brace 7"/>
          <p:cNvSpPr/>
          <p:nvPr/>
        </p:nvSpPr>
        <p:spPr>
          <a:xfrm rot="16200000">
            <a:off x="4356851" y="792194"/>
            <a:ext cx="366672" cy="27623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086" y="2013322"/>
            <a:ext cx="1702251"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2244158" y="6021288"/>
            <a:ext cx="5211122" cy="576064"/>
            <a:chOff x="395536" y="6021288"/>
            <a:chExt cx="5211122" cy="576064"/>
          </a:xfrm>
        </p:grpSpPr>
        <p:sp>
          <p:nvSpPr>
            <p:cNvPr id="38" name="Rounded Rectangle 37"/>
            <p:cNvSpPr/>
            <p:nvPr/>
          </p:nvSpPr>
          <p:spPr>
            <a:xfrm>
              <a:off x="395536" y="602128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≥50 </a:t>
              </a:r>
            </a:p>
            <a:p>
              <a:pPr algn="ctr"/>
              <a:r>
                <a:rPr lang="en-GB" sz="1100" dirty="0"/>
                <a:t>Abdo pain OR wt loss</a:t>
              </a:r>
            </a:p>
          </p:txBody>
        </p:sp>
        <p:sp>
          <p:nvSpPr>
            <p:cNvPr id="39" name="Rounded Rectangle 38"/>
            <p:cNvSpPr/>
            <p:nvPr/>
          </p:nvSpPr>
          <p:spPr>
            <a:xfrm>
              <a:off x="2281017" y="602128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 60</a:t>
              </a:r>
            </a:p>
            <a:p>
              <a:pPr algn="ctr"/>
              <a:r>
                <a:rPr lang="en-GB" sz="1100" dirty="0"/>
                <a:t>CBH˟ OR fe def anameia</a:t>
              </a:r>
            </a:p>
          </p:txBody>
        </p:sp>
        <p:sp>
          <p:nvSpPr>
            <p:cNvPr id="40" name="Rounded Rectangle 39"/>
            <p:cNvSpPr/>
            <p:nvPr/>
          </p:nvSpPr>
          <p:spPr>
            <a:xfrm>
              <a:off x="4166498" y="6021288"/>
              <a:ext cx="14401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 60 </a:t>
              </a:r>
            </a:p>
            <a:p>
              <a:pPr algn="ctr"/>
              <a:r>
                <a:rPr lang="en-GB" sz="1100" dirty="0"/>
                <a:t> non fe def anaemia</a:t>
              </a:r>
            </a:p>
          </p:txBody>
        </p:sp>
      </p:grpSp>
      <p:sp>
        <p:nvSpPr>
          <p:cNvPr id="25" name="Rectangle 24"/>
          <p:cNvSpPr/>
          <p:nvPr/>
        </p:nvSpPr>
        <p:spPr>
          <a:xfrm>
            <a:off x="3992535" y="4251600"/>
            <a:ext cx="1210816" cy="5040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FIT</a:t>
            </a:r>
          </a:p>
        </p:txBody>
      </p:sp>
      <p:sp>
        <p:nvSpPr>
          <p:cNvPr id="26" name="Up Arrow 25"/>
          <p:cNvSpPr/>
          <p:nvPr/>
        </p:nvSpPr>
        <p:spPr>
          <a:xfrm>
            <a:off x="4508376" y="3169844"/>
            <a:ext cx="63625" cy="10512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4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36379">
            <a:off x="5172494" y="4776691"/>
            <a:ext cx="1024877" cy="127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524563">
            <a:off x="4205660" y="4963065"/>
            <a:ext cx="674550" cy="8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203849" y="4793519"/>
            <a:ext cx="949223" cy="1181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ounded Rectangle 26"/>
          <p:cNvSpPr/>
          <p:nvPr/>
        </p:nvSpPr>
        <p:spPr>
          <a:xfrm>
            <a:off x="4644926" y="3570566"/>
            <a:ext cx="521286" cy="3624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10</a:t>
            </a:r>
          </a:p>
        </p:txBody>
      </p:sp>
      <p:sp>
        <p:nvSpPr>
          <p:cNvPr id="28" name="Rounded Rectangle 27"/>
          <p:cNvSpPr/>
          <p:nvPr/>
        </p:nvSpPr>
        <p:spPr>
          <a:xfrm>
            <a:off x="251520" y="3891651"/>
            <a:ext cx="2520280" cy="19856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Consider GI</a:t>
            </a:r>
          </a:p>
          <a:p>
            <a:pPr algn="ctr"/>
            <a:r>
              <a:rPr lang="en-GB" sz="1200" dirty="0"/>
              <a:t>referral  or advice &amp; guidance</a:t>
            </a:r>
          </a:p>
          <a:p>
            <a:pPr algn="ctr"/>
            <a:r>
              <a:rPr lang="en-GB" sz="1200" dirty="0"/>
              <a:t>if concerns/persistent symptoms</a:t>
            </a:r>
          </a:p>
          <a:p>
            <a:pPr algn="ctr"/>
            <a:endParaRPr lang="en-GB" sz="1200" dirty="0"/>
          </a:p>
          <a:p>
            <a:pPr algn="ctr"/>
            <a:r>
              <a:rPr lang="en-GB" sz="1200" dirty="0"/>
              <a:t>Consider repeat FIT in 3m &amp; if remains &lt;10 bowel ca can be excluded</a:t>
            </a:r>
          </a:p>
          <a:p>
            <a:pPr algn="ctr"/>
            <a:endParaRPr lang="en-GB" sz="1200" dirty="0"/>
          </a:p>
          <a:p>
            <a:pPr algn="ctr"/>
            <a:r>
              <a:rPr lang="en-GB" sz="1000" dirty="0"/>
              <a:t>FIT testing has a very high</a:t>
            </a:r>
          </a:p>
          <a:p>
            <a:pPr algn="ctr"/>
            <a:r>
              <a:rPr lang="en-GB" sz="1000" dirty="0"/>
              <a:t>negative predictive value for</a:t>
            </a:r>
          </a:p>
          <a:p>
            <a:pPr algn="ctr"/>
            <a:r>
              <a:rPr lang="en-GB" sz="1000" dirty="0"/>
              <a:t>colorectal cancer</a:t>
            </a:r>
          </a:p>
        </p:txBody>
      </p:sp>
      <p:sp>
        <p:nvSpPr>
          <p:cNvPr id="29" name="Left Arrow 28"/>
          <p:cNvSpPr/>
          <p:nvPr/>
        </p:nvSpPr>
        <p:spPr>
          <a:xfrm>
            <a:off x="2843809" y="4503628"/>
            <a:ext cx="1088504" cy="1495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ounded Rectangle 50"/>
          <p:cNvSpPr/>
          <p:nvPr/>
        </p:nvSpPr>
        <p:spPr>
          <a:xfrm>
            <a:off x="3087221" y="4059321"/>
            <a:ext cx="521286" cy="362491"/>
          </a:xfrm>
          <a:prstGeom prst="roundRect">
            <a:avLst/>
          </a:prstGeom>
          <a:solidFill>
            <a:schemeClr val="accent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 10</a:t>
            </a:r>
          </a:p>
        </p:txBody>
      </p:sp>
      <p:sp>
        <p:nvSpPr>
          <p:cNvPr id="3" name="Footer Placeholder 2"/>
          <p:cNvSpPr>
            <a:spLocks noGrp="1"/>
          </p:cNvSpPr>
          <p:nvPr>
            <p:ph type="ftr" sz="quarter" idx="11"/>
          </p:nvPr>
        </p:nvSpPr>
        <p:spPr>
          <a:xfrm>
            <a:off x="1475658" y="6597352"/>
            <a:ext cx="6428530" cy="260648"/>
          </a:xfrm>
        </p:spPr>
        <p:txBody>
          <a:bodyPr/>
          <a:lstStyle/>
          <a:p>
            <a:r>
              <a:rPr lang="en-GB" sz="1100" dirty="0"/>
              <a:t>Based on NICE NG12. Section 1.3 Lower GI tract cancer</a:t>
            </a:r>
          </a:p>
        </p:txBody>
      </p:sp>
      <p:sp>
        <p:nvSpPr>
          <p:cNvPr id="10" name="Rounded Rectangle 9"/>
          <p:cNvSpPr/>
          <p:nvPr/>
        </p:nvSpPr>
        <p:spPr>
          <a:xfrm>
            <a:off x="7455280" y="3284984"/>
            <a:ext cx="1437200"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i="1" dirty="0"/>
              <a:t>Please see referral template for guidance on useful investigations to request at time of referral to enable secondary care triage </a:t>
            </a:r>
          </a:p>
        </p:txBody>
      </p:sp>
      <p:sp>
        <p:nvSpPr>
          <p:cNvPr id="18" name="TextBox 17"/>
          <p:cNvSpPr txBox="1"/>
          <p:nvPr/>
        </p:nvSpPr>
        <p:spPr>
          <a:xfrm>
            <a:off x="1979712" y="44624"/>
            <a:ext cx="5400600" cy="369332"/>
          </a:xfrm>
          <a:prstGeom prst="rect">
            <a:avLst/>
          </a:prstGeom>
          <a:noFill/>
        </p:spPr>
        <p:txBody>
          <a:bodyPr wrap="square" rtlCol="0">
            <a:spAutoFit/>
          </a:bodyPr>
          <a:lstStyle/>
          <a:p>
            <a:r>
              <a:rPr lang="en-GB" dirty="0">
                <a:solidFill>
                  <a:schemeClr val="tx2"/>
                </a:solidFill>
              </a:rPr>
              <a:t>Lower GI Suspected Cancer – Recognition &amp; Referral</a:t>
            </a:r>
          </a:p>
        </p:txBody>
      </p:sp>
      <p:sp>
        <p:nvSpPr>
          <p:cNvPr id="44" name="TextBox 43"/>
          <p:cNvSpPr txBox="1"/>
          <p:nvPr/>
        </p:nvSpPr>
        <p:spPr>
          <a:xfrm>
            <a:off x="34566" y="5979516"/>
            <a:ext cx="2024366" cy="823302"/>
          </a:xfrm>
          <a:prstGeom prst="rect">
            <a:avLst/>
          </a:prstGeom>
          <a:noFill/>
        </p:spPr>
        <p:txBody>
          <a:bodyPr wrap="square" rtlCol="0">
            <a:spAutoFit/>
          </a:bodyPr>
          <a:lstStyle/>
          <a:p>
            <a:r>
              <a:rPr lang="en-GB" sz="950" dirty="0">
                <a:solidFill>
                  <a:schemeClr val="bg1">
                    <a:lumMod val="50000"/>
                  </a:schemeClr>
                </a:solidFill>
              </a:rPr>
              <a:t>˟CBH – Change in bowel habit – please specify how bowels have changed. </a:t>
            </a:r>
          </a:p>
          <a:p>
            <a:r>
              <a:rPr lang="en-GB" sz="950" dirty="0">
                <a:solidFill>
                  <a:schemeClr val="bg1">
                    <a:lumMod val="50000"/>
                  </a:schemeClr>
                </a:solidFill>
              </a:rPr>
              <a:t>To constipation – Ix by CTVC/CT abdo</a:t>
            </a:r>
          </a:p>
          <a:p>
            <a:r>
              <a:rPr lang="en-GB" sz="950" dirty="0">
                <a:solidFill>
                  <a:schemeClr val="bg1">
                    <a:lumMod val="50000"/>
                  </a:schemeClr>
                </a:solidFill>
              </a:rPr>
              <a:t>To diarrhoea – Ix by colonoscopy </a:t>
            </a:r>
          </a:p>
        </p:txBody>
      </p:sp>
      <p:sp>
        <p:nvSpPr>
          <p:cNvPr id="32" name="Rounded Rectangle 31"/>
          <p:cNvSpPr/>
          <p:nvPr/>
        </p:nvSpPr>
        <p:spPr>
          <a:xfrm>
            <a:off x="251520" y="2545833"/>
            <a:ext cx="2520280" cy="1152128"/>
          </a:xfrm>
          <a:prstGeom prst="roundRect">
            <a:avLst/>
          </a:prstGeom>
          <a:solidFill>
            <a:schemeClr val="accent4">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Patients referred as 2ww with a FIT of &lt;10 </a:t>
            </a:r>
            <a:r>
              <a:rPr lang="en-US" sz="1200" dirty="0">
                <a:solidFill>
                  <a:srgbClr val="FFFF00"/>
                </a:solidFill>
              </a:rPr>
              <a:t>and no iron -def anaemia, rectal bleed or palpable mass, </a:t>
            </a:r>
            <a:r>
              <a:rPr lang="en-US" sz="1200" dirty="0"/>
              <a:t>will get a face to face review and can be stepped down from the cancer pathway if appropriate</a:t>
            </a:r>
          </a:p>
        </p:txBody>
      </p:sp>
      <p:sp>
        <p:nvSpPr>
          <p:cNvPr id="34" name="Left Arrow 33"/>
          <p:cNvSpPr/>
          <p:nvPr/>
        </p:nvSpPr>
        <p:spPr>
          <a:xfrm>
            <a:off x="2778585" y="3011014"/>
            <a:ext cx="576064" cy="144016"/>
          </a:xfrm>
          <a:prstGeom prst="leftArrow">
            <a:avLst/>
          </a:prstGeom>
          <a:solidFill>
            <a:srgbClr val="604A7B"/>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 xmlns:a16="http://schemas.microsoft.com/office/drawing/2014/main" id="{5CE4EF4C-5BEE-492F-8870-B686E70AC52C}"/>
              </a:ext>
            </a:extLst>
          </p:cNvPr>
          <p:cNvCxnSpPr/>
          <p:nvPr/>
        </p:nvCxnSpPr>
        <p:spPr>
          <a:xfrm>
            <a:off x="707400" y="962056"/>
            <a:ext cx="2647248" cy="1840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 xmlns:a16="http://schemas.microsoft.com/office/drawing/2014/main" id="{D7F879CA-3CCE-45FE-992C-263A5374D802}"/>
              </a:ext>
            </a:extLst>
          </p:cNvPr>
          <p:cNvCxnSpPr/>
          <p:nvPr/>
        </p:nvCxnSpPr>
        <p:spPr>
          <a:xfrm>
            <a:off x="2344172" y="990020"/>
            <a:ext cx="1180723" cy="1789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2115713E-982B-4508-9FB2-3E251B42083C}"/>
              </a:ext>
            </a:extLst>
          </p:cNvPr>
          <p:cNvCxnSpPr>
            <a:cxnSpLocks/>
          </p:cNvCxnSpPr>
          <p:nvPr/>
        </p:nvCxnSpPr>
        <p:spPr>
          <a:xfrm flipH="1">
            <a:off x="3438663" y="1139240"/>
            <a:ext cx="271618" cy="358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 xmlns:a16="http://schemas.microsoft.com/office/drawing/2014/main" id="{DE3174E9-E9E4-42D4-BC19-39F5BC0205F1}"/>
              </a:ext>
            </a:extLst>
          </p:cNvPr>
          <p:cNvCxnSpPr>
            <a:cxnSpLocks/>
            <a:endCxn id="14" idx="0"/>
          </p:cNvCxnSpPr>
          <p:nvPr/>
        </p:nvCxnSpPr>
        <p:spPr>
          <a:xfrm>
            <a:off x="4217069" y="1176292"/>
            <a:ext cx="3276" cy="32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E55007B2-3A4B-4C8F-87AC-D572B3A549F1}"/>
              </a:ext>
            </a:extLst>
          </p:cNvPr>
          <p:cNvCxnSpPr>
            <a:cxnSpLocks/>
            <a:endCxn id="15" idx="0"/>
          </p:cNvCxnSpPr>
          <p:nvPr/>
        </p:nvCxnSpPr>
        <p:spPr>
          <a:xfrm>
            <a:off x="4962302" y="1176291"/>
            <a:ext cx="0" cy="309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 xmlns:a16="http://schemas.microsoft.com/office/drawing/2014/main" id="{AFFE2381-493C-4BE2-BDAD-72C5663DB8E3}"/>
              </a:ext>
            </a:extLst>
          </p:cNvPr>
          <p:cNvCxnSpPr>
            <a:cxnSpLocks/>
          </p:cNvCxnSpPr>
          <p:nvPr/>
        </p:nvCxnSpPr>
        <p:spPr>
          <a:xfrm>
            <a:off x="5328537" y="1113580"/>
            <a:ext cx="367322" cy="359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 xmlns:a16="http://schemas.microsoft.com/office/drawing/2014/main" id="{B7A4F44B-9682-41A4-BB59-46199138C257}"/>
              </a:ext>
            </a:extLst>
          </p:cNvPr>
          <p:cNvCxnSpPr/>
          <p:nvPr/>
        </p:nvCxnSpPr>
        <p:spPr>
          <a:xfrm flipH="1">
            <a:off x="5660505" y="1148806"/>
            <a:ext cx="1143496" cy="16533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 xmlns:a16="http://schemas.microsoft.com/office/drawing/2014/main" id="{14368A42-D226-4B8A-BDF3-61A73601CF8B}"/>
              </a:ext>
            </a:extLst>
          </p:cNvPr>
          <p:cNvCxnSpPr>
            <a:stCxn id="1033" idx="2"/>
            <a:endCxn id="4" idx="3"/>
          </p:cNvCxnSpPr>
          <p:nvPr/>
        </p:nvCxnSpPr>
        <p:spPr>
          <a:xfrm flipH="1">
            <a:off x="5660505" y="2384796"/>
            <a:ext cx="2404708" cy="597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 xmlns:a16="http://schemas.microsoft.com/office/drawing/2014/main" id="{F224743D-F874-41F3-A76E-5C9D2EF52E25}"/>
              </a:ext>
            </a:extLst>
          </p:cNvPr>
          <p:cNvCxnSpPr>
            <a:endCxn id="20" idx="0"/>
          </p:cNvCxnSpPr>
          <p:nvPr/>
        </p:nvCxnSpPr>
        <p:spPr>
          <a:xfrm flipH="1">
            <a:off x="7484229" y="1148807"/>
            <a:ext cx="167572" cy="35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EF583647-7D05-44A6-ACAF-9DCAF3C392EA}"/>
              </a:ext>
            </a:extLst>
          </p:cNvPr>
          <p:cNvCxnSpPr>
            <a:endCxn id="21" idx="0"/>
          </p:cNvCxnSpPr>
          <p:nvPr/>
        </p:nvCxnSpPr>
        <p:spPr>
          <a:xfrm>
            <a:off x="8319375" y="1160078"/>
            <a:ext cx="168669" cy="3412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591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Suspected Cancer Referral for Lower GI</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2180214856"/>
              </p:ext>
            </p:extLst>
          </p:nvPr>
        </p:nvGraphicFramePr>
        <p:xfrm>
          <a:off x="3654436" y="1628384"/>
          <a:ext cx="5119688" cy="4784725"/>
        </p:xfrm>
        <a:graphic>
          <a:graphicData uri="http://schemas.openxmlformats.org/presentationml/2006/ole">
            <mc:AlternateContent xmlns:mc="http://schemas.openxmlformats.org/markup-compatibility/2006">
              <mc:Choice xmlns:v="urn:schemas-microsoft-com:vml" Requires="v">
                <p:oleObj spid="_x0000_s3076" name="Document" r:id="rId3" imgW="7233668" imgH="5074360" progId="Word.Document.12">
                  <p:embed/>
                </p:oleObj>
              </mc:Choice>
              <mc:Fallback>
                <p:oleObj name="Document" r:id="rId3" imgW="7233668" imgH="5074360" progId="Word.Document.12">
                  <p:embed/>
                  <p:pic>
                    <p:nvPicPr>
                      <p:cNvPr id="0" name=""/>
                      <p:cNvPicPr/>
                      <p:nvPr/>
                    </p:nvPicPr>
                    <p:blipFill>
                      <a:blip r:embed="rId4"/>
                      <a:stretch>
                        <a:fillRect/>
                      </a:stretch>
                    </p:blipFill>
                    <p:spPr>
                      <a:xfrm>
                        <a:off x="3654436" y="1628384"/>
                        <a:ext cx="5119688" cy="4784725"/>
                      </a:xfrm>
                      <a:prstGeom prst="rect">
                        <a:avLst/>
                      </a:prstGeom>
                    </p:spPr>
                  </p:pic>
                </p:oleObj>
              </mc:Fallback>
            </mc:AlternateContent>
          </a:graphicData>
        </a:graphic>
      </p:graphicFrame>
      <p:sp>
        <p:nvSpPr>
          <p:cNvPr id="6" name="TextBox 5"/>
          <p:cNvSpPr txBox="1"/>
          <p:nvPr/>
        </p:nvSpPr>
        <p:spPr>
          <a:xfrm>
            <a:off x="267630" y="1641275"/>
            <a:ext cx="3386806" cy="4031873"/>
          </a:xfrm>
          <a:prstGeom prst="rect">
            <a:avLst/>
          </a:prstGeom>
          <a:noFill/>
        </p:spPr>
        <p:txBody>
          <a:bodyPr wrap="square" rtlCol="0">
            <a:spAutoFit/>
          </a:bodyPr>
          <a:lstStyle/>
          <a:p>
            <a:r>
              <a:rPr lang="en-GB" sz="1600" b="1" dirty="0"/>
              <a:t>Referral Reason</a:t>
            </a:r>
            <a:br>
              <a:rPr lang="en-GB" sz="1600" b="1" dirty="0"/>
            </a:br>
            <a:r>
              <a:rPr lang="en-GB" sz="1600" b="1" dirty="0"/>
              <a:t>As the tick boxes have now been removed the referral reason is mandatory</a:t>
            </a:r>
            <a:r>
              <a:rPr lang="en-GB" sz="1600" dirty="0"/>
              <a:t> </a:t>
            </a:r>
            <a:br>
              <a:rPr lang="en-GB" sz="1600" dirty="0"/>
            </a:br>
            <a:r>
              <a:rPr lang="en-GB" sz="1600" dirty="0"/>
              <a:t>Referring to the NG12 referral guidance below, please explain why you are referring this patient for examination on a suspected cancer pathway. Please include any relevant examination findings including abdominal and PR examination, BMI, family history, quantify weight loss and previous history of cancer. </a:t>
            </a:r>
          </a:p>
          <a:p>
            <a:r>
              <a:rPr lang="en-GB" sz="1600" dirty="0"/>
              <a:t> </a:t>
            </a:r>
          </a:p>
          <a:p>
            <a:r>
              <a:rPr lang="en-GB" sz="1600" b="1" u="sng" dirty="0">
                <a:hlinkClick r:id="rId5"/>
              </a:rPr>
              <a:t>https://www.nice.org.uk/guidance/ng12</a:t>
            </a:r>
            <a:endParaRPr lang="en-GB" sz="1600" dirty="0"/>
          </a:p>
        </p:txBody>
      </p:sp>
      <p:sp>
        <p:nvSpPr>
          <p:cNvPr id="7" name="TextBox 6"/>
          <p:cNvSpPr txBox="1"/>
          <p:nvPr/>
        </p:nvSpPr>
        <p:spPr>
          <a:xfrm>
            <a:off x="267630" y="5567924"/>
            <a:ext cx="3386806" cy="1169551"/>
          </a:xfrm>
          <a:prstGeom prst="rect">
            <a:avLst/>
          </a:prstGeom>
          <a:noFill/>
        </p:spPr>
        <p:txBody>
          <a:bodyPr wrap="square" rtlCol="0">
            <a:spAutoFit/>
          </a:bodyPr>
          <a:lstStyle/>
          <a:p>
            <a:r>
              <a:rPr lang="en-US" sz="1400" dirty="0"/>
              <a:t>Refer urgently and complete FIT test for patients: </a:t>
            </a:r>
          </a:p>
          <a:p>
            <a:r>
              <a:rPr lang="en-US" sz="1400" dirty="0"/>
              <a:t>*Please do not wait for or deal with the result of the FIT test before submitting the referral* </a:t>
            </a:r>
          </a:p>
        </p:txBody>
      </p:sp>
    </p:spTree>
    <p:extLst>
      <p:ext uri="{BB962C8B-B14F-4D97-AF65-F5344CB8AC3E}">
        <p14:creationId xmlns:p14="http://schemas.microsoft.com/office/powerpoint/2010/main" val="2714719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Iron Deficiency Anaemia</a:t>
            </a:r>
            <a:endParaRPr lang="en-GB" dirty="0"/>
          </a:p>
        </p:txBody>
      </p:sp>
      <p:sp>
        <p:nvSpPr>
          <p:cNvPr id="3" name="Content Placeholder 2"/>
          <p:cNvSpPr>
            <a:spLocks noGrp="1"/>
          </p:cNvSpPr>
          <p:nvPr>
            <p:ph idx="1"/>
          </p:nvPr>
        </p:nvSpPr>
        <p:spPr>
          <a:xfrm>
            <a:off x="628650" y="1565753"/>
            <a:ext cx="7886700" cy="4321480"/>
          </a:xfrm>
        </p:spPr>
        <p:txBody>
          <a:bodyPr>
            <a:normAutofit fontScale="77500" lnSpcReduction="20000"/>
          </a:bodyPr>
          <a:lstStyle/>
          <a:p>
            <a:r>
              <a:rPr lang="en-GB" dirty="0" smtClean="0"/>
              <a:t>Present in 11 – 57% of cancers </a:t>
            </a:r>
          </a:p>
          <a:p>
            <a:pPr marL="0" indent="0">
              <a:buNone/>
            </a:pPr>
            <a:r>
              <a:rPr lang="en-GB" dirty="0"/>
              <a:t>	 </a:t>
            </a:r>
            <a:r>
              <a:rPr lang="en-GB" dirty="0" smtClean="0"/>
              <a:t>  up to 80% of right sided colonic tumours</a:t>
            </a:r>
          </a:p>
          <a:p>
            <a:pPr marL="0" indent="0">
              <a:buNone/>
            </a:pPr>
            <a:endParaRPr lang="en-GB" dirty="0"/>
          </a:p>
          <a:p>
            <a:pPr marL="0" indent="0">
              <a:buNone/>
            </a:pPr>
            <a:r>
              <a:rPr lang="en-GB" dirty="0" smtClean="0"/>
              <a:t>UK retrospective study of 2600 IDA patients referred to secondary care</a:t>
            </a:r>
          </a:p>
          <a:p>
            <a:pPr marL="0" indent="0">
              <a:buNone/>
            </a:pPr>
            <a:r>
              <a:rPr lang="en-GB" dirty="0"/>
              <a:t>	</a:t>
            </a:r>
            <a:r>
              <a:rPr lang="en-GB" dirty="0" smtClean="0"/>
              <a:t>38 colonoscopies to detect 1 curable CRC</a:t>
            </a:r>
          </a:p>
          <a:p>
            <a:pPr marL="0" indent="0">
              <a:buNone/>
            </a:pPr>
            <a:r>
              <a:rPr lang="en-GB" dirty="0"/>
              <a:t>	</a:t>
            </a:r>
            <a:r>
              <a:rPr lang="en-GB" dirty="0" smtClean="0"/>
              <a:t>527 gastroscopies to detect curable UGI cancer</a:t>
            </a:r>
          </a:p>
          <a:p>
            <a:pPr marL="0" indent="0">
              <a:buNone/>
            </a:pPr>
            <a:endParaRPr lang="en-GB" dirty="0"/>
          </a:p>
          <a:p>
            <a:pPr marL="0" indent="0">
              <a:buNone/>
            </a:pPr>
            <a:r>
              <a:rPr lang="en-GB" dirty="0" smtClean="0"/>
              <a:t>Potentially </a:t>
            </a:r>
            <a:r>
              <a:rPr lang="en-GB" dirty="0" smtClean="0"/>
              <a:t>curable malignancy diagnosed 13 x more frequently with </a:t>
            </a:r>
            <a:r>
              <a:rPr lang="en-GB" dirty="0" smtClean="0"/>
              <a:t>lower </a:t>
            </a:r>
            <a:r>
              <a:rPr lang="en-GB" dirty="0" smtClean="0"/>
              <a:t>GI investigation v OGD </a:t>
            </a:r>
          </a:p>
          <a:p>
            <a:pPr marL="0" indent="0">
              <a:buNone/>
            </a:pPr>
            <a:endParaRPr lang="en-GB" dirty="0"/>
          </a:p>
          <a:p>
            <a:pPr marL="0" indent="0" algn="r">
              <a:buNone/>
            </a:pPr>
            <a:r>
              <a:rPr lang="en-GB" sz="1400" dirty="0" smtClean="0"/>
              <a:t>Stephens et al QJM 2006</a:t>
            </a:r>
          </a:p>
          <a:p>
            <a:endParaRPr lang="en-GB" dirty="0"/>
          </a:p>
        </p:txBody>
      </p:sp>
    </p:spTree>
    <p:extLst>
      <p:ext uri="{BB962C8B-B14F-4D97-AF65-F5344CB8AC3E}">
        <p14:creationId xmlns:p14="http://schemas.microsoft.com/office/powerpoint/2010/main" val="3082476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278" y="489255"/>
            <a:ext cx="806049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dirty="0"/>
              <a:t>Asymptomatic Iron Deficiency Anaemia </a:t>
            </a:r>
            <a:r>
              <a:rPr lang="en-US" sz="2800" b="1" i="1" dirty="0"/>
              <a:t>and Iron Deficiency without Anaemia </a:t>
            </a:r>
            <a:r>
              <a:rPr lang="en-US" sz="1400" i="1" dirty="0"/>
              <a:t>(</a:t>
            </a:r>
            <a:r>
              <a:rPr lang="en-US" sz="1400" dirty="0"/>
              <a:t>ferritin &lt;13 (female) or &lt;30 (male)</a:t>
            </a:r>
          </a:p>
        </p:txBody>
      </p:sp>
      <p:sp>
        <p:nvSpPr>
          <p:cNvPr id="5" name="TextBox 4"/>
          <p:cNvSpPr txBox="1"/>
          <p:nvPr/>
        </p:nvSpPr>
        <p:spPr>
          <a:xfrm>
            <a:off x="6334659" y="4245310"/>
            <a:ext cx="186283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Iron supplementation (3 months ferrous sulphate 200mg TDS or equivalent)</a:t>
            </a:r>
          </a:p>
          <a:p>
            <a:r>
              <a:rPr lang="en-US" sz="1600" dirty="0"/>
              <a:t>Recheck Hb and ferritin 3 monthly for 12 months</a:t>
            </a:r>
          </a:p>
        </p:txBody>
      </p:sp>
      <p:sp>
        <p:nvSpPr>
          <p:cNvPr id="6" name="TextBox 5"/>
          <p:cNvSpPr txBox="1"/>
          <p:nvPr/>
        </p:nvSpPr>
        <p:spPr>
          <a:xfrm>
            <a:off x="4311844" y="2088757"/>
            <a:ext cx="1339542" cy="1569660"/>
          </a:xfrm>
          <a:prstGeom prst="rect">
            <a:avLst/>
          </a:prstGeom>
          <a:noFill/>
        </p:spPr>
        <p:txBody>
          <a:bodyPr wrap="square" rtlCol="0">
            <a:spAutoFit/>
          </a:bodyPr>
          <a:lstStyle/>
          <a:p>
            <a:pPr algn="ctr"/>
            <a:r>
              <a:rPr lang="en-US" sz="1600" dirty="0"/>
              <a:t>FIT &gt;10</a:t>
            </a:r>
          </a:p>
          <a:p>
            <a:pPr algn="ctr"/>
            <a:r>
              <a:rPr lang="en-US" sz="1600" i="1" dirty="0"/>
              <a:t>or</a:t>
            </a:r>
          </a:p>
          <a:p>
            <a:pPr algn="ctr"/>
            <a:r>
              <a:rPr lang="en-US" sz="1600" dirty="0"/>
              <a:t> &gt;50y </a:t>
            </a:r>
          </a:p>
          <a:p>
            <a:pPr algn="ctr"/>
            <a:r>
              <a:rPr lang="en-US" sz="1600" dirty="0"/>
              <a:t>or</a:t>
            </a:r>
          </a:p>
          <a:p>
            <a:pPr algn="ctr"/>
            <a:r>
              <a:rPr lang="en-US" sz="1600" dirty="0"/>
              <a:t> strong FH of CRC</a:t>
            </a:r>
          </a:p>
        </p:txBody>
      </p:sp>
      <p:sp>
        <p:nvSpPr>
          <p:cNvPr id="7" name="TextBox 6"/>
          <p:cNvSpPr txBox="1"/>
          <p:nvPr/>
        </p:nvSpPr>
        <p:spPr>
          <a:xfrm>
            <a:off x="6066141" y="5971277"/>
            <a:ext cx="2029163"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No further action required</a:t>
            </a:r>
          </a:p>
        </p:txBody>
      </p:sp>
      <p:sp>
        <p:nvSpPr>
          <p:cNvPr id="8" name="TextBox 7"/>
          <p:cNvSpPr txBox="1"/>
          <p:nvPr/>
        </p:nvSpPr>
        <p:spPr>
          <a:xfrm>
            <a:off x="6373900" y="1685004"/>
            <a:ext cx="165560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Premenopausal</a:t>
            </a:r>
          </a:p>
          <a:p>
            <a:pPr algn="ctr"/>
            <a:r>
              <a:rPr lang="en-US" sz="1600" dirty="0"/>
              <a:t>Female:</a:t>
            </a:r>
          </a:p>
        </p:txBody>
      </p:sp>
      <p:sp>
        <p:nvSpPr>
          <p:cNvPr id="9" name="TextBox 8"/>
          <p:cNvSpPr txBox="1"/>
          <p:nvPr/>
        </p:nvSpPr>
        <p:spPr>
          <a:xfrm>
            <a:off x="8197493" y="2873587"/>
            <a:ext cx="895342" cy="1569660"/>
          </a:xfrm>
          <a:prstGeom prst="rect">
            <a:avLst/>
          </a:prstGeom>
          <a:noFill/>
        </p:spPr>
        <p:txBody>
          <a:bodyPr wrap="square" rtlCol="0">
            <a:spAutoFit/>
          </a:bodyPr>
          <a:lstStyle/>
          <a:p>
            <a:r>
              <a:rPr lang="en-US" sz="1600" dirty="0"/>
              <a:t>FIT &lt;10 </a:t>
            </a:r>
          </a:p>
          <a:p>
            <a:r>
              <a:rPr lang="en-US" sz="1600" i="1" dirty="0"/>
              <a:t>and </a:t>
            </a:r>
          </a:p>
          <a:p>
            <a:r>
              <a:rPr lang="en-US" sz="1600" dirty="0"/>
              <a:t>&lt;50y</a:t>
            </a:r>
          </a:p>
          <a:p>
            <a:r>
              <a:rPr lang="en-US" sz="1600" i="1" dirty="0"/>
              <a:t> and </a:t>
            </a:r>
          </a:p>
          <a:p>
            <a:r>
              <a:rPr lang="en-US" sz="1600" dirty="0"/>
              <a:t>no FH CRC</a:t>
            </a:r>
          </a:p>
        </p:txBody>
      </p:sp>
      <p:sp>
        <p:nvSpPr>
          <p:cNvPr id="10" name="TextBox 9"/>
          <p:cNvSpPr txBox="1"/>
          <p:nvPr/>
        </p:nvSpPr>
        <p:spPr>
          <a:xfrm>
            <a:off x="1215572" y="2646201"/>
            <a:ext cx="24130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FBC</a:t>
            </a:r>
          </a:p>
          <a:p>
            <a:r>
              <a:rPr lang="en-US" sz="1600" dirty="0"/>
              <a:t>Ferritin</a:t>
            </a:r>
          </a:p>
          <a:p>
            <a:r>
              <a:rPr lang="en-US" sz="1600" dirty="0"/>
              <a:t>B12 and folate</a:t>
            </a:r>
          </a:p>
          <a:p>
            <a:r>
              <a:rPr lang="en-US" sz="1600" dirty="0"/>
              <a:t>TTG</a:t>
            </a:r>
          </a:p>
          <a:p>
            <a:r>
              <a:rPr lang="en-US" sz="1600" dirty="0"/>
              <a:t>Haemoglobinopathy screen (if indicated)</a:t>
            </a:r>
          </a:p>
          <a:p>
            <a:r>
              <a:rPr lang="en-US" sz="1600" dirty="0"/>
              <a:t>Urine dip</a:t>
            </a:r>
          </a:p>
          <a:p>
            <a:r>
              <a:rPr lang="en-US" sz="1600" dirty="0"/>
              <a:t>FIT</a:t>
            </a:r>
          </a:p>
          <a:p>
            <a:r>
              <a:rPr lang="en-US" sz="1600" dirty="0"/>
              <a:t>Faecal calprotectin</a:t>
            </a:r>
          </a:p>
        </p:txBody>
      </p:sp>
      <p:sp>
        <p:nvSpPr>
          <p:cNvPr id="11" name="TextBox 10"/>
          <p:cNvSpPr txBox="1"/>
          <p:nvPr/>
        </p:nvSpPr>
        <p:spPr>
          <a:xfrm>
            <a:off x="1487714" y="1685004"/>
            <a:ext cx="1868714"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Male or post-menopausal female</a:t>
            </a:r>
          </a:p>
        </p:txBody>
      </p:sp>
      <p:cxnSp>
        <p:nvCxnSpPr>
          <p:cNvPr id="12" name="Straight Arrow Connector 11"/>
          <p:cNvCxnSpPr/>
          <p:nvPr/>
        </p:nvCxnSpPr>
        <p:spPr>
          <a:xfrm>
            <a:off x="7512803" y="3221939"/>
            <a:ext cx="0" cy="1023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867395" y="2873587"/>
            <a:ext cx="0" cy="8365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7" idx="0"/>
          </p:cNvCxnSpPr>
          <p:nvPr/>
        </p:nvCxnSpPr>
        <p:spPr>
          <a:xfrm>
            <a:off x="7080722" y="5568749"/>
            <a:ext cx="1" cy="4025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080723" y="5568747"/>
            <a:ext cx="1308587" cy="584775"/>
          </a:xfrm>
          <a:prstGeom prst="rect">
            <a:avLst/>
          </a:prstGeom>
          <a:noFill/>
        </p:spPr>
        <p:txBody>
          <a:bodyPr wrap="square" rtlCol="0">
            <a:spAutoFit/>
          </a:bodyPr>
          <a:lstStyle/>
          <a:p>
            <a:r>
              <a:rPr lang="en-US" sz="1600" dirty="0"/>
              <a:t>Anaemia resolves</a:t>
            </a:r>
          </a:p>
        </p:txBody>
      </p:sp>
      <p:cxnSp>
        <p:nvCxnSpPr>
          <p:cNvPr id="18" name="Straight Arrow Connector 17"/>
          <p:cNvCxnSpPr>
            <a:stCxn id="11" idx="2"/>
          </p:cNvCxnSpPr>
          <p:nvPr/>
        </p:nvCxnSpPr>
        <p:spPr>
          <a:xfrm>
            <a:off x="2422070" y="2269780"/>
            <a:ext cx="0" cy="357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23" idx="3"/>
          </p:cNvCxnSpPr>
          <p:nvPr/>
        </p:nvCxnSpPr>
        <p:spPr>
          <a:xfrm flipH="1">
            <a:off x="3628572" y="5568748"/>
            <a:ext cx="27060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4092175" y="4776283"/>
            <a:ext cx="1971206" cy="584776"/>
          </a:xfrm>
          <a:prstGeom prst="rect">
            <a:avLst/>
          </a:prstGeom>
          <a:noFill/>
        </p:spPr>
        <p:txBody>
          <a:bodyPr wrap="square" rtlCol="0">
            <a:spAutoFit/>
          </a:bodyPr>
          <a:lstStyle/>
          <a:p>
            <a:pPr algn="ctr"/>
            <a:r>
              <a:rPr lang="en-US" sz="1600" dirty="0"/>
              <a:t>Anaemia persists </a:t>
            </a:r>
          </a:p>
          <a:p>
            <a:pPr algn="ctr"/>
            <a:r>
              <a:rPr lang="en-US" sz="1600" dirty="0"/>
              <a:t>or  recurs</a:t>
            </a:r>
          </a:p>
        </p:txBody>
      </p:sp>
      <p:cxnSp>
        <p:nvCxnSpPr>
          <p:cNvPr id="22" name="Straight Arrow Connector 21"/>
          <p:cNvCxnSpPr>
            <a:stCxn id="10" idx="2"/>
            <a:endCxn id="23" idx="0"/>
          </p:cNvCxnSpPr>
          <p:nvPr/>
        </p:nvCxnSpPr>
        <p:spPr>
          <a:xfrm>
            <a:off x="2422072" y="4954525"/>
            <a:ext cx="0" cy="383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215573" y="5337916"/>
            <a:ext cx="2412999" cy="461665"/>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Refer 2ww Gastro</a:t>
            </a:r>
          </a:p>
        </p:txBody>
      </p:sp>
      <p:sp>
        <p:nvSpPr>
          <p:cNvPr id="39" name="TextBox 38"/>
          <p:cNvSpPr txBox="1"/>
          <p:nvPr/>
        </p:nvSpPr>
        <p:spPr>
          <a:xfrm>
            <a:off x="6373900" y="2637165"/>
            <a:ext cx="165560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FIT</a:t>
            </a:r>
          </a:p>
          <a:p>
            <a:pPr algn="ctr"/>
            <a:r>
              <a:rPr lang="en-US" sz="1600" dirty="0"/>
              <a:t>TTG</a:t>
            </a:r>
          </a:p>
        </p:txBody>
      </p:sp>
      <p:cxnSp>
        <p:nvCxnSpPr>
          <p:cNvPr id="43" name="Straight Arrow Connector 42"/>
          <p:cNvCxnSpPr/>
          <p:nvPr/>
        </p:nvCxnSpPr>
        <p:spPr>
          <a:xfrm>
            <a:off x="7188259" y="2260726"/>
            <a:ext cx="0" cy="3578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H="1">
            <a:off x="3928554" y="3710151"/>
            <a:ext cx="2938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928553" y="3710151"/>
            <a:ext cx="0" cy="16509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3628573" y="5361059"/>
            <a:ext cx="2999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748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F4DF0E-C3E2-4F44-B939-8A3CF82887D6}"/>
              </a:ext>
            </a:extLst>
          </p:cNvPr>
          <p:cNvSpPr>
            <a:spLocks noGrp="1"/>
          </p:cNvSpPr>
          <p:nvPr>
            <p:ph type="title"/>
          </p:nvPr>
        </p:nvSpPr>
        <p:spPr/>
        <p:txBody>
          <a:bodyPr/>
          <a:lstStyle/>
          <a:p>
            <a:r>
              <a:rPr lang="en-GB" dirty="0"/>
              <a:t>Upper GI Cancer</a:t>
            </a:r>
          </a:p>
        </p:txBody>
      </p:sp>
      <p:pic>
        <p:nvPicPr>
          <p:cNvPr id="1026" name="Picture 2" descr="Oesophageal cancer, endoscopic view - Stock Image - C033/9772 - Science  Photo Library">
            <a:extLst>
              <a:ext uri="{FF2B5EF4-FFF2-40B4-BE49-F238E27FC236}">
                <a16:creationId xmlns="" xmlns:a16="http://schemas.microsoft.com/office/drawing/2014/main" id="{8DD927E4-20EF-4DCE-A1DE-745C9A27D8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805201"/>
            <a:ext cx="3259892" cy="34188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diagnosis and management of gastric cancer | The BMJ">
            <a:extLst>
              <a:ext uri="{FF2B5EF4-FFF2-40B4-BE49-F238E27FC236}">
                <a16:creationId xmlns="" xmlns:a16="http://schemas.microsoft.com/office/drawing/2014/main" id="{21E4F702-4B36-40BE-A007-3AED4B998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652" y="1805202"/>
            <a:ext cx="3493873" cy="342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95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66631-9DAD-44F8-BABE-F5CCBD2244EE}"/>
              </a:ext>
            </a:extLst>
          </p:cNvPr>
          <p:cNvSpPr>
            <a:spLocks noGrp="1"/>
          </p:cNvSpPr>
          <p:nvPr>
            <p:ph type="title"/>
          </p:nvPr>
        </p:nvSpPr>
        <p:spPr/>
        <p:txBody>
          <a:bodyPr>
            <a:normAutofit fontScale="90000"/>
          </a:bodyPr>
          <a:lstStyle/>
          <a:p>
            <a:pPr algn="ctr"/>
            <a:r>
              <a:rPr lang="en-GB" sz="3200" b="1" i="0" u="none" strike="noStrike" dirty="0">
                <a:effectLst/>
                <a:latin typeface="+mn-lt"/>
              </a:rPr>
              <a:t>Average Number of New Cases Per Year and Age-Specific Incidence Rates per 100,000 Population, UK</a:t>
            </a:r>
            <a:r>
              <a:rPr lang="en-GB" sz="3200" dirty="0">
                <a:latin typeface="+mn-lt"/>
              </a:rPr>
              <a:t> </a:t>
            </a:r>
          </a:p>
        </p:txBody>
      </p:sp>
      <p:pic>
        <p:nvPicPr>
          <p:cNvPr id="4" name="Content Placeholder 3">
            <a:extLst>
              <a:ext uri="{FF2B5EF4-FFF2-40B4-BE49-F238E27FC236}">
                <a16:creationId xmlns="" xmlns:a16="http://schemas.microsoft.com/office/drawing/2014/main" id="{00000000-0008-0000-0000-000002000000}"/>
              </a:ext>
            </a:extLst>
          </p:cNvPr>
          <p:cNvPicPr>
            <a:picLocks noGrp="1" noChangeAspect="1"/>
          </p:cNvPicPr>
          <p:nvPr>
            <p:ph idx="1"/>
          </p:nvPr>
        </p:nvPicPr>
        <p:blipFill>
          <a:blip r:embed="rId2"/>
          <a:stretch>
            <a:fillRect/>
          </a:stretch>
        </p:blipFill>
        <p:spPr>
          <a:xfrm>
            <a:off x="309242" y="2571738"/>
            <a:ext cx="4329486" cy="3207026"/>
          </a:xfrm>
          <a:prstGeom prst="rect">
            <a:avLst/>
          </a:prstGeom>
        </p:spPr>
      </p:pic>
      <p:pic>
        <p:nvPicPr>
          <p:cNvPr id="5" name="Picture 4">
            <a:extLst>
              <a:ext uri="{FF2B5EF4-FFF2-40B4-BE49-F238E27FC236}">
                <a16:creationId xmlns="" xmlns:a16="http://schemas.microsoft.com/office/drawing/2014/main" id="{00000000-0008-0000-0000-000002000000}"/>
              </a:ext>
            </a:extLst>
          </p:cNvPr>
          <p:cNvPicPr>
            <a:picLocks noChangeAspect="1"/>
          </p:cNvPicPr>
          <p:nvPr/>
        </p:nvPicPr>
        <p:blipFill>
          <a:blip r:embed="rId3"/>
          <a:stretch>
            <a:fillRect/>
          </a:stretch>
        </p:blipFill>
        <p:spPr>
          <a:xfrm>
            <a:off x="4505274" y="2571738"/>
            <a:ext cx="4329485" cy="3207026"/>
          </a:xfrm>
          <a:prstGeom prst="rect">
            <a:avLst/>
          </a:prstGeom>
        </p:spPr>
      </p:pic>
      <p:sp>
        <p:nvSpPr>
          <p:cNvPr id="6" name="TextBox 5">
            <a:extLst>
              <a:ext uri="{FF2B5EF4-FFF2-40B4-BE49-F238E27FC236}">
                <a16:creationId xmlns="" xmlns:a16="http://schemas.microsoft.com/office/drawing/2014/main" id="{D0CE1C34-ABBC-4818-A578-64E3A2801302}"/>
              </a:ext>
            </a:extLst>
          </p:cNvPr>
          <p:cNvSpPr txBox="1"/>
          <p:nvPr/>
        </p:nvSpPr>
        <p:spPr>
          <a:xfrm>
            <a:off x="1283942" y="1925053"/>
            <a:ext cx="2263655" cy="369332"/>
          </a:xfrm>
          <a:prstGeom prst="rect">
            <a:avLst/>
          </a:prstGeom>
          <a:noFill/>
        </p:spPr>
        <p:txBody>
          <a:bodyPr wrap="square" rtlCol="0">
            <a:spAutoFit/>
          </a:bodyPr>
          <a:lstStyle/>
          <a:p>
            <a:pPr algn="ctr"/>
            <a:r>
              <a:rPr lang="en-GB" dirty="0"/>
              <a:t>Oesophagus</a:t>
            </a:r>
          </a:p>
        </p:txBody>
      </p:sp>
      <p:sp>
        <p:nvSpPr>
          <p:cNvPr id="8" name="TextBox 7">
            <a:extLst>
              <a:ext uri="{FF2B5EF4-FFF2-40B4-BE49-F238E27FC236}">
                <a16:creationId xmlns="" xmlns:a16="http://schemas.microsoft.com/office/drawing/2014/main" id="{72D83FC6-E920-435C-8AC5-F9FAD90E5A0A}"/>
              </a:ext>
            </a:extLst>
          </p:cNvPr>
          <p:cNvSpPr txBox="1"/>
          <p:nvPr/>
        </p:nvSpPr>
        <p:spPr>
          <a:xfrm>
            <a:off x="5596405" y="1925053"/>
            <a:ext cx="2263655" cy="369332"/>
          </a:xfrm>
          <a:prstGeom prst="rect">
            <a:avLst/>
          </a:prstGeom>
          <a:noFill/>
        </p:spPr>
        <p:txBody>
          <a:bodyPr wrap="square" rtlCol="0">
            <a:spAutoFit/>
          </a:bodyPr>
          <a:lstStyle/>
          <a:p>
            <a:pPr algn="ctr"/>
            <a:r>
              <a:rPr lang="en-GB" dirty="0"/>
              <a:t>Gastric</a:t>
            </a:r>
          </a:p>
        </p:txBody>
      </p:sp>
    </p:spTree>
    <p:extLst>
      <p:ext uri="{BB962C8B-B14F-4D97-AF65-F5344CB8AC3E}">
        <p14:creationId xmlns:p14="http://schemas.microsoft.com/office/powerpoint/2010/main" val="6618265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1CD659-FB53-4E26-AFC3-2D4525A7EAF3}"/>
              </a:ext>
            </a:extLst>
          </p:cNvPr>
          <p:cNvSpPr>
            <a:spLocks noGrp="1"/>
          </p:cNvSpPr>
          <p:nvPr>
            <p:ph type="title"/>
          </p:nvPr>
        </p:nvSpPr>
        <p:spPr>
          <a:xfrm>
            <a:off x="685800" y="581873"/>
            <a:ext cx="7886700" cy="1099290"/>
          </a:xfrm>
        </p:spPr>
        <p:txBody>
          <a:bodyPr>
            <a:normAutofit fontScale="90000"/>
          </a:bodyPr>
          <a:lstStyle/>
          <a:p>
            <a:r>
              <a:rPr lang="en-GB" dirty="0"/>
              <a:t>Upper GI Cancer - Incidence and Survival</a:t>
            </a:r>
          </a:p>
        </p:txBody>
      </p:sp>
      <p:sp>
        <p:nvSpPr>
          <p:cNvPr id="3" name="Text Placeholder 2">
            <a:extLst>
              <a:ext uri="{FF2B5EF4-FFF2-40B4-BE49-F238E27FC236}">
                <a16:creationId xmlns="" xmlns:a16="http://schemas.microsoft.com/office/drawing/2014/main" id="{D90078CB-1A8D-4E79-99CC-D5D7B0CC350E}"/>
              </a:ext>
            </a:extLst>
          </p:cNvPr>
          <p:cNvSpPr>
            <a:spLocks noGrp="1"/>
          </p:cNvSpPr>
          <p:nvPr>
            <p:ph type="body" idx="1"/>
          </p:nvPr>
        </p:nvSpPr>
        <p:spPr/>
        <p:txBody>
          <a:bodyPr/>
          <a:lstStyle/>
          <a:p>
            <a:r>
              <a:rPr lang="en-GB" dirty="0"/>
              <a:t>Oesophagus	</a:t>
            </a:r>
          </a:p>
        </p:txBody>
      </p:sp>
      <p:sp>
        <p:nvSpPr>
          <p:cNvPr id="4" name="Content Placeholder 3">
            <a:extLst>
              <a:ext uri="{FF2B5EF4-FFF2-40B4-BE49-F238E27FC236}">
                <a16:creationId xmlns="" xmlns:a16="http://schemas.microsoft.com/office/drawing/2014/main" id="{1E4F3C21-BEE3-48FC-B78B-27EE7A6C2B07}"/>
              </a:ext>
            </a:extLst>
          </p:cNvPr>
          <p:cNvSpPr>
            <a:spLocks noGrp="1"/>
          </p:cNvSpPr>
          <p:nvPr>
            <p:ph sz="half" idx="2"/>
          </p:nvPr>
        </p:nvSpPr>
        <p:spPr/>
        <p:txBody>
          <a:bodyPr>
            <a:normAutofit lnSpcReduction="10000"/>
          </a:bodyPr>
          <a:lstStyle/>
          <a:p>
            <a:r>
              <a:rPr lang="en-GB" sz="2400" dirty="0"/>
              <a:t>Highest incidence in older people</a:t>
            </a:r>
          </a:p>
          <a:p>
            <a:r>
              <a:rPr lang="en-GB" sz="2400" dirty="0"/>
              <a:t>41% cases &gt; 75</a:t>
            </a:r>
          </a:p>
          <a:p>
            <a:r>
              <a:rPr lang="en-GB" sz="2400" dirty="0"/>
              <a:t>Male &gt; Female</a:t>
            </a:r>
          </a:p>
          <a:p>
            <a:r>
              <a:rPr lang="en-GB" sz="2400" dirty="0"/>
              <a:t>Survival highest 50-59 year olds</a:t>
            </a:r>
          </a:p>
          <a:p>
            <a:r>
              <a:rPr lang="en-GB" sz="2400" dirty="0"/>
              <a:t>Survival linked to deprivation</a:t>
            </a:r>
          </a:p>
          <a:p>
            <a:pPr marL="0" indent="0">
              <a:buNone/>
            </a:pPr>
            <a:r>
              <a:rPr lang="en-GB" sz="2400" dirty="0" smtClean="0"/>
              <a:t>50-60</a:t>
            </a:r>
            <a:r>
              <a:rPr lang="en-GB" sz="2400" dirty="0"/>
              <a:t>% higher mortality</a:t>
            </a:r>
            <a:endParaRPr lang="en-GB" sz="2000" dirty="0"/>
          </a:p>
          <a:p>
            <a:r>
              <a:rPr lang="en-GB" sz="2400" dirty="0"/>
              <a:t>12% 10 year survival</a:t>
            </a:r>
          </a:p>
          <a:p>
            <a:endParaRPr lang="en-GB" dirty="0"/>
          </a:p>
        </p:txBody>
      </p:sp>
      <p:sp>
        <p:nvSpPr>
          <p:cNvPr id="5" name="Text Placeholder 4">
            <a:extLst>
              <a:ext uri="{FF2B5EF4-FFF2-40B4-BE49-F238E27FC236}">
                <a16:creationId xmlns="" xmlns:a16="http://schemas.microsoft.com/office/drawing/2014/main" id="{95816E14-E68E-45E8-AF46-7C306D840C04}"/>
              </a:ext>
            </a:extLst>
          </p:cNvPr>
          <p:cNvSpPr>
            <a:spLocks noGrp="1"/>
          </p:cNvSpPr>
          <p:nvPr>
            <p:ph type="body" sz="quarter" idx="3"/>
          </p:nvPr>
        </p:nvSpPr>
        <p:spPr/>
        <p:txBody>
          <a:bodyPr/>
          <a:lstStyle/>
          <a:p>
            <a:r>
              <a:rPr lang="en-GB" dirty="0"/>
              <a:t>Stomach</a:t>
            </a:r>
          </a:p>
        </p:txBody>
      </p:sp>
      <p:sp>
        <p:nvSpPr>
          <p:cNvPr id="6" name="Content Placeholder 5">
            <a:extLst>
              <a:ext uri="{FF2B5EF4-FFF2-40B4-BE49-F238E27FC236}">
                <a16:creationId xmlns="" xmlns:a16="http://schemas.microsoft.com/office/drawing/2014/main" id="{E195D9BE-4D5E-4D27-9B6F-CEB2175E73FE}"/>
              </a:ext>
            </a:extLst>
          </p:cNvPr>
          <p:cNvSpPr>
            <a:spLocks noGrp="1"/>
          </p:cNvSpPr>
          <p:nvPr>
            <p:ph sz="quarter" idx="4"/>
          </p:nvPr>
        </p:nvSpPr>
        <p:spPr/>
        <p:txBody>
          <a:bodyPr>
            <a:normAutofit/>
          </a:bodyPr>
          <a:lstStyle/>
          <a:p>
            <a:r>
              <a:rPr lang="en-GB" sz="2400" dirty="0"/>
              <a:t>Highest incidence in older people</a:t>
            </a:r>
          </a:p>
          <a:p>
            <a:r>
              <a:rPr lang="en-GB" sz="2400" dirty="0"/>
              <a:t>51% cases &gt; 75</a:t>
            </a:r>
          </a:p>
          <a:p>
            <a:r>
              <a:rPr lang="en-GB" sz="2400" dirty="0"/>
              <a:t>Male &gt; Female</a:t>
            </a:r>
          </a:p>
          <a:p>
            <a:r>
              <a:rPr lang="en-GB" sz="2400" dirty="0"/>
              <a:t>5 year survival decreases with age</a:t>
            </a:r>
            <a:endParaRPr lang="en-GB" sz="2000" dirty="0"/>
          </a:p>
          <a:p>
            <a:pPr marL="0" indent="0">
              <a:buNone/>
            </a:pPr>
            <a:r>
              <a:rPr lang="en-GB" sz="2000" dirty="0"/>
              <a:t>	</a:t>
            </a:r>
            <a:r>
              <a:rPr lang="en-GB" sz="2400" dirty="0"/>
              <a:t>15-39	35%</a:t>
            </a:r>
          </a:p>
          <a:p>
            <a:pPr marL="0" indent="0">
              <a:buNone/>
            </a:pPr>
            <a:r>
              <a:rPr lang="en-GB" sz="2400" dirty="0"/>
              <a:t>	80-99	8%</a:t>
            </a:r>
          </a:p>
          <a:p>
            <a:r>
              <a:rPr lang="en-GB" sz="2400" dirty="0"/>
              <a:t>17% 10 year survival</a:t>
            </a:r>
          </a:p>
        </p:txBody>
      </p:sp>
    </p:spTree>
    <p:extLst>
      <p:ext uri="{BB962C8B-B14F-4D97-AF65-F5344CB8AC3E}">
        <p14:creationId xmlns:p14="http://schemas.microsoft.com/office/powerpoint/2010/main" val="3809039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9" descr="Total Waiters Clearnace Forecast">
            <a:extLst>
              <a:ext uri="{FF2B5EF4-FFF2-40B4-BE49-F238E27FC236}">
                <a16:creationId xmlns:a16="http://schemas.microsoft.com/office/drawing/2014/main" xmlns="" id="{54240D9F-F618-43EC-A46D-DB369EB67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569"/>
            <a:ext cx="9144000" cy="6469431"/>
          </a:xfrm>
          <a:prstGeom prst="rect">
            <a:avLst/>
          </a:prstGeom>
        </p:spPr>
      </p:pic>
    </p:spTree>
    <p:extLst>
      <p:ext uri="{BB962C8B-B14F-4D97-AF65-F5344CB8AC3E}">
        <p14:creationId xmlns:p14="http://schemas.microsoft.com/office/powerpoint/2010/main" val="4432493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2F3AF-DBB9-4B1C-9130-686AF6331ADC}"/>
              </a:ext>
            </a:extLst>
          </p:cNvPr>
          <p:cNvSpPr>
            <a:spLocks noGrp="1"/>
          </p:cNvSpPr>
          <p:nvPr>
            <p:ph type="title"/>
          </p:nvPr>
        </p:nvSpPr>
        <p:spPr>
          <a:xfrm>
            <a:off x="629841" y="365126"/>
            <a:ext cx="7886700" cy="1019175"/>
          </a:xfrm>
        </p:spPr>
        <p:txBody>
          <a:bodyPr>
            <a:normAutofit fontScale="90000"/>
          </a:bodyPr>
          <a:lstStyle/>
          <a:p>
            <a:r>
              <a:rPr lang="en-GB" dirty="0"/>
              <a:t>Upper GI Cancer – Route to Diagnosis</a:t>
            </a:r>
          </a:p>
        </p:txBody>
      </p:sp>
      <p:sp>
        <p:nvSpPr>
          <p:cNvPr id="3" name="Text Placeholder 2">
            <a:extLst>
              <a:ext uri="{FF2B5EF4-FFF2-40B4-BE49-F238E27FC236}">
                <a16:creationId xmlns="" xmlns:a16="http://schemas.microsoft.com/office/drawing/2014/main" id="{DB14F982-111E-418E-96C5-D44953F46055}"/>
              </a:ext>
            </a:extLst>
          </p:cNvPr>
          <p:cNvSpPr>
            <a:spLocks noGrp="1"/>
          </p:cNvSpPr>
          <p:nvPr>
            <p:ph type="body" idx="1"/>
          </p:nvPr>
        </p:nvSpPr>
        <p:spPr>
          <a:xfrm>
            <a:off x="629842" y="1681164"/>
            <a:ext cx="3868340" cy="579437"/>
          </a:xfrm>
        </p:spPr>
        <p:txBody>
          <a:bodyPr/>
          <a:lstStyle/>
          <a:p>
            <a:r>
              <a:rPr lang="en-GB" dirty="0"/>
              <a:t>Oesophagus</a:t>
            </a:r>
          </a:p>
        </p:txBody>
      </p:sp>
      <p:sp>
        <p:nvSpPr>
          <p:cNvPr id="5" name="Text Placeholder 4">
            <a:extLst>
              <a:ext uri="{FF2B5EF4-FFF2-40B4-BE49-F238E27FC236}">
                <a16:creationId xmlns="" xmlns:a16="http://schemas.microsoft.com/office/drawing/2014/main" id="{A16712C6-BF34-4EAF-98F4-50531C2467A0}"/>
              </a:ext>
            </a:extLst>
          </p:cNvPr>
          <p:cNvSpPr>
            <a:spLocks noGrp="1"/>
          </p:cNvSpPr>
          <p:nvPr>
            <p:ph type="body" sz="quarter" idx="3"/>
          </p:nvPr>
        </p:nvSpPr>
        <p:spPr>
          <a:xfrm>
            <a:off x="4629150" y="1681164"/>
            <a:ext cx="3887391" cy="579437"/>
          </a:xfrm>
        </p:spPr>
        <p:txBody>
          <a:bodyPr/>
          <a:lstStyle/>
          <a:p>
            <a:r>
              <a:rPr lang="en-GB" dirty="0"/>
              <a:t>Stomach</a:t>
            </a:r>
          </a:p>
        </p:txBody>
      </p:sp>
      <p:pic>
        <p:nvPicPr>
          <p:cNvPr id="7" name="Content Placeholder 6">
            <a:extLst>
              <a:ext uri="{FF2B5EF4-FFF2-40B4-BE49-F238E27FC236}">
                <a16:creationId xmlns="" xmlns:a16="http://schemas.microsoft.com/office/drawing/2014/main" id="{A0303AA3-88BC-4112-9F5A-6DFD7D7CD32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9842" y="2681008"/>
            <a:ext cx="3868340" cy="333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a:extLst>
              <a:ext uri="{FF2B5EF4-FFF2-40B4-BE49-F238E27FC236}">
                <a16:creationId xmlns="" xmlns:a16="http://schemas.microsoft.com/office/drawing/2014/main" id="{F7C6AB3D-C2E3-48F1-AF0B-9B8A87DF1DE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29150" y="2672801"/>
            <a:ext cx="3887391" cy="33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842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92F3AF-DBB9-4B1C-9130-686AF6331ADC}"/>
              </a:ext>
            </a:extLst>
          </p:cNvPr>
          <p:cNvSpPr>
            <a:spLocks noGrp="1"/>
          </p:cNvSpPr>
          <p:nvPr>
            <p:ph type="title"/>
          </p:nvPr>
        </p:nvSpPr>
        <p:spPr>
          <a:xfrm>
            <a:off x="629841" y="365126"/>
            <a:ext cx="7886700" cy="1019175"/>
          </a:xfrm>
        </p:spPr>
        <p:txBody>
          <a:bodyPr/>
          <a:lstStyle/>
          <a:p>
            <a:r>
              <a:rPr lang="en-GB" dirty="0"/>
              <a:t>Upper GI Cancer – Symptoms</a:t>
            </a:r>
          </a:p>
        </p:txBody>
      </p:sp>
      <p:sp>
        <p:nvSpPr>
          <p:cNvPr id="3" name="Text Placeholder 2">
            <a:extLst>
              <a:ext uri="{FF2B5EF4-FFF2-40B4-BE49-F238E27FC236}">
                <a16:creationId xmlns="" xmlns:a16="http://schemas.microsoft.com/office/drawing/2014/main" id="{DB14F982-111E-418E-96C5-D44953F46055}"/>
              </a:ext>
            </a:extLst>
          </p:cNvPr>
          <p:cNvSpPr>
            <a:spLocks noGrp="1"/>
          </p:cNvSpPr>
          <p:nvPr>
            <p:ph type="body" idx="1"/>
          </p:nvPr>
        </p:nvSpPr>
        <p:spPr>
          <a:xfrm>
            <a:off x="629842" y="1681164"/>
            <a:ext cx="3868340" cy="579437"/>
          </a:xfrm>
        </p:spPr>
        <p:txBody>
          <a:bodyPr/>
          <a:lstStyle/>
          <a:p>
            <a:r>
              <a:rPr lang="en-GB" dirty="0"/>
              <a:t>Oesophagus</a:t>
            </a:r>
          </a:p>
        </p:txBody>
      </p:sp>
      <p:sp>
        <p:nvSpPr>
          <p:cNvPr id="5" name="Text Placeholder 4">
            <a:extLst>
              <a:ext uri="{FF2B5EF4-FFF2-40B4-BE49-F238E27FC236}">
                <a16:creationId xmlns="" xmlns:a16="http://schemas.microsoft.com/office/drawing/2014/main" id="{A16712C6-BF34-4EAF-98F4-50531C2467A0}"/>
              </a:ext>
            </a:extLst>
          </p:cNvPr>
          <p:cNvSpPr>
            <a:spLocks noGrp="1"/>
          </p:cNvSpPr>
          <p:nvPr>
            <p:ph type="body" sz="quarter" idx="3"/>
          </p:nvPr>
        </p:nvSpPr>
        <p:spPr>
          <a:xfrm>
            <a:off x="4629150" y="1681164"/>
            <a:ext cx="3887391" cy="579437"/>
          </a:xfrm>
        </p:spPr>
        <p:txBody>
          <a:bodyPr/>
          <a:lstStyle/>
          <a:p>
            <a:r>
              <a:rPr lang="en-GB" dirty="0"/>
              <a:t>Stomach</a:t>
            </a:r>
          </a:p>
        </p:txBody>
      </p:sp>
      <p:sp>
        <p:nvSpPr>
          <p:cNvPr id="4" name="Content Placeholder 3"/>
          <p:cNvSpPr>
            <a:spLocks noGrp="1"/>
          </p:cNvSpPr>
          <p:nvPr>
            <p:ph sz="half" idx="2"/>
          </p:nvPr>
        </p:nvSpPr>
        <p:spPr/>
        <p:txBody>
          <a:bodyPr/>
          <a:lstStyle/>
          <a:p>
            <a:r>
              <a:rPr lang="en-GB" dirty="0"/>
              <a:t>Dysphagia – progressive</a:t>
            </a:r>
          </a:p>
          <a:p>
            <a:r>
              <a:rPr lang="en-GB" dirty="0"/>
              <a:t>Dyspepsia/reflux – persistent</a:t>
            </a:r>
          </a:p>
          <a:p>
            <a:r>
              <a:rPr lang="en-GB" dirty="0"/>
              <a:t>Odynophagia</a:t>
            </a:r>
          </a:p>
          <a:p>
            <a:r>
              <a:rPr lang="en-GB" dirty="0"/>
              <a:t>Weight loss</a:t>
            </a:r>
          </a:p>
          <a:p>
            <a:endParaRPr lang="en-GB" dirty="0"/>
          </a:p>
        </p:txBody>
      </p:sp>
      <p:sp>
        <p:nvSpPr>
          <p:cNvPr id="6" name="Content Placeholder 5"/>
          <p:cNvSpPr>
            <a:spLocks noGrp="1"/>
          </p:cNvSpPr>
          <p:nvPr>
            <p:ph sz="quarter" idx="4"/>
          </p:nvPr>
        </p:nvSpPr>
        <p:spPr/>
        <p:txBody>
          <a:bodyPr/>
          <a:lstStyle/>
          <a:p>
            <a:r>
              <a:rPr lang="en-GB" dirty="0"/>
              <a:t>Weight loss</a:t>
            </a:r>
          </a:p>
          <a:p>
            <a:r>
              <a:rPr lang="en-GB" dirty="0"/>
              <a:t>Abdominal pain/discomfort</a:t>
            </a:r>
          </a:p>
          <a:p>
            <a:r>
              <a:rPr lang="en-GB" dirty="0"/>
              <a:t>Dyspepsia/reflux – persistent</a:t>
            </a:r>
          </a:p>
          <a:p>
            <a:r>
              <a:rPr lang="en-GB" dirty="0"/>
              <a:t>Anorexia</a:t>
            </a:r>
          </a:p>
          <a:p>
            <a:r>
              <a:rPr lang="en-GB" dirty="0"/>
              <a:t>Premature satiety</a:t>
            </a:r>
          </a:p>
          <a:p>
            <a:r>
              <a:rPr lang="en-GB" dirty="0"/>
              <a:t>Haematemesis/melaena</a:t>
            </a:r>
          </a:p>
        </p:txBody>
      </p:sp>
    </p:spTree>
    <p:extLst>
      <p:ext uri="{BB962C8B-B14F-4D97-AF65-F5344CB8AC3E}">
        <p14:creationId xmlns:p14="http://schemas.microsoft.com/office/powerpoint/2010/main" val="3250039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481944-CC03-4DC5-B6C3-E262F9BC5A72}"/>
              </a:ext>
            </a:extLst>
          </p:cNvPr>
          <p:cNvSpPr>
            <a:spLocks noGrp="1"/>
          </p:cNvSpPr>
          <p:nvPr>
            <p:ph type="title"/>
          </p:nvPr>
        </p:nvSpPr>
        <p:spPr>
          <a:xfrm>
            <a:off x="652712" y="758779"/>
            <a:ext cx="7886700" cy="650156"/>
          </a:xfrm>
        </p:spPr>
        <p:txBody>
          <a:bodyPr>
            <a:normAutofit fontScale="90000"/>
          </a:bodyPr>
          <a:lstStyle/>
          <a:p>
            <a:r>
              <a:rPr lang="en-GB" dirty="0"/>
              <a:t>NICE Guidelines – NG12 – Upper GI Cancer</a:t>
            </a:r>
            <a:r>
              <a:rPr lang="en-GB" sz="1300" dirty="0"/>
              <a:t>(updated 11/09/20) </a:t>
            </a:r>
            <a:r>
              <a:rPr lang="en-GB" sz="1800" dirty="0"/>
              <a:t/>
            </a:r>
            <a:br>
              <a:rPr lang="en-GB" sz="1800" dirty="0"/>
            </a:br>
            <a:endParaRPr lang="en-GB" dirty="0"/>
          </a:p>
        </p:txBody>
      </p:sp>
      <p:sp>
        <p:nvSpPr>
          <p:cNvPr id="4" name="TextBox 3">
            <a:extLst>
              <a:ext uri="{FF2B5EF4-FFF2-40B4-BE49-F238E27FC236}">
                <a16:creationId xmlns="" xmlns:a16="http://schemas.microsoft.com/office/drawing/2014/main" id="{E1283389-2108-42BB-AFDB-A42E3A9834F0}"/>
              </a:ext>
            </a:extLst>
          </p:cNvPr>
          <p:cNvSpPr txBox="1"/>
          <p:nvPr/>
        </p:nvSpPr>
        <p:spPr>
          <a:xfrm>
            <a:off x="404779" y="1799985"/>
            <a:ext cx="2588508" cy="369332"/>
          </a:xfrm>
          <a:prstGeom prst="rect">
            <a:avLst/>
          </a:prstGeom>
          <a:noFill/>
        </p:spPr>
        <p:txBody>
          <a:bodyPr wrap="square" rtlCol="0">
            <a:spAutoFit/>
          </a:bodyPr>
          <a:lstStyle/>
          <a:p>
            <a:r>
              <a:rPr lang="en-GB" b="1" dirty="0"/>
              <a:t>Dysphagia</a:t>
            </a:r>
          </a:p>
        </p:txBody>
      </p:sp>
      <p:sp>
        <p:nvSpPr>
          <p:cNvPr id="6" name="TextBox 5">
            <a:extLst>
              <a:ext uri="{FF2B5EF4-FFF2-40B4-BE49-F238E27FC236}">
                <a16:creationId xmlns="" xmlns:a16="http://schemas.microsoft.com/office/drawing/2014/main" id="{BF64DE18-CEFD-49CB-9905-A4AF8EFC8D93}"/>
              </a:ext>
            </a:extLst>
          </p:cNvPr>
          <p:cNvSpPr txBox="1"/>
          <p:nvPr/>
        </p:nvSpPr>
        <p:spPr>
          <a:xfrm>
            <a:off x="427982" y="2248416"/>
            <a:ext cx="2387409" cy="2308324"/>
          </a:xfrm>
          <a:prstGeom prst="rect">
            <a:avLst/>
          </a:prstGeom>
          <a:noFill/>
        </p:spPr>
        <p:txBody>
          <a:bodyPr wrap="square" rtlCol="0">
            <a:spAutoFit/>
          </a:bodyPr>
          <a:lstStyle/>
          <a:p>
            <a:r>
              <a:rPr lang="en-GB" b="1" dirty="0"/>
              <a:t>Weight Loss</a:t>
            </a:r>
          </a:p>
          <a:p>
            <a:r>
              <a:rPr lang="en-GB" dirty="0"/>
              <a:t>≥ 50 with any of</a:t>
            </a:r>
          </a:p>
          <a:p>
            <a:r>
              <a:rPr lang="en-GB" dirty="0"/>
              <a:t>     upper abdominal pain</a:t>
            </a:r>
          </a:p>
          <a:p>
            <a:r>
              <a:rPr lang="en-GB" dirty="0"/>
              <a:t>     reflux</a:t>
            </a:r>
          </a:p>
          <a:p>
            <a:r>
              <a:rPr lang="en-GB" dirty="0"/>
              <a:t>     dyspepsia</a:t>
            </a:r>
          </a:p>
          <a:p>
            <a:endParaRPr lang="en-GB" dirty="0"/>
          </a:p>
          <a:p>
            <a:r>
              <a:rPr lang="en-GB" b="1" dirty="0"/>
              <a:t>Upper abdominal mass</a:t>
            </a:r>
          </a:p>
        </p:txBody>
      </p:sp>
      <p:sp>
        <p:nvSpPr>
          <p:cNvPr id="15" name="TextBox 14">
            <a:extLst>
              <a:ext uri="{FF2B5EF4-FFF2-40B4-BE49-F238E27FC236}">
                <a16:creationId xmlns="" xmlns:a16="http://schemas.microsoft.com/office/drawing/2014/main" id="{2C6A743F-DD06-40AB-8556-A327E6AB5DB8}"/>
              </a:ext>
            </a:extLst>
          </p:cNvPr>
          <p:cNvSpPr txBox="1"/>
          <p:nvPr/>
        </p:nvSpPr>
        <p:spPr>
          <a:xfrm>
            <a:off x="404779" y="1351555"/>
            <a:ext cx="2588508" cy="369332"/>
          </a:xfrm>
          <a:prstGeom prst="rect">
            <a:avLst/>
          </a:prstGeom>
          <a:noFill/>
          <a:ln>
            <a:solidFill>
              <a:schemeClr val="tx1"/>
            </a:solidFill>
          </a:ln>
        </p:spPr>
        <p:txBody>
          <a:bodyPr wrap="square" rtlCol="0">
            <a:spAutoFit/>
          </a:bodyPr>
          <a:lstStyle/>
          <a:p>
            <a:r>
              <a:rPr lang="en-GB" b="1" dirty="0"/>
              <a:t>2 Week Referral</a:t>
            </a:r>
          </a:p>
        </p:txBody>
      </p:sp>
      <p:sp>
        <p:nvSpPr>
          <p:cNvPr id="17" name="TextBox 16">
            <a:extLst>
              <a:ext uri="{FF2B5EF4-FFF2-40B4-BE49-F238E27FC236}">
                <a16:creationId xmlns="" xmlns:a16="http://schemas.microsoft.com/office/drawing/2014/main" id="{D52C565C-35B8-44A4-9692-040620E5DE0C}"/>
              </a:ext>
            </a:extLst>
          </p:cNvPr>
          <p:cNvSpPr txBox="1"/>
          <p:nvPr/>
        </p:nvSpPr>
        <p:spPr>
          <a:xfrm>
            <a:off x="4596063" y="1351555"/>
            <a:ext cx="3245089" cy="369332"/>
          </a:xfrm>
          <a:prstGeom prst="rect">
            <a:avLst/>
          </a:prstGeom>
          <a:noFill/>
          <a:ln>
            <a:solidFill>
              <a:schemeClr val="tx1"/>
            </a:solidFill>
          </a:ln>
        </p:spPr>
        <p:txBody>
          <a:bodyPr wrap="square" rtlCol="0">
            <a:spAutoFit/>
          </a:bodyPr>
          <a:lstStyle/>
          <a:p>
            <a:r>
              <a:rPr lang="en-GB" b="1" dirty="0"/>
              <a:t>Non 2 Week Referral</a:t>
            </a:r>
          </a:p>
        </p:txBody>
      </p:sp>
      <p:sp>
        <p:nvSpPr>
          <p:cNvPr id="19" name="TextBox 18">
            <a:extLst>
              <a:ext uri="{FF2B5EF4-FFF2-40B4-BE49-F238E27FC236}">
                <a16:creationId xmlns="" xmlns:a16="http://schemas.microsoft.com/office/drawing/2014/main" id="{2471E926-B5BF-4749-AC4B-F83F601A6B72}"/>
              </a:ext>
            </a:extLst>
          </p:cNvPr>
          <p:cNvSpPr txBox="1"/>
          <p:nvPr/>
        </p:nvSpPr>
        <p:spPr>
          <a:xfrm>
            <a:off x="4672550" y="1851905"/>
            <a:ext cx="3866863" cy="4524315"/>
          </a:xfrm>
          <a:prstGeom prst="rect">
            <a:avLst/>
          </a:prstGeom>
          <a:noFill/>
        </p:spPr>
        <p:txBody>
          <a:bodyPr wrap="square" rtlCol="0">
            <a:spAutoFit/>
          </a:bodyPr>
          <a:lstStyle/>
          <a:p>
            <a:r>
              <a:rPr lang="en-GB" b="1" dirty="0"/>
              <a:t>Haematemesis</a:t>
            </a:r>
          </a:p>
          <a:p>
            <a:endParaRPr lang="en-GB" b="1" dirty="0"/>
          </a:p>
          <a:p>
            <a:r>
              <a:rPr lang="en-GB" b="1" dirty="0"/>
              <a:t>Age ≥ 55 with</a:t>
            </a:r>
          </a:p>
          <a:p>
            <a:pPr marL="285750" indent="-285750">
              <a:buFont typeface="Arial" panose="020B0604020202020204" pitchFamily="34" charset="0"/>
              <a:buChar char="•"/>
            </a:pPr>
            <a:r>
              <a:rPr lang="en-GB" b="1" dirty="0"/>
              <a:t>Treatment-resistant Dyspepsia OR</a:t>
            </a:r>
          </a:p>
          <a:p>
            <a:pPr marL="285750" indent="-285750">
              <a:buFont typeface="Arial" panose="020B0604020202020204" pitchFamily="34" charset="0"/>
              <a:buChar char="•"/>
            </a:pPr>
            <a:r>
              <a:rPr lang="en-GB" b="1" dirty="0"/>
              <a:t>Upper abdominal pain with low Haemoglobin OR</a:t>
            </a:r>
          </a:p>
          <a:p>
            <a:pPr marL="285750" indent="-285750">
              <a:buFont typeface="Arial" panose="020B0604020202020204" pitchFamily="34" charset="0"/>
              <a:buChar char="•"/>
            </a:pPr>
            <a:r>
              <a:rPr lang="en-GB" b="1" dirty="0"/>
              <a:t>Raised platelet count with any of   </a:t>
            </a:r>
          </a:p>
          <a:p>
            <a:r>
              <a:rPr lang="en-GB" dirty="0"/>
              <a:t>      	Nausea/vomiting</a:t>
            </a:r>
          </a:p>
          <a:p>
            <a:r>
              <a:rPr lang="en-GB" dirty="0"/>
              <a:t>      	Weight loss</a:t>
            </a:r>
          </a:p>
          <a:p>
            <a:r>
              <a:rPr lang="en-GB" dirty="0"/>
              <a:t>      	Reflux/dyspepsia</a:t>
            </a:r>
          </a:p>
          <a:p>
            <a:r>
              <a:rPr lang="en-GB" dirty="0"/>
              <a:t>      	Upper abdominal pain</a:t>
            </a:r>
          </a:p>
          <a:p>
            <a:pPr marL="285750" indent="-285750">
              <a:buFont typeface="Arial" panose="020B0604020202020204" pitchFamily="34" charset="0"/>
              <a:buChar char="•"/>
            </a:pPr>
            <a:r>
              <a:rPr lang="en-GB" b="1" dirty="0"/>
              <a:t>Nausea or vomiting with any of</a:t>
            </a:r>
          </a:p>
          <a:p>
            <a:pPr lvl="1"/>
            <a:r>
              <a:rPr lang="en-GB" dirty="0"/>
              <a:t>	Weight loss</a:t>
            </a:r>
          </a:p>
          <a:p>
            <a:r>
              <a:rPr lang="en-GB" dirty="0"/>
              <a:t>	Reflux/dyspepsia</a:t>
            </a:r>
          </a:p>
          <a:p>
            <a:r>
              <a:rPr lang="en-GB" dirty="0"/>
              <a:t>      	Upper abdominal pain</a:t>
            </a:r>
          </a:p>
          <a:p>
            <a:pPr lvl="1"/>
            <a:endParaRPr lang="en-GB" dirty="0"/>
          </a:p>
        </p:txBody>
      </p:sp>
    </p:spTree>
    <p:extLst>
      <p:ext uri="{BB962C8B-B14F-4D97-AF65-F5344CB8AC3E}">
        <p14:creationId xmlns:p14="http://schemas.microsoft.com/office/powerpoint/2010/main" val="1869251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Edinburgh Dysphagia Score (EDS)</a:t>
            </a:r>
            <a:endParaRPr lang="en-GB" dirty="0"/>
          </a:p>
        </p:txBody>
      </p:sp>
      <p:sp>
        <p:nvSpPr>
          <p:cNvPr id="3" name="Content Placeholder 2"/>
          <p:cNvSpPr>
            <a:spLocks noGrp="1"/>
          </p:cNvSpPr>
          <p:nvPr>
            <p:ph sz="half" idx="1"/>
          </p:nvPr>
        </p:nvSpPr>
        <p:spPr>
          <a:xfrm>
            <a:off x="256478" y="1413668"/>
            <a:ext cx="4372672" cy="4485949"/>
          </a:xfrm>
        </p:spPr>
        <p:txBody>
          <a:bodyPr>
            <a:normAutofit fontScale="85000" lnSpcReduction="10000"/>
          </a:bodyPr>
          <a:lstStyle/>
          <a:p>
            <a:pPr marL="0" indent="0">
              <a:buNone/>
            </a:pPr>
            <a:r>
              <a:rPr lang="en-GB" dirty="0" smtClean="0"/>
              <a:t>574 consecutive referrals</a:t>
            </a:r>
          </a:p>
          <a:p>
            <a:pPr marL="0" indent="0">
              <a:buNone/>
            </a:pPr>
            <a:r>
              <a:rPr lang="en-GB" dirty="0" smtClean="0"/>
              <a:t>Aim – develop scoring system to categorise patients to high or low risk of malignancy</a:t>
            </a:r>
          </a:p>
          <a:p>
            <a:pPr marL="0" indent="0">
              <a:buNone/>
            </a:pPr>
            <a:r>
              <a:rPr lang="en-GB" dirty="0" smtClean="0"/>
              <a:t>Score ≥ 3.5	– 20% cancer</a:t>
            </a:r>
          </a:p>
          <a:p>
            <a:pPr marL="0" indent="0">
              <a:buNone/>
            </a:pPr>
            <a:r>
              <a:rPr lang="en-GB" dirty="0"/>
              <a:t>	</a:t>
            </a:r>
            <a:r>
              <a:rPr lang="en-GB" dirty="0" smtClean="0"/>
              <a:t>	- 1 missed case</a:t>
            </a:r>
          </a:p>
          <a:p>
            <a:pPr marL="0" indent="0">
              <a:buNone/>
            </a:pPr>
            <a:r>
              <a:rPr lang="en-GB" dirty="0" smtClean="0"/>
              <a:t>Score &lt; 3.5	- 35% of referrals</a:t>
            </a:r>
          </a:p>
          <a:p>
            <a:pPr marL="0" indent="0">
              <a:buNone/>
            </a:pPr>
            <a:r>
              <a:rPr lang="en-GB" dirty="0"/>
              <a:t>	</a:t>
            </a:r>
            <a:r>
              <a:rPr lang="en-GB" dirty="0" smtClean="0"/>
              <a:t>	- not need 2WW </a:t>
            </a:r>
            <a:r>
              <a:rPr lang="en-GB" dirty="0" smtClean="0"/>
              <a:t>		OGD</a:t>
            </a:r>
            <a:endParaRPr lang="en-GB" dirty="0" smtClean="0"/>
          </a:p>
          <a:p>
            <a:pPr marL="0" indent="0">
              <a:buNone/>
            </a:pPr>
            <a:endParaRPr lang="en-GB" dirty="0" smtClean="0"/>
          </a:p>
          <a:p>
            <a:pPr marL="0" indent="0">
              <a:buNone/>
            </a:pPr>
            <a:r>
              <a:rPr lang="en-GB" dirty="0" smtClean="0"/>
              <a:t>PPV – 98%	NPV 99.3%</a:t>
            </a:r>
            <a:endParaRPr lang="en-GB" dirty="0"/>
          </a:p>
        </p:txBody>
      </p:sp>
      <p:sp>
        <p:nvSpPr>
          <p:cNvPr id="4" name="Content Placeholder 3"/>
          <p:cNvSpPr>
            <a:spLocks noGrp="1"/>
          </p:cNvSpPr>
          <p:nvPr>
            <p:ph sz="half" idx="2"/>
          </p:nvPr>
        </p:nvSpPr>
        <p:spPr>
          <a:xfrm>
            <a:off x="4629150" y="1447917"/>
            <a:ext cx="3886200" cy="3861192"/>
          </a:xfrm>
        </p:spPr>
        <p:txBody>
          <a:bodyPr>
            <a:normAutofit fontScale="85000" lnSpcReduction="10000"/>
          </a:bodyPr>
          <a:lstStyle/>
          <a:p>
            <a:r>
              <a:rPr lang="en-GB" dirty="0" smtClean="0"/>
              <a:t>Score calculated using</a:t>
            </a:r>
          </a:p>
          <a:p>
            <a:pPr marL="0" indent="0">
              <a:buNone/>
            </a:pPr>
            <a:r>
              <a:rPr lang="en-GB" dirty="0"/>
              <a:t>	</a:t>
            </a:r>
            <a:r>
              <a:rPr lang="en-GB" dirty="0" smtClean="0"/>
              <a:t>Age</a:t>
            </a:r>
          </a:p>
          <a:p>
            <a:pPr marL="0" indent="0">
              <a:buNone/>
            </a:pPr>
            <a:r>
              <a:rPr lang="en-GB" dirty="0"/>
              <a:t>	</a:t>
            </a:r>
            <a:r>
              <a:rPr lang="en-GB" dirty="0" smtClean="0"/>
              <a:t>Gender	</a:t>
            </a:r>
          </a:p>
          <a:p>
            <a:pPr marL="0" indent="0">
              <a:buNone/>
            </a:pPr>
            <a:r>
              <a:rPr lang="en-GB" dirty="0"/>
              <a:t>	</a:t>
            </a:r>
            <a:r>
              <a:rPr lang="en-GB" dirty="0" smtClean="0"/>
              <a:t>Current Acid Reflux</a:t>
            </a:r>
          </a:p>
          <a:p>
            <a:pPr marL="0" indent="0">
              <a:buNone/>
            </a:pPr>
            <a:r>
              <a:rPr lang="en-GB" dirty="0"/>
              <a:t>	</a:t>
            </a:r>
            <a:r>
              <a:rPr lang="en-GB" dirty="0" smtClean="0"/>
              <a:t>Dysphagia localised to </a:t>
            </a:r>
            <a:r>
              <a:rPr lang="en-GB" dirty="0" smtClean="0"/>
              <a:t>	neck</a:t>
            </a:r>
            <a:endParaRPr lang="en-GB" dirty="0" smtClean="0"/>
          </a:p>
          <a:p>
            <a:pPr marL="0" indent="0">
              <a:buNone/>
            </a:pPr>
            <a:r>
              <a:rPr lang="en-GB" dirty="0"/>
              <a:t>	</a:t>
            </a:r>
            <a:r>
              <a:rPr lang="en-GB" dirty="0" smtClean="0"/>
              <a:t>Weight loss &gt;3kg</a:t>
            </a:r>
          </a:p>
          <a:p>
            <a:pPr marL="0" indent="0">
              <a:buNone/>
            </a:pPr>
            <a:r>
              <a:rPr lang="en-GB" dirty="0"/>
              <a:t>	</a:t>
            </a:r>
            <a:r>
              <a:rPr lang="en-GB" dirty="0" smtClean="0"/>
              <a:t>Symptoms &gt;6 months</a:t>
            </a:r>
          </a:p>
          <a:p>
            <a:pPr marL="0" indent="0">
              <a:buNone/>
            </a:pPr>
            <a:endParaRPr lang="en-GB" dirty="0"/>
          </a:p>
          <a:p>
            <a:pPr marL="0" indent="0" algn="r">
              <a:buNone/>
            </a:pPr>
            <a:r>
              <a:rPr lang="en-GB" sz="1400" dirty="0" smtClean="0"/>
              <a:t>Rhatigan et al Br J Surg 2010</a:t>
            </a:r>
          </a:p>
        </p:txBody>
      </p:sp>
      <p:sp>
        <p:nvSpPr>
          <p:cNvPr id="5" name="TextBox 4"/>
          <p:cNvSpPr txBox="1"/>
          <p:nvPr/>
        </p:nvSpPr>
        <p:spPr>
          <a:xfrm>
            <a:off x="2940486" y="6037545"/>
            <a:ext cx="3908120" cy="369332"/>
          </a:xfrm>
          <a:prstGeom prst="rect">
            <a:avLst/>
          </a:prstGeom>
          <a:solidFill>
            <a:srgbClr val="92D050"/>
          </a:solidFill>
        </p:spPr>
        <p:txBody>
          <a:bodyPr wrap="square" rtlCol="0">
            <a:spAutoFit/>
          </a:bodyPr>
          <a:lstStyle/>
          <a:p>
            <a:r>
              <a:rPr lang="en-GB" b="1" dirty="0" smtClean="0"/>
              <a:t>BSG recommend EDS for Triage</a:t>
            </a:r>
            <a:endParaRPr lang="en-GB" b="1" dirty="0"/>
          </a:p>
        </p:txBody>
      </p:sp>
    </p:spTree>
    <p:extLst>
      <p:ext uri="{BB962C8B-B14F-4D97-AF65-F5344CB8AC3E}">
        <p14:creationId xmlns:p14="http://schemas.microsoft.com/office/powerpoint/2010/main" val="35191889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a:t>Edinburgh Dysphagia Score (EDS) - Calculation</a:t>
            </a: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1816777130"/>
              </p:ext>
            </p:extLst>
          </p:nvPr>
        </p:nvGraphicFramePr>
        <p:xfrm>
          <a:off x="467544" y="1412776"/>
          <a:ext cx="1224136" cy="2505726"/>
        </p:xfrm>
        <a:graphic>
          <a:graphicData uri="http://schemas.openxmlformats.org/drawingml/2006/table">
            <a:tbl>
              <a:tblPr firstRow="1" bandRow="1">
                <a:tableStyleId>{5C22544A-7EE6-4342-B048-85BDC9FD1C3A}</a:tableStyleId>
              </a:tblPr>
              <a:tblGrid>
                <a:gridCol w="576064">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tblGrid>
              <a:tr h="480592">
                <a:tc>
                  <a:txBody>
                    <a:bodyPr/>
                    <a:lstStyle/>
                    <a:p>
                      <a:r>
                        <a:rPr lang="en-GB" sz="1400" dirty="0"/>
                        <a:t>A</a:t>
                      </a:r>
                    </a:p>
                    <a:p>
                      <a:r>
                        <a:rPr lang="en-GB" sz="1400" dirty="0"/>
                        <a:t>Age</a:t>
                      </a:r>
                    </a:p>
                  </a:txBody>
                  <a:tcPr/>
                </a:tc>
                <a:tc>
                  <a:txBody>
                    <a:bodyPr/>
                    <a:lstStyle/>
                    <a:p>
                      <a:endParaRPr lang="en-GB" sz="1400" dirty="0"/>
                    </a:p>
                    <a:p>
                      <a:r>
                        <a:rPr lang="en-GB" sz="1400" dirty="0"/>
                        <a:t>Points</a:t>
                      </a:r>
                    </a:p>
                  </a:txBody>
                  <a:tcPr/>
                </a:tc>
                <a:extLst>
                  <a:ext uri="{0D108BD9-81ED-4DB2-BD59-A6C34878D82A}">
                    <a16:rowId xmlns="" xmlns:a16="http://schemas.microsoft.com/office/drawing/2014/main" val="10000"/>
                  </a:ext>
                </a:extLst>
              </a:tr>
              <a:tr h="285541">
                <a:tc>
                  <a:txBody>
                    <a:bodyPr/>
                    <a:lstStyle/>
                    <a:p>
                      <a:r>
                        <a:rPr lang="en-GB" sz="1200" dirty="0"/>
                        <a:t>18-36</a:t>
                      </a:r>
                    </a:p>
                  </a:txBody>
                  <a:tcPr/>
                </a:tc>
                <a:tc>
                  <a:txBody>
                    <a:bodyPr/>
                    <a:lstStyle/>
                    <a:p>
                      <a:r>
                        <a:rPr lang="en-GB" sz="1200" dirty="0"/>
                        <a:t>0</a:t>
                      </a:r>
                    </a:p>
                  </a:txBody>
                  <a:tcPr/>
                </a:tc>
                <a:extLst>
                  <a:ext uri="{0D108BD9-81ED-4DB2-BD59-A6C34878D82A}">
                    <a16:rowId xmlns="" xmlns:a16="http://schemas.microsoft.com/office/drawing/2014/main" val="10001"/>
                  </a:ext>
                </a:extLst>
              </a:tr>
              <a:tr h="285541">
                <a:tc>
                  <a:txBody>
                    <a:bodyPr/>
                    <a:lstStyle/>
                    <a:p>
                      <a:r>
                        <a:rPr lang="en-GB" sz="1200" dirty="0"/>
                        <a:t>40-49</a:t>
                      </a:r>
                    </a:p>
                  </a:txBody>
                  <a:tcPr/>
                </a:tc>
                <a:tc>
                  <a:txBody>
                    <a:bodyPr/>
                    <a:lstStyle/>
                    <a:p>
                      <a:r>
                        <a:rPr lang="en-GB" sz="1200" dirty="0"/>
                        <a:t>4</a:t>
                      </a:r>
                    </a:p>
                  </a:txBody>
                  <a:tcPr/>
                </a:tc>
                <a:extLst>
                  <a:ext uri="{0D108BD9-81ED-4DB2-BD59-A6C34878D82A}">
                    <a16:rowId xmlns="" xmlns:a16="http://schemas.microsoft.com/office/drawing/2014/main" val="10002"/>
                  </a:ext>
                </a:extLst>
              </a:tr>
              <a:tr h="285541">
                <a:tc>
                  <a:txBody>
                    <a:bodyPr/>
                    <a:lstStyle/>
                    <a:p>
                      <a:r>
                        <a:rPr lang="en-GB" sz="1200" dirty="0"/>
                        <a:t>50-59</a:t>
                      </a:r>
                    </a:p>
                  </a:txBody>
                  <a:tcPr/>
                </a:tc>
                <a:tc>
                  <a:txBody>
                    <a:bodyPr/>
                    <a:lstStyle/>
                    <a:p>
                      <a:r>
                        <a:rPr lang="en-GB" sz="1200" dirty="0"/>
                        <a:t>5</a:t>
                      </a:r>
                    </a:p>
                  </a:txBody>
                  <a:tcPr/>
                </a:tc>
                <a:extLst>
                  <a:ext uri="{0D108BD9-81ED-4DB2-BD59-A6C34878D82A}">
                    <a16:rowId xmlns="" xmlns:a16="http://schemas.microsoft.com/office/drawing/2014/main" val="10003"/>
                  </a:ext>
                </a:extLst>
              </a:tr>
              <a:tr h="285541">
                <a:tc>
                  <a:txBody>
                    <a:bodyPr/>
                    <a:lstStyle/>
                    <a:p>
                      <a:r>
                        <a:rPr lang="en-GB" sz="1200" dirty="0"/>
                        <a:t>60-69</a:t>
                      </a:r>
                    </a:p>
                  </a:txBody>
                  <a:tcPr/>
                </a:tc>
                <a:tc>
                  <a:txBody>
                    <a:bodyPr/>
                    <a:lstStyle/>
                    <a:p>
                      <a:r>
                        <a:rPr lang="en-GB" sz="1200" dirty="0"/>
                        <a:t>6</a:t>
                      </a:r>
                    </a:p>
                  </a:txBody>
                  <a:tcPr/>
                </a:tc>
                <a:extLst>
                  <a:ext uri="{0D108BD9-81ED-4DB2-BD59-A6C34878D82A}">
                    <a16:rowId xmlns="" xmlns:a16="http://schemas.microsoft.com/office/drawing/2014/main" val="10004"/>
                  </a:ext>
                </a:extLst>
              </a:tr>
              <a:tr h="285541">
                <a:tc>
                  <a:txBody>
                    <a:bodyPr/>
                    <a:lstStyle/>
                    <a:p>
                      <a:r>
                        <a:rPr lang="en-GB" sz="1200" dirty="0"/>
                        <a:t>70-79</a:t>
                      </a:r>
                    </a:p>
                  </a:txBody>
                  <a:tcPr/>
                </a:tc>
                <a:tc>
                  <a:txBody>
                    <a:bodyPr/>
                    <a:lstStyle/>
                    <a:p>
                      <a:r>
                        <a:rPr lang="en-GB" sz="1200" dirty="0"/>
                        <a:t>7</a:t>
                      </a:r>
                    </a:p>
                  </a:txBody>
                  <a:tcPr/>
                </a:tc>
                <a:extLst>
                  <a:ext uri="{0D108BD9-81ED-4DB2-BD59-A6C34878D82A}">
                    <a16:rowId xmlns="" xmlns:a16="http://schemas.microsoft.com/office/drawing/2014/main" val="10005"/>
                  </a:ext>
                </a:extLst>
              </a:tr>
              <a:tr h="285541">
                <a:tc>
                  <a:txBody>
                    <a:bodyPr/>
                    <a:lstStyle/>
                    <a:p>
                      <a:r>
                        <a:rPr lang="en-GB" sz="1200" dirty="0"/>
                        <a:t>80-89</a:t>
                      </a:r>
                    </a:p>
                  </a:txBody>
                  <a:tcPr/>
                </a:tc>
                <a:tc>
                  <a:txBody>
                    <a:bodyPr/>
                    <a:lstStyle/>
                    <a:p>
                      <a:r>
                        <a:rPr lang="en-GB" sz="1200" dirty="0"/>
                        <a:t>8</a:t>
                      </a:r>
                    </a:p>
                  </a:txBody>
                  <a:tcPr/>
                </a:tc>
                <a:extLst>
                  <a:ext uri="{0D108BD9-81ED-4DB2-BD59-A6C34878D82A}">
                    <a16:rowId xmlns="" xmlns:a16="http://schemas.microsoft.com/office/drawing/2014/main" val="10006"/>
                  </a:ext>
                </a:extLst>
              </a:tr>
              <a:tr h="254431">
                <a:tc>
                  <a:txBody>
                    <a:bodyPr/>
                    <a:lstStyle/>
                    <a:p>
                      <a:r>
                        <a:rPr lang="en-GB" sz="1200" dirty="0"/>
                        <a:t>90-99</a:t>
                      </a:r>
                    </a:p>
                  </a:txBody>
                  <a:tcPr/>
                </a:tc>
                <a:tc>
                  <a:txBody>
                    <a:bodyPr/>
                    <a:lstStyle/>
                    <a:p>
                      <a:r>
                        <a:rPr lang="en-GB" sz="1200" dirty="0"/>
                        <a:t>9</a:t>
                      </a:r>
                    </a:p>
                  </a:txBody>
                  <a:tcPr/>
                </a:tc>
                <a:extLst>
                  <a:ext uri="{0D108BD9-81ED-4DB2-BD59-A6C34878D82A}">
                    <a16:rowId xmlns="" xmlns:a16="http://schemas.microsoft.com/office/drawing/2014/main" val="10007"/>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930594163"/>
              </p:ext>
            </p:extLst>
          </p:nvPr>
        </p:nvGraphicFramePr>
        <p:xfrm>
          <a:off x="1763688" y="1412776"/>
          <a:ext cx="1114174" cy="1204672"/>
        </p:xfrm>
        <a:graphic>
          <a:graphicData uri="http://schemas.openxmlformats.org/drawingml/2006/table">
            <a:tbl>
              <a:tblPr firstRow="1" bandRow="1">
                <a:tableStyleId>{5C22544A-7EE6-4342-B048-85BDC9FD1C3A}</a:tableStyleId>
              </a:tblPr>
              <a:tblGrid>
                <a:gridCol w="743744">
                  <a:extLst>
                    <a:ext uri="{9D8B030D-6E8A-4147-A177-3AD203B41FA5}">
                      <a16:colId xmlns="" xmlns:a16="http://schemas.microsoft.com/office/drawing/2014/main" val="20000"/>
                    </a:ext>
                  </a:extLst>
                </a:gridCol>
                <a:gridCol w="370430">
                  <a:extLst>
                    <a:ext uri="{9D8B030D-6E8A-4147-A177-3AD203B41FA5}">
                      <a16:colId xmlns="" xmlns:a16="http://schemas.microsoft.com/office/drawing/2014/main" val="20001"/>
                    </a:ext>
                  </a:extLst>
                </a:gridCol>
              </a:tblGrid>
              <a:tr h="551102">
                <a:tc>
                  <a:txBody>
                    <a:bodyPr/>
                    <a:lstStyle/>
                    <a:p>
                      <a:r>
                        <a:rPr lang="en-GB" sz="1400" dirty="0"/>
                        <a:t>B</a:t>
                      </a:r>
                    </a:p>
                    <a:p>
                      <a:r>
                        <a:rPr lang="en-GB" sz="1400" dirty="0"/>
                        <a:t>Gender</a:t>
                      </a:r>
                    </a:p>
                  </a:txBody>
                  <a:tcPr/>
                </a:tc>
                <a:tc>
                  <a:txBody>
                    <a:bodyPr/>
                    <a:lstStyle/>
                    <a:p>
                      <a:endParaRPr lang="en-GB" dirty="0"/>
                    </a:p>
                  </a:txBody>
                  <a:tcPr/>
                </a:tc>
                <a:extLst>
                  <a:ext uri="{0D108BD9-81ED-4DB2-BD59-A6C34878D82A}">
                    <a16:rowId xmlns="" xmlns:a16="http://schemas.microsoft.com/office/drawing/2014/main" val="10000"/>
                  </a:ext>
                </a:extLst>
              </a:tr>
              <a:tr h="326785">
                <a:tc>
                  <a:txBody>
                    <a:bodyPr/>
                    <a:lstStyle/>
                    <a:p>
                      <a:r>
                        <a:rPr lang="en-GB" sz="1200" dirty="0"/>
                        <a:t>Male</a:t>
                      </a:r>
                    </a:p>
                  </a:txBody>
                  <a:tcPr/>
                </a:tc>
                <a:tc>
                  <a:txBody>
                    <a:bodyPr/>
                    <a:lstStyle/>
                    <a:p>
                      <a:r>
                        <a:rPr lang="en-GB" sz="1200" dirty="0"/>
                        <a:t>0</a:t>
                      </a:r>
                    </a:p>
                  </a:txBody>
                  <a:tcPr/>
                </a:tc>
                <a:extLst>
                  <a:ext uri="{0D108BD9-81ED-4DB2-BD59-A6C34878D82A}">
                    <a16:rowId xmlns="" xmlns:a16="http://schemas.microsoft.com/office/drawing/2014/main" val="10001"/>
                  </a:ext>
                </a:extLst>
              </a:tr>
              <a:tr h="326785">
                <a:tc>
                  <a:txBody>
                    <a:bodyPr/>
                    <a:lstStyle/>
                    <a:p>
                      <a:r>
                        <a:rPr lang="en-GB" sz="1200" dirty="0"/>
                        <a:t>Female</a:t>
                      </a:r>
                    </a:p>
                  </a:txBody>
                  <a:tcPr/>
                </a:tc>
                <a:tc>
                  <a:txBody>
                    <a:bodyPr/>
                    <a:lstStyle/>
                    <a:p>
                      <a:r>
                        <a:rPr lang="en-GB" sz="1200" dirty="0"/>
                        <a:t>-1</a:t>
                      </a:r>
                    </a:p>
                  </a:txBody>
                  <a:tcPr/>
                </a:tc>
                <a:extLst>
                  <a:ext uri="{0D108BD9-81ED-4DB2-BD59-A6C34878D82A}">
                    <a16:rowId xmlns="" xmlns:a16="http://schemas.microsoft.com/office/drawing/2014/main" val="10002"/>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404439348"/>
              </p:ext>
            </p:extLst>
          </p:nvPr>
        </p:nvGraphicFramePr>
        <p:xfrm>
          <a:off x="2987824" y="1412776"/>
          <a:ext cx="2160240" cy="1204672"/>
        </p:xfrm>
        <a:graphic>
          <a:graphicData uri="http://schemas.openxmlformats.org/drawingml/2006/table">
            <a:tbl>
              <a:tblPr firstRow="1" bandRow="1">
                <a:tableStyleId>{5C22544A-7EE6-4342-B048-85BDC9FD1C3A}</a:tableStyleId>
              </a:tblPr>
              <a:tblGrid>
                <a:gridCol w="1756412">
                  <a:extLst>
                    <a:ext uri="{9D8B030D-6E8A-4147-A177-3AD203B41FA5}">
                      <a16:colId xmlns="" xmlns:a16="http://schemas.microsoft.com/office/drawing/2014/main" val="20000"/>
                    </a:ext>
                  </a:extLst>
                </a:gridCol>
                <a:gridCol w="403828">
                  <a:extLst>
                    <a:ext uri="{9D8B030D-6E8A-4147-A177-3AD203B41FA5}">
                      <a16:colId xmlns="" xmlns:a16="http://schemas.microsoft.com/office/drawing/2014/main" val="20001"/>
                    </a:ext>
                  </a:extLst>
                </a:gridCol>
              </a:tblGrid>
              <a:tr h="551102">
                <a:tc>
                  <a:txBody>
                    <a:bodyPr/>
                    <a:lstStyle/>
                    <a:p>
                      <a:r>
                        <a:rPr lang="en-GB" sz="1400" dirty="0"/>
                        <a:t>C</a:t>
                      </a:r>
                    </a:p>
                    <a:p>
                      <a:r>
                        <a:rPr lang="en-GB" sz="1400" dirty="0"/>
                        <a:t>Current Acid</a:t>
                      </a:r>
                      <a:r>
                        <a:rPr lang="en-GB" sz="1400" baseline="0" dirty="0"/>
                        <a:t> Reflux</a:t>
                      </a:r>
                      <a:endParaRPr lang="en-GB" sz="1400" dirty="0"/>
                    </a:p>
                  </a:txBody>
                  <a:tcPr/>
                </a:tc>
                <a:tc>
                  <a:txBody>
                    <a:bodyPr/>
                    <a:lstStyle/>
                    <a:p>
                      <a:endParaRPr lang="en-GB" dirty="0"/>
                    </a:p>
                  </a:txBody>
                  <a:tcPr/>
                </a:tc>
                <a:extLst>
                  <a:ext uri="{0D108BD9-81ED-4DB2-BD59-A6C34878D82A}">
                    <a16:rowId xmlns="" xmlns:a16="http://schemas.microsoft.com/office/drawing/2014/main" val="10000"/>
                  </a:ext>
                </a:extLst>
              </a:tr>
              <a:tr h="326785">
                <a:tc>
                  <a:txBody>
                    <a:bodyPr/>
                    <a:lstStyle/>
                    <a:p>
                      <a:r>
                        <a:rPr lang="en-GB" sz="1200" dirty="0"/>
                        <a:t>Yes</a:t>
                      </a:r>
                    </a:p>
                  </a:txBody>
                  <a:tcPr/>
                </a:tc>
                <a:tc>
                  <a:txBody>
                    <a:bodyPr/>
                    <a:lstStyle/>
                    <a:p>
                      <a:r>
                        <a:rPr lang="en-GB" sz="1200" dirty="0"/>
                        <a:t>-1</a:t>
                      </a:r>
                    </a:p>
                  </a:txBody>
                  <a:tcPr/>
                </a:tc>
                <a:extLst>
                  <a:ext uri="{0D108BD9-81ED-4DB2-BD59-A6C34878D82A}">
                    <a16:rowId xmlns="" xmlns:a16="http://schemas.microsoft.com/office/drawing/2014/main" val="10001"/>
                  </a:ext>
                </a:extLst>
              </a:tr>
              <a:tr h="326785">
                <a:tc>
                  <a:txBody>
                    <a:bodyPr/>
                    <a:lstStyle/>
                    <a:p>
                      <a:r>
                        <a:rPr lang="en-GB" sz="1200" dirty="0"/>
                        <a:t>No</a:t>
                      </a:r>
                    </a:p>
                  </a:txBody>
                  <a:tcPr/>
                </a:tc>
                <a:tc>
                  <a:txBody>
                    <a:bodyPr/>
                    <a:lstStyle/>
                    <a:p>
                      <a:r>
                        <a:rPr lang="en-GB" sz="1200" dirty="0"/>
                        <a:t>0</a:t>
                      </a:r>
                    </a:p>
                  </a:txBody>
                  <a:tcPr/>
                </a:tc>
                <a:extLst>
                  <a:ext uri="{0D108BD9-81ED-4DB2-BD59-A6C34878D82A}">
                    <a16:rowId xmlns="" xmlns:a16="http://schemas.microsoft.com/office/drawing/2014/main" val="1000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1420369061"/>
              </p:ext>
            </p:extLst>
          </p:nvPr>
        </p:nvGraphicFramePr>
        <p:xfrm>
          <a:off x="5220072" y="1412776"/>
          <a:ext cx="2664296" cy="1204672"/>
        </p:xfrm>
        <a:graphic>
          <a:graphicData uri="http://schemas.openxmlformats.org/drawingml/2006/table">
            <a:tbl>
              <a:tblPr firstRow="1" bandRow="1">
                <a:tableStyleId>{5C22544A-7EE6-4342-B048-85BDC9FD1C3A}</a:tableStyleId>
              </a:tblPr>
              <a:tblGrid>
                <a:gridCol w="2341882">
                  <a:extLst>
                    <a:ext uri="{9D8B030D-6E8A-4147-A177-3AD203B41FA5}">
                      <a16:colId xmlns="" xmlns:a16="http://schemas.microsoft.com/office/drawing/2014/main" val="20000"/>
                    </a:ext>
                  </a:extLst>
                </a:gridCol>
                <a:gridCol w="322414">
                  <a:extLst>
                    <a:ext uri="{9D8B030D-6E8A-4147-A177-3AD203B41FA5}">
                      <a16:colId xmlns="" xmlns:a16="http://schemas.microsoft.com/office/drawing/2014/main" val="20001"/>
                    </a:ext>
                  </a:extLst>
                </a:gridCol>
              </a:tblGrid>
              <a:tr h="551102">
                <a:tc>
                  <a:txBody>
                    <a:bodyPr/>
                    <a:lstStyle/>
                    <a:p>
                      <a:r>
                        <a:rPr lang="en-GB" sz="1400" dirty="0"/>
                        <a:t>D</a:t>
                      </a:r>
                    </a:p>
                    <a:p>
                      <a:r>
                        <a:rPr lang="en-GB" sz="1400" dirty="0"/>
                        <a:t>Dysphagia localises to Neck</a:t>
                      </a:r>
                    </a:p>
                  </a:txBody>
                  <a:tcPr/>
                </a:tc>
                <a:tc>
                  <a:txBody>
                    <a:bodyPr/>
                    <a:lstStyle/>
                    <a:p>
                      <a:endParaRPr lang="en-GB" dirty="0"/>
                    </a:p>
                  </a:txBody>
                  <a:tcPr/>
                </a:tc>
                <a:extLst>
                  <a:ext uri="{0D108BD9-81ED-4DB2-BD59-A6C34878D82A}">
                    <a16:rowId xmlns="" xmlns:a16="http://schemas.microsoft.com/office/drawing/2014/main" val="10000"/>
                  </a:ext>
                </a:extLst>
              </a:tr>
              <a:tr h="326785">
                <a:tc>
                  <a:txBody>
                    <a:bodyPr/>
                    <a:lstStyle/>
                    <a:p>
                      <a:r>
                        <a:rPr lang="en-GB" sz="1200" dirty="0"/>
                        <a:t>Yes</a:t>
                      </a:r>
                    </a:p>
                  </a:txBody>
                  <a:tcPr/>
                </a:tc>
                <a:tc>
                  <a:txBody>
                    <a:bodyPr/>
                    <a:lstStyle/>
                    <a:p>
                      <a:r>
                        <a:rPr lang="en-GB" sz="1200" dirty="0"/>
                        <a:t>-2</a:t>
                      </a:r>
                    </a:p>
                  </a:txBody>
                  <a:tcPr/>
                </a:tc>
                <a:extLst>
                  <a:ext uri="{0D108BD9-81ED-4DB2-BD59-A6C34878D82A}">
                    <a16:rowId xmlns="" xmlns:a16="http://schemas.microsoft.com/office/drawing/2014/main" val="10001"/>
                  </a:ext>
                </a:extLst>
              </a:tr>
              <a:tr h="326785">
                <a:tc>
                  <a:txBody>
                    <a:bodyPr/>
                    <a:lstStyle/>
                    <a:p>
                      <a:r>
                        <a:rPr lang="en-GB" sz="1200" dirty="0"/>
                        <a:t>No</a:t>
                      </a:r>
                    </a:p>
                  </a:txBody>
                  <a:tcPr/>
                </a:tc>
                <a:tc>
                  <a:txBody>
                    <a:bodyPr/>
                    <a:lstStyle/>
                    <a:p>
                      <a:r>
                        <a:rPr lang="en-GB" sz="1200" dirty="0"/>
                        <a:t>0</a:t>
                      </a:r>
                    </a:p>
                  </a:txBody>
                  <a:tcPr/>
                </a:tc>
                <a:extLst>
                  <a:ext uri="{0D108BD9-81ED-4DB2-BD59-A6C34878D82A}">
                    <a16:rowId xmlns="" xmlns:a16="http://schemas.microsoft.com/office/drawing/2014/main" val="10002"/>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306567367"/>
              </p:ext>
            </p:extLst>
          </p:nvPr>
        </p:nvGraphicFramePr>
        <p:xfrm>
          <a:off x="2987824" y="2708920"/>
          <a:ext cx="2160240" cy="1204672"/>
        </p:xfrm>
        <a:graphic>
          <a:graphicData uri="http://schemas.openxmlformats.org/drawingml/2006/table">
            <a:tbl>
              <a:tblPr firstRow="1" bandRow="1">
                <a:tableStyleId>{5C22544A-7EE6-4342-B048-85BDC9FD1C3A}</a:tableStyleId>
              </a:tblPr>
              <a:tblGrid>
                <a:gridCol w="1756412">
                  <a:extLst>
                    <a:ext uri="{9D8B030D-6E8A-4147-A177-3AD203B41FA5}">
                      <a16:colId xmlns="" xmlns:a16="http://schemas.microsoft.com/office/drawing/2014/main" val="20000"/>
                    </a:ext>
                  </a:extLst>
                </a:gridCol>
                <a:gridCol w="403828">
                  <a:extLst>
                    <a:ext uri="{9D8B030D-6E8A-4147-A177-3AD203B41FA5}">
                      <a16:colId xmlns="" xmlns:a16="http://schemas.microsoft.com/office/drawing/2014/main" val="20001"/>
                    </a:ext>
                  </a:extLst>
                </a:gridCol>
              </a:tblGrid>
              <a:tr h="551102">
                <a:tc>
                  <a:txBody>
                    <a:bodyPr/>
                    <a:lstStyle/>
                    <a:p>
                      <a:r>
                        <a:rPr lang="en-GB" sz="1400" dirty="0"/>
                        <a:t>E</a:t>
                      </a:r>
                    </a:p>
                    <a:p>
                      <a:r>
                        <a:rPr lang="en-GB" sz="1400" dirty="0"/>
                        <a:t>Weight</a:t>
                      </a:r>
                      <a:r>
                        <a:rPr lang="en-GB" sz="1400" baseline="0" dirty="0"/>
                        <a:t> loss &gt;3 Kg</a:t>
                      </a:r>
                      <a:endParaRPr lang="en-GB" sz="1400" dirty="0"/>
                    </a:p>
                  </a:txBody>
                  <a:tcPr/>
                </a:tc>
                <a:tc>
                  <a:txBody>
                    <a:bodyPr/>
                    <a:lstStyle/>
                    <a:p>
                      <a:endParaRPr lang="en-GB" dirty="0"/>
                    </a:p>
                  </a:txBody>
                  <a:tcPr/>
                </a:tc>
                <a:extLst>
                  <a:ext uri="{0D108BD9-81ED-4DB2-BD59-A6C34878D82A}">
                    <a16:rowId xmlns="" xmlns:a16="http://schemas.microsoft.com/office/drawing/2014/main" val="10000"/>
                  </a:ext>
                </a:extLst>
              </a:tr>
              <a:tr h="326785">
                <a:tc>
                  <a:txBody>
                    <a:bodyPr/>
                    <a:lstStyle/>
                    <a:p>
                      <a:r>
                        <a:rPr lang="en-GB" sz="1200" dirty="0"/>
                        <a:t>Yes</a:t>
                      </a:r>
                    </a:p>
                  </a:txBody>
                  <a:tcPr/>
                </a:tc>
                <a:tc>
                  <a:txBody>
                    <a:bodyPr/>
                    <a:lstStyle/>
                    <a:p>
                      <a:r>
                        <a:rPr lang="en-GB" sz="1200" dirty="0"/>
                        <a:t>2</a:t>
                      </a:r>
                    </a:p>
                  </a:txBody>
                  <a:tcPr/>
                </a:tc>
                <a:extLst>
                  <a:ext uri="{0D108BD9-81ED-4DB2-BD59-A6C34878D82A}">
                    <a16:rowId xmlns="" xmlns:a16="http://schemas.microsoft.com/office/drawing/2014/main" val="10001"/>
                  </a:ext>
                </a:extLst>
              </a:tr>
              <a:tr h="326785">
                <a:tc>
                  <a:txBody>
                    <a:bodyPr/>
                    <a:lstStyle/>
                    <a:p>
                      <a:r>
                        <a:rPr lang="en-GB" sz="1200" dirty="0"/>
                        <a:t>No</a:t>
                      </a:r>
                    </a:p>
                  </a:txBody>
                  <a:tcPr/>
                </a:tc>
                <a:tc>
                  <a:txBody>
                    <a:bodyPr/>
                    <a:lstStyle/>
                    <a:p>
                      <a:r>
                        <a:rPr lang="en-GB" sz="1200" dirty="0"/>
                        <a:t>0</a:t>
                      </a:r>
                    </a:p>
                  </a:txBody>
                  <a:tcPr/>
                </a:tc>
                <a:extLst>
                  <a:ext uri="{0D108BD9-81ED-4DB2-BD59-A6C34878D82A}">
                    <a16:rowId xmlns="" xmlns:a16="http://schemas.microsoft.com/office/drawing/2014/main" val="1000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435861456"/>
              </p:ext>
            </p:extLst>
          </p:nvPr>
        </p:nvGraphicFramePr>
        <p:xfrm>
          <a:off x="5220072" y="2708920"/>
          <a:ext cx="2736304" cy="1204672"/>
        </p:xfrm>
        <a:graphic>
          <a:graphicData uri="http://schemas.openxmlformats.org/drawingml/2006/table">
            <a:tbl>
              <a:tblPr firstRow="1" bandRow="1">
                <a:tableStyleId>{5C22544A-7EE6-4342-B048-85BDC9FD1C3A}</a:tableStyleId>
              </a:tblPr>
              <a:tblGrid>
                <a:gridCol w="2304256">
                  <a:extLst>
                    <a:ext uri="{9D8B030D-6E8A-4147-A177-3AD203B41FA5}">
                      <a16:colId xmlns="" xmlns:a16="http://schemas.microsoft.com/office/drawing/2014/main" val="20000"/>
                    </a:ext>
                  </a:extLst>
                </a:gridCol>
                <a:gridCol w="432048">
                  <a:extLst>
                    <a:ext uri="{9D8B030D-6E8A-4147-A177-3AD203B41FA5}">
                      <a16:colId xmlns="" xmlns:a16="http://schemas.microsoft.com/office/drawing/2014/main" val="20001"/>
                    </a:ext>
                  </a:extLst>
                </a:gridCol>
              </a:tblGrid>
              <a:tr h="551102">
                <a:tc>
                  <a:txBody>
                    <a:bodyPr/>
                    <a:lstStyle/>
                    <a:p>
                      <a:r>
                        <a:rPr lang="en-GB" sz="1400" dirty="0"/>
                        <a:t>F</a:t>
                      </a:r>
                    </a:p>
                    <a:p>
                      <a:r>
                        <a:rPr lang="en-GB" sz="1400" dirty="0"/>
                        <a:t>Duration of Symptoms &gt; 6m</a:t>
                      </a:r>
                    </a:p>
                  </a:txBody>
                  <a:tcPr/>
                </a:tc>
                <a:tc>
                  <a:txBody>
                    <a:bodyPr/>
                    <a:lstStyle/>
                    <a:p>
                      <a:endParaRPr lang="en-GB" dirty="0"/>
                    </a:p>
                  </a:txBody>
                  <a:tcPr/>
                </a:tc>
                <a:extLst>
                  <a:ext uri="{0D108BD9-81ED-4DB2-BD59-A6C34878D82A}">
                    <a16:rowId xmlns="" xmlns:a16="http://schemas.microsoft.com/office/drawing/2014/main" val="10000"/>
                  </a:ext>
                </a:extLst>
              </a:tr>
              <a:tr h="326785">
                <a:tc>
                  <a:txBody>
                    <a:bodyPr/>
                    <a:lstStyle/>
                    <a:p>
                      <a:r>
                        <a:rPr lang="en-GB" sz="1200" dirty="0"/>
                        <a:t>Yes</a:t>
                      </a:r>
                    </a:p>
                  </a:txBody>
                  <a:tcPr/>
                </a:tc>
                <a:tc>
                  <a:txBody>
                    <a:bodyPr/>
                    <a:lstStyle/>
                    <a:p>
                      <a:r>
                        <a:rPr lang="en-GB" sz="1200" dirty="0"/>
                        <a:t>-1.5</a:t>
                      </a:r>
                    </a:p>
                  </a:txBody>
                  <a:tcPr/>
                </a:tc>
                <a:extLst>
                  <a:ext uri="{0D108BD9-81ED-4DB2-BD59-A6C34878D82A}">
                    <a16:rowId xmlns="" xmlns:a16="http://schemas.microsoft.com/office/drawing/2014/main" val="10001"/>
                  </a:ext>
                </a:extLst>
              </a:tr>
              <a:tr h="326785">
                <a:tc>
                  <a:txBody>
                    <a:bodyPr/>
                    <a:lstStyle/>
                    <a:p>
                      <a:r>
                        <a:rPr lang="en-GB" sz="1200" dirty="0"/>
                        <a:t>No</a:t>
                      </a:r>
                    </a:p>
                  </a:txBody>
                  <a:tcPr/>
                </a:tc>
                <a:tc>
                  <a:txBody>
                    <a:bodyPr/>
                    <a:lstStyle/>
                    <a:p>
                      <a:r>
                        <a:rPr lang="en-GB" sz="1200" dirty="0"/>
                        <a:t>0</a:t>
                      </a:r>
                    </a:p>
                  </a:txBody>
                  <a:tcPr/>
                </a:tc>
                <a:extLst>
                  <a:ext uri="{0D108BD9-81ED-4DB2-BD59-A6C34878D82A}">
                    <a16:rowId xmlns="" xmlns:a16="http://schemas.microsoft.com/office/drawing/2014/main" val="10002"/>
                  </a:ext>
                </a:extLst>
              </a:tr>
            </a:tbl>
          </a:graphicData>
        </a:graphic>
      </p:graphicFrame>
      <p:sp>
        <p:nvSpPr>
          <p:cNvPr id="20" name="TextBox 19"/>
          <p:cNvSpPr txBox="1"/>
          <p:nvPr/>
        </p:nvSpPr>
        <p:spPr>
          <a:xfrm>
            <a:off x="539553" y="4293098"/>
            <a:ext cx="3384376" cy="1200329"/>
          </a:xfrm>
          <a:prstGeom prst="rect">
            <a:avLst/>
          </a:prstGeom>
          <a:noFill/>
        </p:spPr>
        <p:txBody>
          <a:bodyPr wrap="square" rtlCol="0">
            <a:spAutoFit/>
          </a:bodyPr>
          <a:lstStyle/>
          <a:p>
            <a:r>
              <a:rPr lang="en-GB" dirty="0"/>
              <a:t>EDS = A+B+C+D+E+F</a:t>
            </a:r>
          </a:p>
          <a:p>
            <a:r>
              <a:rPr lang="en-GB" sz="1200" dirty="0"/>
              <a:t>If score ≥ 3.5 patient requires urgent investigation as higher risk of cancer</a:t>
            </a:r>
          </a:p>
          <a:p>
            <a:r>
              <a:rPr lang="en-GB" sz="1200" dirty="0"/>
              <a:t>If score &lt; 3.5 patient can have routine endoscopy</a:t>
            </a:r>
          </a:p>
          <a:p>
            <a:endParaRPr lang="en-GB" dirty="0"/>
          </a:p>
        </p:txBody>
      </p:sp>
      <p:sp>
        <p:nvSpPr>
          <p:cNvPr id="26" name="TextBox 25"/>
          <p:cNvSpPr txBox="1"/>
          <p:nvPr/>
        </p:nvSpPr>
        <p:spPr>
          <a:xfrm>
            <a:off x="4354835" y="4442818"/>
            <a:ext cx="3745557" cy="1661993"/>
          </a:xfrm>
          <a:prstGeom prst="rect">
            <a:avLst/>
          </a:prstGeom>
          <a:noFill/>
        </p:spPr>
        <p:txBody>
          <a:bodyPr wrap="square" rtlCol="0">
            <a:spAutoFit/>
          </a:bodyPr>
          <a:lstStyle/>
          <a:p>
            <a:r>
              <a:rPr lang="en-GB" sz="1200" b="1" dirty="0"/>
              <a:t>Rhatigan et al 2010 – 574 patients</a:t>
            </a:r>
          </a:p>
          <a:p>
            <a:r>
              <a:rPr lang="en-GB" sz="1200" dirty="0"/>
              <a:t>30-35% 2WW referrals EDS &lt; 3.5</a:t>
            </a:r>
          </a:p>
          <a:p>
            <a:r>
              <a:rPr lang="en-GB" sz="1200" dirty="0"/>
              <a:t>20% cancer rate with EDS &gt;3.5</a:t>
            </a:r>
          </a:p>
          <a:p>
            <a:r>
              <a:rPr lang="en-GB" sz="1200" dirty="0"/>
              <a:t>1 missed cancer with EDS &lt;3.5	NPV – 99.3%</a:t>
            </a:r>
          </a:p>
          <a:p>
            <a:r>
              <a:rPr lang="en-GB" sz="1200" b="1" dirty="0"/>
              <a:t>Murray et al 2012 – 2000 patients</a:t>
            </a:r>
          </a:p>
          <a:p>
            <a:r>
              <a:rPr lang="en-GB" sz="1200" dirty="0"/>
              <a:t>3 patients with EDS of 3 had cancer	NPV – 98%</a:t>
            </a:r>
          </a:p>
          <a:p>
            <a:endParaRPr lang="en-GB" sz="1200" dirty="0"/>
          </a:p>
          <a:p>
            <a:endParaRPr lang="en-GB" dirty="0"/>
          </a:p>
        </p:txBody>
      </p:sp>
    </p:spTree>
    <p:extLst>
      <p:ext uri="{BB962C8B-B14F-4D97-AF65-F5344CB8AC3E}">
        <p14:creationId xmlns:p14="http://schemas.microsoft.com/office/powerpoint/2010/main" val="42655411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Predictive Value of Symptoms - Dysphagia</a:t>
            </a:r>
            <a:endParaRPr lang="en-GB" dirty="0"/>
          </a:p>
        </p:txBody>
      </p:sp>
      <p:sp>
        <p:nvSpPr>
          <p:cNvPr id="3" name="Content Placeholder 2"/>
          <p:cNvSpPr>
            <a:spLocks noGrp="1"/>
          </p:cNvSpPr>
          <p:nvPr>
            <p:ph sz="half" idx="1"/>
          </p:nvPr>
        </p:nvSpPr>
        <p:spPr>
          <a:xfrm>
            <a:off x="189571" y="1512475"/>
            <a:ext cx="4109205" cy="4236973"/>
          </a:xfrm>
        </p:spPr>
        <p:txBody>
          <a:bodyPr>
            <a:normAutofit fontScale="85000" lnSpcReduction="10000"/>
          </a:bodyPr>
          <a:lstStyle/>
          <a:p>
            <a:pPr marL="0" indent="0">
              <a:buNone/>
            </a:pPr>
            <a:r>
              <a:rPr lang="en-GB" dirty="0" smtClean="0"/>
              <a:t>Prospective study of 2000 referrals</a:t>
            </a:r>
          </a:p>
          <a:p>
            <a:pPr marL="0" indent="0">
              <a:buNone/>
            </a:pPr>
            <a:r>
              <a:rPr lang="en-GB" dirty="0" smtClean="0"/>
              <a:t>Reflux</a:t>
            </a:r>
            <a:r>
              <a:rPr lang="en-GB" dirty="0" smtClean="0"/>
              <a:t>		</a:t>
            </a:r>
            <a:r>
              <a:rPr lang="en-GB" dirty="0"/>
              <a:t> </a:t>
            </a:r>
            <a:r>
              <a:rPr lang="en-GB" dirty="0" smtClean="0"/>
              <a:t>	41%</a:t>
            </a:r>
          </a:p>
          <a:p>
            <a:pPr marL="0" indent="0">
              <a:buNone/>
            </a:pPr>
            <a:r>
              <a:rPr lang="en-GB" dirty="0" smtClean="0"/>
              <a:t>Malignancy</a:t>
            </a:r>
            <a:r>
              <a:rPr lang="en-GB" dirty="0" smtClean="0"/>
              <a:t>		11%</a:t>
            </a:r>
          </a:p>
          <a:p>
            <a:pPr marL="0" indent="0">
              <a:buNone/>
            </a:pPr>
            <a:r>
              <a:rPr lang="en-GB" dirty="0" err="1" smtClean="0"/>
              <a:t>Dysmotility</a:t>
            </a:r>
            <a:r>
              <a:rPr lang="en-GB" dirty="0" smtClean="0"/>
              <a:t>		10%</a:t>
            </a:r>
          </a:p>
          <a:p>
            <a:pPr marL="0" indent="0">
              <a:buNone/>
            </a:pPr>
            <a:r>
              <a:rPr lang="en-GB" dirty="0" smtClean="0"/>
              <a:t>Benign </a:t>
            </a:r>
            <a:r>
              <a:rPr lang="en-GB" dirty="0" smtClean="0"/>
              <a:t>stricture	</a:t>
            </a:r>
            <a:r>
              <a:rPr lang="en-GB" dirty="0" smtClean="0"/>
              <a:t>10</a:t>
            </a:r>
            <a:r>
              <a:rPr lang="en-GB" dirty="0" smtClean="0"/>
              <a:t>%</a:t>
            </a:r>
          </a:p>
          <a:p>
            <a:pPr marL="0" indent="0">
              <a:buNone/>
            </a:pPr>
            <a:r>
              <a:rPr lang="en-GB" dirty="0" smtClean="0"/>
              <a:t>Normal</a:t>
            </a:r>
            <a:r>
              <a:rPr lang="en-GB" dirty="0" smtClean="0"/>
              <a:t>		12%</a:t>
            </a:r>
          </a:p>
          <a:p>
            <a:pPr marL="0" indent="0">
              <a:buNone/>
            </a:pPr>
            <a:endParaRPr lang="en-GB" dirty="0" smtClean="0"/>
          </a:p>
          <a:p>
            <a:pPr marL="0" indent="0">
              <a:buNone/>
            </a:pPr>
            <a:r>
              <a:rPr lang="en-GB" dirty="0" smtClean="0"/>
              <a:t>EDS – PPV – </a:t>
            </a:r>
            <a:r>
              <a:rPr lang="en-GB" dirty="0" smtClean="0"/>
              <a:t>98.4% NPV </a:t>
            </a:r>
            <a:r>
              <a:rPr lang="en-GB" dirty="0" smtClean="0"/>
              <a:t>– 98%</a:t>
            </a:r>
          </a:p>
          <a:p>
            <a:pPr marL="0" indent="0">
              <a:buNone/>
            </a:pPr>
            <a:r>
              <a:rPr lang="en-GB" dirty="0" smtClean="0"/>
              <a:t>	BUT 3 missed cancers</a:t>
            </a:r>
            <a:r>
              <a:rPr lang="en-GB" dirty="0"/>
              <a:t>	</a:t>
            </a:r>
          </a:p>
        </p:txBody>
      </p:sp>
      <p:sp>
        <p:nvSpPr>
          <p:cNvPr id="4" name="Content Placeholder 3"/>
          <p:cNvSpPr>
            <a:spLocks noGrp="1"/>
          </p:cNvSpPr>
          <p:nvPr>
            <p:ph sz="half" idx="2"/>
          </p:nvPr>
        </p:nvSpPr>
        <p:spPr>
          <a:xfrm>
            <a:off x="4227534" y="1825625"/>
            <a:ext cx="4287816" cy="4351338"/>
          </a:xfrm>
        </p:spPr>
        <p:txBody>
          <a:bodyPr>
            <a:normAutofit fontScale="85000" lnSpcReduction="10000"/>
          </a:bodyPr>
          <a:lstStyle/>
          <a:p>
            <a:pPr marL="0" indent="0">
              <a:buNone/>
            </a:pPr>
            <a:r>
              <a:rPr lang="en-GB" dirty="0" smtClean="0"/>
              <a:t>     </a:t>
            </a:r>
          </a:p>
          <a:p>
            <a:pPr marL="0" indent="0">
              <a:buNone/>
            </a:pPr>
            <a:r>
              <a:rPr lang="en-GB" dirty="0"/>
              <a:t>	</a:t>
            </a:r>
            <a:r>
              <a:rPr lang="en-GB" dirty="0" smtClean="0"/>
              <a:t>				- </a:t>
            </a:r>
            <a:r>
              <a:rPr lang="en-GB" dirty="0"/>
              <a:t>	</a:t>
            </a:r>
            <a:endParaRPr lang="en-GB" dirty="0" smtClean="0"/>
          </a:p>
          <a:p>
            <a:pPr marL="0" indent="0">
              <a:buNone/>
            </a:pPr>
            <a:r>
              <a:rPr lang="en-GB" dirty="0"/>
              <a:t>		</a:t>
            </a:r>
            <a:endParaRPr lang="en-GB" dirty="0" smtClean="0"/>
          </a:p>
          <a:p>
            <a:pPr marL="0" indent="0">
              <a:buNone/>
            </a:pP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2396624357"/>
              </p:ext>
            </p:extLst>
          </p:nvPr>
        </p:nvGraphicFramePr>
        <p:xfrm>
          <a:off x="4351751" y="1515650"/>
          <a:ext cx="4468863" cy="4785360"/>
        </p:xfrm>
        <a:graphic>
          <a:graphicData uri="http://schemas.openxmlformats.org/drawingml/2006/table">
            <a:tbl>
              <a:tblPr firstRow="1" bandRow="1">
                <a:tableStyleId>{5C22544A-7EE6-4342-B048-85BDC9FD1C3A}</a:tableStyleId>
              </a:tblPr>
              <a:tblGrid>
                <a:gridCol w="2072483"/>
                <a:gridCol w="906759"/>
                <a:gridCol w="1489621"/>
              </a:tblGrid>
              <a:tr h="639570">
                <a:tc gridSpan="2">
                  <a:txBody>
                    <a:bodyPr/>
                    <a:lstStyle/>
                    <a:p>
                      <a:r>
                        <a:rPr lang="en-GB" dirty="0" smtClean="0"/>
                        <a:t>Factors associated with Malignancy</a:t>
                      </a:r>
                      <a:endParaRPr lang="en-GB" dirty="0"/>
                    </a:p>
                  </a:txBody>
                  <a:tcPr marL="68580" marR="68580"/>
                </a:tc>
                <a:tc hMerge="1">
                  <a:txBody>
                    <a:bodyPr/>
                    <a:lstStyle/>
                    <a:p>
                      <a:endParaRPr lang="en-GB" dirty="0"/>
                    </a:p>
                  </a:txBody>
                  <a:tcPr/>
                </a:tc>
                <a:tc>
                  <a:txBody>
                    <a:bodyPr/>
                    <a:lstStyle/>
                    <a:p>
                      <a:pPr algn="ctr"/>
                      <a:r>
                        <a:rPr lang="en-GB" dirty="0" smtClean="0"/>
                        <a:t>OR</a:t>
                      </a:r>
                      <a:endParaRPr lang="en-GB" dirty="0"/>
                    </a:p>
                  </a:txBody>
                  <a:tcPr marL="68580" marR="68580"/>
                </a:tc>
              </a:tr>
              <a:tr h="370840">
                <a:tc>
                  <a:txBody>
                    <a:bodyPr/>
                    <a:lstStyle/>
                    <a:p>
                      <a:r>
                        <a:rPr lang="en-GB" dirty="0" smtClean="0"/>
                        <a:t>Age &gt; 60</a:t>
                      </a:r>
                      <a:endParaRPr lang="en-GB"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 &gt;73)</a:t>
                      </a:r>
                    </a:p>
                  </a:txBody>
                  <a:tcPr marL="68580" marR="68580"/>
                </a:tc>
                <a:tc>
                  <a:txBody>
                    <a:bodyPr/>
                    <a:lstStyle/>
                    <a:p>
                      <a:pPr algn="ctr"/>
                      <a:endParaRPr lang="en-GB" dirty="0"/>
                    </a:p>
                  </a:txBody>
                  <a:tcPr marL="68580" marR="68580"/>
                </a:tc>
              </a:tr>
              <a:tr h="370840">
                <a:tc>
                  <a:txBody>
                    <a:bodyPr/>
                    <a:lstStyle/>
                    <a:p>
                      <a:r>
                        <a:rPr lang="en-GB" dirty="0" smtClean="0"/>
                        <a:t>Male</a:t>
                      </a:r>
                      <a:endParaRPr lang="en-GB"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3.3 x </a:t>
                      </a:r>
                      <a:r>
                        <a:rPr lang="en-GB" dirty="0" smtClean="0">
                          <a:latin typeface="Times New Roman"/>
                          <a:cs typeface="Times New Roman"/>
                        </a:rPr>
                        <a:t>♀</a:t>
                      </a:r>
                      <a:endParaRPr lang="en-GB" dirty="0"/>
                    </a:p>
                  </a:txBody>
                  <a:tcPr marL="68580" marR="68580"/>
                </a:tc>
                <a:tc>
                  <a:txBody>
                    <a:bodyPr/>
                    <a:lstStyle/>
                    <a:p>
                      <a:pPr algn="ctr"/>
                      <a:r>
                        <a:rPr lang="en-GB" dirty="0" smtClean="0"/>
                        <a:t>3.3</a:t>
                      </a:r>
                      <a:endParaRPr lang="en-GB" dirty="0"/>
                    </a:p>
                  </a:txBody>
                  <a:tcPr marL="68580" marR="68580"/>
                </a:tc>
              </a:tr>
              <a:tr h="370840">
                <a:tc>
                  <a:txBody>
                    <a:bodyPr/>
                    <a:lstStyle/>
                    <a:p>
                      <a:r>
                        <a:rPr lang="en-GB" dirty="0" smtClean="0"/>
                        <a:t>Symptoms &lt; 8weeks</a:t>
                      </a:r>
                      <a:endParaRPr lang="en-GB" dirty="0"/>
                    </a:p>
                  </a:txBody>
                  <a:tcPr marL="68580" marR="68580"/>
                </a:tc>
                <a:tc>
                  <a:txBody>
                    <a:bodyPr/>
                    <a:lstStyle/>
                    <a:p>
                      <a:endParaRPr lang="en-GB" dirty="0"/>
                    </a:p>
                  </a:txBody>
                  <a:tcPr marL="68580" marR="68580"/>
                </a:tc>
                <a:tc>
                  <a:txBody>
                    <a:bodyPr/>
                    <a:lstStyle/>
                    <a:p>
                      <a:pPr algn="ctr"/>
                      <a:r>
                        <a:rPr lang="en-GB" dirty="0" smtClean="0"/>
                        <a:t>9.6</a:t>
                      </a:r>
                      <a:endParaRPr lang="en-GB" dirty="0"/>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Symptoms 8-26 weeks</a:t>
                      </a:r>
                      <a:endParaRPr lang="en-GB" dirty="0"/>
                    </a:p>
                  </a:txBody>
                  <a:tcPr marL="68580" marR="68580"/>
                </a:tc>
                <a:tc>
                  <a:txBody>
                    <a:bodyPr/>
                    <a:lstStyle/>
                    <a:p>
                      <a:endParaRPr lang="en-GB" dirty="0"/>
                    </a:p>
                  </a:txBody>
                  <a:tcPr marL="68580" marR="68580"/>
                </a:tc>
                <a:tc>
                  <a:txBody>
                    <a:bodyPr/>
                    <a:lstStyle/>
                    <a:p>
                      <a:pPr algn="ctr"/>
                      <a:r>
                        <a:rPr lang="en-GB" dirty="0" smtClean="0"/>
                        <a:t>6</a:t>
                      </a:r>
                      <a:endParaRPr lang="en-GB" dirty="0"/>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Progressive Symptoms</a:t>
                      </a:r>
                      <a:endParaRPr lang="en-GB" dirty="0"/>
                    </a:p>
                  </a:txBody>
                  <a:tcPr marL="68580" marR="68580"/>
                </a:tc>
                <a:tc>
                  <a:txBody>
                    <a:bodyPr/>
                    <a:lstStyle/>
                    <a:p>
                      <a:endParaRPr lang="en-GB" dirty="0"/>
                    </a:p>
                  </a:txBody>
                  <a:tcPr marL="68580" marR="68580"/>
                </a:tc>
                <a:tc>
                  <a:txBody>
                    <a:bodyPr/>
                    <a:lstStyle/>
                    <a:p>
                      <a:pPr algn="ctr"/>
                      <a:r>
                        <a:rPr lang="en-GB" dirty="0" smtClean="0"/>
                        <a:t>1.8</a:t>
                      </a:r>
                      <a:endParaRPr lang="en-GB" dirty="0"/>
                    </a:p>
                  </a:txBody>
                  <a:tcPr marL="68580" marR="68580"/>
                </a:tc>
              </a:tr>
              <a:tr h="370840">
                <a:tc>
                  <a:txBody>
                    <a:bodyPr/>
                    <a:lstStyle/>
                    <a:p>
                      <a:r>
                        <a:rPr lang="en-GB" dirty="0" smtClean="0"/>
                        <a:t>Weight loss &gt;2kg</a:t>
                      </a:r>
                      <a:endParaRPr lang="en-GB" dirty="0"/>
                    </a:p>
                  </a:txBody>
                  <a:tcPr marL="68580" marR="68580"/>
                </a:tc>
                <a:tc>
                  <a:txBody>
                    <a:bodyPr/>
                    <a:lstStyle/>
                    <a:p>
                      <a:endParaRPr lang="en-GB" dirty="0"/>
                    </a:p>
                  </a:txBody>
                  <a:tcPr marL="68580" marR="68580"/>
                </a:tc>
                <a:tc>
                  <a:txBody>
                    <a:bodyPr/>
                    <a:lstStyle/>
                    <a:p>
                      <a:pPr algn="ctr"/>
                      <a:r>
                        <a:rPr lang="en-GB" dirty="0" smtClean="0"/>
                        <a:t>3.6</a:t>
                      </a:r>
                      <a:endParaRPr lang="en-GB" dirty="0"/>
                    </a:p>
                  </a:txBody>
                  <a:tcPr marL="68580" marR="68580"/>
                </a:tc>
              </a:tr>
              <a:tr h="370840">
                <a:tc>
                  <a:txBody>
                    <a:bodyPr/>
                    <a:lstStyle/>
                    <a:p>
                      <a:endParaRPr lang="en-GB" dirty="0"/>
                    </a:p>
                  </a:txBody>
                  <a:tcPr marL="68580" marR="68580"/>
                </a:tc>
                <a:tc>
                  <a:txBody>
                    <a:bodyPr/>
                    <a:lstStyle/>
                    <a:p>
                      <a:endParaRPr lang="en-GB" dirty="0"/>
                    </a:p>
                  </a:txBody>
                  <a:tcPr marL="68580" marR="68580"/>
                </a:tc>
                <a:tc>
                  <a:txBody>
                    <a:bodyPr/>
                    <a:lstStyle/>
                    <a:p>
                      <a:pPr algn="ctr"/>
                      <a:endParaRPr lang="en-GB" dirty="0"/>
                    </a:p>
                  </a:txBody>
                  <a:tcPr marL="68580" marR="68580"/>
                </a:tc>
              </a:tr>
              <a:tr h="370840">
                <a:tc>
                  <a:txBody>
                    <a:bodyPr/>
                    <a:lstStyle/>
                    <a:p>
                      <a:r>
                        <a:rPr lang="en-GB" dirty="0" smtClean="0"/>
                        <a:t>Reflux</a:t>
                      </a:r>
                      <a:endParaRPr lang="en-GB" dirty="0"/>
                    </a:p>
                  </a:txBody>
                  <a:tcPr marL="68580" marR="68580"/>
                </a:tc>
                <a:tc>
                  <a:txBody>
                    <a:bodyPr/>
                    <a:lstStyle/>
                    <a:p>
                      <a:endParaRPr lang="en-GB" dirty="0"/>
                    </a:p>
                  </a:txBody>
                  <a:tcPr marL="68580" marR="68580"/>
                </a:tc>
                <a:tc>
                  <a:txBody>
                    <a:bodyPr/>
                    <a:lstStyle/>
                    <a:p>
                      <a:pPr algn="ctr"/>
                      <a:r>
                        <a:rPr lang="en-GB" dirty="0" smtClean="0"/>
                        <a:t>0.54</a:t>
                      </a:r>
                      <a:endParaRPr lang="en-GB" dirty="0"/>
                    </a:p>
                  </a:txBody>
                  <a:tcPr marL="68580" marR="68580"/>
                </a:tc>
              </a:tr>
              <a:tr h="370840">
                <a:tc>
                  <a:txBody>
                    <a:bodyPr/>
                    <a:lstStyle/>
                    <a:p>
                      <a:r>
                        <a:rPr lang="en-GB" dirty="0" smtClean="0"/>
                        <a:t>Symptoms &gt; 26 weeks</a:t>
                      </a:r>
                      <a:endParaRPr lang="en-GB" dirty="0"/>
                    </a:p>
                  </a:txBody>
                  <a:tcPr marL="68580" marR="68580"/>
                </a:tc>
                <a:tc>
                  <a:txBody>
                    <a:bodyPr/>
                    <a:lstStyle/>
                    <a:p>
                      <a:endParaRPr lang="en-GB" dirty="0"/>
                    </a:p>
                  </a:txBody>
                  <a:tcPr marL="68580" marR="68580"/>
                </a:tc>
                <a:tc>
                  <a:txBody>
                    <a:bodyPr/>
                    <a:lstStyle/>
                    <a:p>
                      <a:pPr algn="ctr"/>
                      <a:r>
                        <a:rPr lang="en-GB" dirty="0" smtClean="0"/>
                        <a:t>1</a:t>
                      </a:r>
                      <a:endParaRPr lang="en-GB" dirty="0"/>
                    </a:p>
                  </a:txBody>
                  <a:tcPr marL="68580" marR="68580"/>
                </a:tc>
              </a:tr>
            </a:tbl>
          </a:graphicData>
        </a:graphic>
      </p:graphicFrame>
      <p:sp>
        <p:nvSpPr>
          <p:cNvPr id="6" name="TextBox 5"/>
          <p:cNvSpPr txBox="1"/>
          <p:nvPr/>
        </p:nvSpPr>
        <p:spPr>
          <a:xfrm>
            <a:off x="4906537" y="6293049"/>
            <a:ext cx="3914077" cy="307777"/>
          </a:xfrm>
          <a:prstGeom prst="rect">
            <a:avLst/>
          </a:prstGeom>
          <a:noFill/>
        </p:spPr>
        <p:txBody>
          <a:bodyPr wrap="square" rtlCol="0">
            <a:spAutoFit/>
          </a:bodyPr>
          <a:lstStyle/>
          <a:p>
            <a:r>
              <a:rPr lang="en-GB" sz="1400" dirty="0" smtClean="0"/>
              <a:t>Murray et al World J Gastroenterol 2012</a:t>
            </a:r>
            <a:endParaRPr lang="en-GB" sz="1400" dirty="0"/>
          </a:p>
        </p:txBody>
      </p:sp>
    </p:spTree>
    <p:extLst>
      <p:ext uri="{BB962C8B-B14F-4D97-AF65-F5344CB8AC3E}">
        <p14:creationId xmlns:p14="http://schemas.microsoft.com/office/powerpoint/2010/main" val="2869113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7" y="980728"/>
            <a:ext cx="244827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Age ≥55 with weight loss </a:t>
            </a:r>
          </a:p>
          <a:p>
            <a:pPr algn="ctr"/>
            <a:r>
              <a:rPr lang="en-GB" sz="1400" dirty="0"/>
              <a:t>AND 1 or more </a:t>
            </a:r>
          </a:p>
        </p:txBody>
      </p:sp>
      <p:sp>
        <p:nvSpPr>
          <p:cNvPr id="5" name="Rounded Rectangle 4"/>
          <p:cNvSpPr/>
          <p:nvPr/>
        </p:nvSpPr>
        <p:spPr>
          <a:xfrm>
            <a:off x="539553" y="2204864"/>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Upper abdo pain</a:t>
            </a:r>
          </a:p>
        </p:txBody>
      </p:sp>
      <p:sp>
        <p:nvSpPr>
          <p:cNvPr id="8" name="Rounded Rectangle 7"/>
          <p:cNvSpPr/>
          <p:nvPr/>
        </p:nvSpPr>
        <p:spPr>
          <a:xfrm>
            <a:off x="1979713" y="2204864"/>
            <a:ext cx="11521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Reflux</a:t>
            </a:r>
          </a:p>
        </p:txBody>
      </p:sp>
      <p:sp>
        <p:nvSpPr>
          <p:cNvPr id="9" name="Rounded Rectangle 8"/>
          <p:cNvSpPr/>
          <p:nvPr/>
        </p:nvSpPr>
        <p:spPr>
          <a:xfrm>
            <a:off x="3347864" y="2204864"/>
            <a:ext cx="10801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Dyspepsia</a:t>
            </a:r>
          </a:p>
        </p:txBody>
      </p:sp>
      <p:cxnSp>
        <p:nvCxnSpPr>
          <p:cNvPr id="11" name="Straight Arrow Connector 10"/>
          <p:cNvCxnSpPr>
            <a:stCxn id="4" idx="2"/>
          </p:cNvCxnSpPr>
          <p:nvPr/>
        </p:nvCxnSpPr>
        <p:spPr>
          <a:xfrm flipH="1">
            <a:off x="1403649" y="1772816"/>
            <a:ext cx="9361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2339752" y="177281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p:cNvCxnSpPr>
          <p:nvPr/>
        </p:nvCxnSpPr>
        <p:spPr>
          <a:xfrm>
            <a:off x="2339753" y="1772816"/>
            <a:ext cx="122413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rot="5400000">
            <a:off x="2195736" y="1029934"/>
            <a:ext cx="576064" cy="4176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Rounded Rectangle 16"/>
          <p:cNvSpPr/>
          <p:nvPr/>
        </p:nvSpPr>
        <p:spPr>
          <a:xfrm>
            <a:off x="5868145" y="996316"/>
            <a:ext cx="2232248" cy="82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dirty="0"/>
              <a:t>Dysphagia</a:t>
            </a:r>
          </a:p>
          <a:p>
            <a:pPr algn="ctr"/>
            <a:endParaRPr lang="en-GB" sz="1400" dirty="0"/>
          </a:p>
        </p:txBody>
      </p:sp>
      <p:sp>
        <p:nvSpPr>
          <p:cNvPr id="18" name="Rounded Rectangle 17"/>
          <p:cNvSpPr/>
          <p:nvPr/>
        </p:nvSpPr>
        <p:spPr>
          <a:xfrm>
            <a:off x="2962818" y="4869160"/>
            <a:ext cx="30963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2WW OGD</a:t>
            </a:r>
          </a:p>
        </p:txBody>
      </p:sp>
      <p:sp>
        <p:nvSpPr>
          <p:cNvPr id="6" name="Footer Placeholder 5"/>
          <p:cNvSpPr>
            <a:spLocks noGrp="1"/>
          </p:cNvSpPr>
          <p:nvPr>
            <p:ph type="ftr" sz="quarter" idx="11"/>
          </p:nvPr>
        </p:nvSpPr>
        <p:spPr>
          <a:xfrm>
            <a:off x="2771801" y="6356352"/>
            <a:ext cx="3600400" cy="365125"/>
          </a:xfrm>
        </p:spPr>
        <p:txBody>
          <a:bodyPr/>
          <a:lstStyle/>
          <a:p>
            <a:r>
              <a:rPr lang="en-GB" dirty="0"/>
              <a:t>Based on NICE NG12. Section 1.2 Upper GI tract cancer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126275"/>
            <a:ext cx="15430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86554" y="260648"/>
            <a:ext cx="7848872" cy="523220"/>
          </a:xfrm>
          <a:prstGeom prst="rect">
            <a:avLst/>
          </a:prstGeom>
        </p:spPr>
        <p:txBody>
          <a:bodyPr wrap="square">
            <a:spAutoFit/>
          </a:bodyPr>
          <a:lstStyle/>
          <a:p>
            <a:r>
              <a:rPr lang="en-GB" sz="2800" dirty="0"/>
              <a:t>Upper GI Suspected Cancer – Recognition &amp; Referral</a:t>
            </a:r>
          </a:p>
        </p:txBody>
      </p:sp>
      <p:cxnSp>
        <p:nvCxnSpPr>
          <p:cNvPr id="3" name="Straight Arrow Connector 2">
            <a:extLst>
              <a:ext uri="{FF2B5EF4-FFF2-40B4-BE49-F238E27FC236}">
                <a16:creationId xmlns="" xmlns:a16="http://schemas.microsoft.com/office/drawing/2014/main" id="{7FA0277B-1DA1-4830-A4C1-4B5262808FB6}"/>
              </a:ext>
            </a:extLst>
          </p:cNvPr>
          <p:cNvCxnSpPr>
            <a:cxnSpLocks/>
            <a:stCxn id="16" idx="1"/>
          </p:cNvCxnSpPr>
          <p:nvPr/>
        </p:nvCxnSpPr>
        <p:spPr>
          <a:xfrm>
            <a:off x="2483768" y="3406198"/>
            <a:ext cx="999172" cy="141137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529EEC24-D05E-4B1E-82E4-AD1A7C0D0B96}"/>
              </a:ext>
            </a:extLst>
          </p:cNvPr>
          <p:cNvCxnSpPr/>
          <p:nvPr/>
        </p:nvCxnSpPr>
        <p:spPr>
          <a:xfrm flipH="1">
            <a:off x="5424755" y="1824408"/>
            <a:ext cx="1186665" cy="304475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624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115617" y="980728"/>
            <a:ext cx="244827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Age ≥55 with weight loss </a:t>
            </a:r>
          </a:p>
          <a:p>
            <a:pPr algn="ctr"/>
            <a:r>
              <a:rPr lang="en-GB" sz="1400" dirty="0"/>
              <a:t>AND 1 or more </a:t>
            </a:r>
          </a:p>
        </p:txBody>
      </p:sp>
      <p:sp>
        <p:nvSpPr>
          <p:cNvPr id="5" name="Rounded Rectangle 4"/>
          <p:cNvSpPr/>
          <p:nvPr/>
        </p:nvSpPr>
        <p:spPr>
          <a:xfrm>
            <a:off x="539553" y="2204864"/>
            <a:ext cx="12241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Upper abdo pain</a:t>
            </a:r>
          </a:p>
        </p:txBody>
      </p:sp>
      <p:sp>
        <p:nvSpPr>
          <p:cNvPr id="8" name="Rounded Rectangle 7"/>
          <p:cNvSpPr/>
          <p:nvPr/>
        </p:nvSpPr>
        <p:spPr>
          <a:xfrm>
            <a:off x="1979713" y="2204864"/>
            <a:ext cx="11521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Reflux</a:t>
            </a:r>
          </a:p>
        </p:txBody>
      </p:sp>
      <p:sp>
        <p:nvSpPr>
          <p:cNvPr id="9" name="Rounded Rectangle 8"/>
          <p:cNvSpPr/>
          <p:nvPr/>
        </p:nvSpPr>
        <p:spPr>
          <a:xfrm>
            <a:off x="3347864" y="2204864"/>
            <a:ext cx="108012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Dyspepsia</a:t>
            </a:r>
          </a:p>
        </p:txBody>
      </p:sp>
      <p:cxnSp>
        <p:nvCxnSpPr>
          <p:cNvPr id="11" name="Straight Arrow Connector 10"/>
          <p:cNvCxnSpPr>
            <a:stCxn id="4" idx="2"/>
          </p:cNvCxnSpPr>
          <p:nvPr/>
        </p:nvCxnSpPr>
        <p:spPr>
          <a:xfrm flipH="1">
            <a:off x="1403649" y="1772816"/>
            <a:ext cx="93610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2339752" y="1772816"/>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p:cNvCxnSpPr>
          <p:nvPr/>
        </p:nvCxnSpPr>
        <p:spPr>
          <a:xfrm>
            <a:off x="2339753" y="1772816"/>
            <a:ext cx="122413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rot="5400000">
            <a:off x="2123728" y="1196753"/>
            <a:ext cx="576064" cy="41764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7" name="Rounded Rectangle 16"/>
          <p:cNvSpPr/>
          <p:nvPr/>
        </p:nvSpPr>
        <p:spPr>
          <a:xfrm>
            <a:off x="5868145" y="996316"/>
            <a:ext cx="2232248" cy="8280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a:p>
            <a:pPr algn="ctr"/>
            <a:r>
              <a:rPr lang="en-GB" sz="1400" dirty="0"/>
              <a:t>Dysphagia</a:t>
            </a:r>
          </a:p>
          <a:p>
            <a:pPr algn="ctr"/>
            <a:endParaRPr lang="en-GB" sz="1400" dirty="0"/>
          </a:p>
        </p:txBody>
      </p:sp>
      <p:sp>
        <p:nvSpPr>
          <p:cNvPr id="18" name="Rounded Rectangle 17"/>
          <p:cNvSpPr/>
          <p:nvPr/>
        </p:nvSpPr>
        <p:spPr>
          <a:xfrm>
            <a:off x="2962818" y="4869160"/>
            <a:ext cx="3096344"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2WW OGD</a:t>
            </a:r>
          </a:p>
        </p:txBody>
      </p:sp>
      <p:sp>
        <p:nvSpPr>
          <p:cNvPr id="6" name="Footer Placeholder 5"/>
          <p:cNvSpPr>
            <a:spLocks noGrp="1"/>
          </p:cNvSpPr>
          <p:nvPr>
            <p:ph type="ftr" sz="quarter" idx="11"/>
          </p:nvPr>
        </p:nvSpPr>
        <p:spPr>
          <a:xfrm>
            <a:off x="2771801" y="6356352"/>
            <a:ext cx="3600400" cy="365125"/>
          </a:xfrm>
        </p:spPr>
        <p:txBody>
          <a:bodyPr/>
          <a:lstStyle/>
          <a:p>
            <a:r>
              <a:rPr lang="en-GB" dirty="0"/>
              <a:t>Based on NICE NG12. Section 1.2 Upper GI tract cancer</a:t>
            </a:r>
          </a:p>
        </p:txBody>
      </p:sp>
      <mc:AlternateContent xmlns:mc="http://schemas.openxmlformats.org/markup-compatibility/2006" xmlns:a14="http://schemas.microsoft.com/office/drawing/2010/main">
        <mc:Choice Requires="a14">
          <p:sp>
            <p:nvSpPr>
              <p:cNvPr id="10" name="Rounded Rectangle 9"/>
              <p:cNvSpPr/>
              <p:nvPr/>
            </p:nvSpPr>
            <p:spPr>
              <a:xfrm>
                <a:off x="6444208" y="2863197"/>
                <a:ext cx="2232248" cy="157391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Please state </a:t>
                </a:r>
                <a14:m>
                  <m:oMath xmlns:m="http://schemas.openxmlformats.org/officeDocument/2006/math">
                    <m:r>
                      <a:rPr lang="en-GB" sz="1200" b="1" i="1" dirty="0" smtClean="0">
                        <a:solidFill>
                          <a:schemeClr val="tx1"/>
                        </a:solidFill>
                        <a:latin typeface="Cambria Math"/>
                      </a:rPr>
                      <m:t>𝑬𝒅𝒊𝒏𝒃𝒖𝒓𝒈𝒉</m:t>
                    </m:r>
                    <m:r>
                      <a:rPr lang="en-GB" sz="1200" b="1" i="1" dirty="0" smtClean="0">
                        <a:solidFill>
                          <a:schemeClr val="tx1"/>
                        </a:solidFill>
                        <a:latin typeface="Cambria Math"/>
                      </a:rPr>
                      <m:t> </m:t>
                    </m:r>
                    <m:r>
                      <a:rPr lang="en-GB" sz="1200" b="1" i="1" dirty="0" smtClean="0">
                        <a:solidFill>
                          <a:schemeClr val="tx1"/>
                        </a:solidFill>
                        <a:latin typeface="Cambria Math"/>
                      </a:rPr>
                      <m:t>𝑫𝒚𝒔𝒑𝒉𝒂𝒈𝒊𝒂</m:t>
                    </m:r>
                    <m:r>
                      <a:rPr lang="en-GB" sz="1200" b="1" i="1" dirty="0" smtClean="0">
                        <a:solidFill>
                          <a:schemeClr val="tx1"/>
                        </a:solidFill>
                        <a:latin typeface="Cambria Math"/>
                      </a:rPr>
                      <m:t> </m:t>
                    </m:r>
                    <m:r>
                      <a:rPr lang="en-GB" sz="1200" b="1" i="1" dirty="0" smtClean="0">
                        <a:solidFill>
                          <a:schemeClr val="tx1"/>
                        </a:solidFill>
                        <a:latin typeface="Cambria Math"/>
                      </a:rPr>
                      <m:t>𝑺𝒄𝒐𝒓𝒆</m:t>
                    </m:r>
                  </m:oMath>
                </a14:m>
                <a:endParaRPr lang="en-GB" sz="1200" b="1" i="1" dirty="0">
                  <a:solidFill>
                    <a:schemeClr val="tx1"/>
                  </a:solidFill>
                  <a:latin typeface="Cambria Math"/>
                </a:endParaRPr>
              </a:p>
              <a:p>
                <a:pPr algn="ctr"/>
                <a14:m>
                  <m:oMath xmlns:m="http://schemas.openxmlformats.org/officeDocument/2006/math">
                    <m:r>
                      <a:rPr lang="en-GB" sz="1200" b="1" i="1" dirty="0">
                        <a:solidFill>
                          <a:schemeClr val="tx1"/>
                        </a:solidFill>
                        <a:latin typeface="Cambria Math"/>
                      </a:rPr>
                      <m:t>˟</m:t>
                    </m:r>
                    <m:r>
                      <a:rPr lang="en-GB" sz="1200" b="1" i="0" dirty="0" smtClean="0">
                        <a:solidFill>
                          <a:schemeClr val="tx1"/>
                        </a:solidFill>
                        <a:latin typeface="Cambria Math"/>
                      </a:rPr>
                      <m:t>𝐯𝐚𝐥𝐮𝐞</m:t>
                    </m:r>
                  </m:oMath>
                </a14:m>
                <a:r>
                  <a:rPr lang="en-GB" sz="1200" b="1" dirty="0">
                    <a:solidFill>
                      <a:schemeClr val="tx1"/>
                    </a:solidFill>
                  </a:rPr>
                  <a:t> on referral</a:t>
                </a:r>
              </a:p>
              <a:p>
                <a:pPr algn="ctr"/>
                <a:r>
                  <a:rPr lang="en-GB" sz="1200" b="1" dirty="0">
                    <a:solidFill>
                      <a:schemeClr val="tx1"/>
                    </a:solidFill>
                  </a:rPr>
                  <a:t>Triage </a:t>
                </a:r>
              </a:p>
              <a:p>
                <a:pPr algn="ctr"/>
                <a:r>
                  <a:rPr lang="en-GB" sz="1200" b="1" dirty="0">
                    <a:solidFill>
                      <a:schemeClr val="tx1"/>
                    </a:solidFill>
                  </a:rPr>
                  <a:t>≥ 3.5 to 2WW</a:t>
                </a:r>
              </a:p>
              <a:p>
                <a:pPr algn="ctr"/>
                <a:r>
                  <a:rPr lang="en-GB" sz="1200" b="1" dirty="0">
                    <a:solidFill>
                      <a:schemeClr val="tx1"/>
                    </a:solidFill>
                  </a:rPr>
                  <a:t>&lt;3.5 within 6 weeks</a:t>
                </a:r>
              </a:p>
              <a:p>
                <a:pPr algn="ctr"/>
                <a:endParaRPr lang="en-GB" sz="1200" b="1" dirty="0">
                  <a:solidFill>
                    <a:schemeClr val="tx1"/>
                  </a:solidFill>
                </a:endParaRPr>
              </a:p>
            </p:txBody>
          </p:sp>
        </mc:Choice>
        <mc:Fallback xmlns="">
          <p:sp>
            <p:nvSpPr>
              <p:cNvPr id="10" name="Rounded Rectangle 9"/>
              <p:cNvSpPr>
                <a:spLocks noRot="1" noChangeAspect="1" noMove="1" noResize="1" noEditPoints="1" noAdjustHandles="1" noChangeArrowheads="1" noChangeShapeType="1" noTextEdit="1"/>
              </p:cNvSpPr>
              <p:nvPr/>
            </p:nvSpPr>
            <p:spPr>
              <a:xfrm>
                <a:off x="6444208" y="2863197"/>
                <a:ext cx="2232248" cy="1573915"/>
              </a:xfrm>
              <a:prstGeom prst="roundRect">
                <a:avLst/>
              </a:prstGeom>
              <a:blipFill rotWithShape="1">
                <a:blip r:embed="rId3"/>
                <a:stretch>
                  <a:fillRect l="-541"/>
                </a:stretch>
              </a:blipFill>
            </p:spPr>
            <p:txBody>
              <a:bodyPr/>
              <a:lstStyle/>
              <a:p>
                <a:r>
                  <a:rPr lang="en-GB">
                    <a:noFill/>
                  </a:rPr>
                  <a:t> </a:t>
                </a:r>
              </a:p>
            </p:txBody>
          </p:sp>
        </mc:Fallback>
      </mc:AlternateContent>
      <p:sp>
        <p:nvSpPr>
          <p:cNvPr id="12" name="Rounded Rectangle 11"/>
          <p:cNvSpPr/>
          <p:nvPr/>
        </p:nvSpPr>
        <p:spPr>
          <a:xfrm>
            <a:off x="6444209" y="5975574"/>
            <a:ext cx="2520280" cy="405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r>
              <a:rPr lang="en-GB" sz="1000" dirty="0"/>
              <a:t>EDS- Edinburgh Dysphagia Score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126275"/>
            <a:ext cx="15430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1770654" y="321847"/>
            <a:ext cx="5256584" cy="830997"/>
          </a:xfrm>
          <a:prstGeom prst="rect">
            <a:avLst/>
          </a:prstGeom>
        </p:spPr>
        <p:txBody>
          <a:bodyPr wrap="square">
            <a:spAutoFit/>
          </a:bodyPr>
          <a:lstStyle/>
          <a:p>
            <a:r>
              <a:rPr lang="en-GB" sz="2400" b="1" dirty="0"/>
              <a:t>Upper GI Suspected Cancer – Recognition &amp; Referral</a:t>
            </a:r>
          </a:p>
        </p:txBody>
      </p:sp>
      <p:cxnSp>
        <p:nvCxnSpPr>
          <p:cNvPr id="3" name="Straight Arrow Connector 2">
            <a:extLst>
              <a:ext uri="{FF2B5EF4-FFF2-40B4-BE49-F238E27FC236}">
                <a16:creationId xmlns="" xmlns:a16="http://schemas.microsoft.com/office/drawing/2014/main" id="{D83DBB2F-F678-402A-A3BD-345276739DDB}"/>
              </a:ext>
            </a:extLst>
          </p:cNvPr>
          <p:cNvCxnSpPr>
            <a:stCxn id="16" idx="1"/>
          </p:cNvCxnSpPr>
          <p:nvPr/>
        </p:nvCxnSpPr>
        <p:spPr>
          <a:xfrm>
            <a:off x="2411760" y="3573018"/>
            <a:ext cx="1040357" cy="12961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33B9BC58-84C5-45A0-BE22-EEF81FED6421}"/>
              </a:ext>
            </a:extLst>
          </p:cNvPr>
          <p:cNvCxnSpPr/>
          <p:nvPr/>
        </p:nvCxnSpPr>
        <p:spPr>
          <a:xfrm flipH="1">
            <a:off x="5470989" y="1844824"/>
            <a:ext cx="973219" cy="30243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261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07904" y="476672"/>
            <a:ext cx="165618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Age ≥55 with 1 or more</a:t>
            </a:r>
          </a:p>
        </p:txBody>
      </p:sp>
      <p:sp>
        <p:nvSpPr>
          <p:cNvPr id="31" name="Rounded Rectangle 30"/>
          <p:cNvSpPr/>
          <p:nvPr/>
        </p:nvSpPr>
        <p:spPr>
          <a:xfrm>
            <a:off x="3563888" y="5373216"/>
            <a:ext cx="237626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Non 2WW OGD</a:t>
            </a:r>
          </a:p>
        </p:txBody>
      </p:sp>
      <p:grpSp>
        <p:nvGrpSpPr>
          <p:cNvPr id="37" name="Group 36"/>
          <p:cNvGrpSpPr/>
          <p:nvPr/>
        </p:nvGrpSpPr>
        <p:grpSpPr>
          <a:xfrm>
            <a:off x="2910470" y="1649106"/>
            <a:ext cx="3564241" cy="2730344"/>
            <a:chOff x="10339" y="1396001"/>
            <a:chExt cx="3564241" cy="2730344"/>
          </a:xfrm>
        </p:grpSpPr>
        <p:sp>
          <p:nvSpPr>
            <p:cNvPr id="10" name="Rounded Rectangle 9"/>
            <p:cNvSpPr/>
            <p:nvPr/>
          </p:nvSpPr>
          <p:spPr>
            <a:xfrm>
              <a:off x="33292" y="1396001"/>
              <a:ext cx="152506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Raised platelets AND ≥ 1 of </a:t>
              </a:r>
            </a:p>
          </p:txBody>
        </p:sp>
        <p:sp>
          <p:nvSpPr>
            <p:cNvPr id="12" name="Rounded Rectangle 11"/>
            <p:cNvSpPr/>
            <p:nvPr/>
          </p:nvSpPr>
          <p:spPr>
            <a:xfrm>
              <a:off x="2206428" y="2381579"/>
              <a:ext cx="1368152" cy="10731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Weight loss</a:t>
              </a:r>
            </a:p>
            <a:p>
              <a:pPr algn="ctr"/>
              <a:r>
                <a:rPr lang="en-GB" sz="1200" dirty="0"/>
                <a:t>Reflux</a:t>
              </a:r>
            </a:p>
            <a:p>
              <a:pPr algn="ctr"/>
              <a:r>
                <a:rPr lang="en-GB" sz="1200" dirty="0"/>
                <a:t>Dyspepsia</a:t>
              </a:r>
            </a:p>
            <a:p>
              <a:pPr algn="ctr"/>
              <a:r>
                <a:rPr lang="en-GB" sz="1200" dirty="0"/>
                <a:t>Upper abdo pain</a:t>
              </a:r>
            </a:p>
          </p:txBody>
        </p:sp>
        <p:sp>
          <p:nvSpPr>
            <p:cNvPr id="14" name="Rounded Rectangle 13"/>
            <p:cNvSpPr/>
            <p:nvPr/>
          </p:nvSpPr>
          <p:spPr>
            <a:xfrm>
              <a:off x="10339" y="2381578"/>
              <a:ext cx="1450853" cy="1233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Nausea/ vomiting</a:t>
              </a:r>
            </a:p>
            <a:p>
              <a:pPr algn="ctr"/>
              <a:r>
                <a:rPr lang="en-GB" sz="1200" dirty="0"/>
                <a:t>Weight Loss</a:t>
              </a:r>
            </a:p>
            <a:p>
              <a:pPr algn="ctr"/>
              <a:r>
                <a:rPr lang="en-GB" sz="1200" dirty="0"/>
                <a:t>Reflux</a:t>
              </a:r>
            </a:p>
            <a:p>
              <a:pPr algn="ctr"/>
              <a:r>
                <a:rPr lang="en-GB" sz="1200" dirty="0"/>
                <a:t>Dyspepsia</a:t>
              </a:r>
            </a:p>
            <a:p>
              <a:pPr algn="ctr"/>
              <a:r>
                <a:rPr lang="en-GB" sz="1200" dirty="0"/>
                <a:t>Upper abdo pain</a:t>
              </a:r>
            </a:p>
          </p:txBody>
        </p:sp>
        <p:cxnSp>
          <p:nvCxnSpPr>
            <p:cNvPr id="24" name="Straight Arrow Connector 23"/>
            <p:cNvCxnSpPr/>
            <p:nvPr/>
          </p:nvCxnSpPr>
          <p:spPr>
            <a:xfrm>
              <a:off x="773788" y="2091874"/>
              <a:ext cx="0" cy="274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1631591" y="2665326"/>
              <a:ext cx="418902" cy="2503135"/>
            </a:xfrm>
            <a:prstGeom prst="rightBrace">
              <a:avLst>
                <a:gd name="adj1" fmla="val 62157"/>
                <a:gd name="adj2" fmla="val 49548"/>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sp>
        <p:nvSpPr>
          <p:cNvPr id="39" name="Rounded Rectangle 38"/>
          <p:cNvSpPr/>
          <p:nvPr/>
        </p:nvSpPr>
        <p:spPr>
          <a:xfrm>
            <a:off x="6588224" y="1628800"/>
            <a:ext cx="216024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Treatment resistant dyspepsia </a:t>
            </a:r>
          </a:p>
        </p:txBody>
      </p:sp>
      <p:sp>
        <p:nvSpPr>
          <p:cNvPr id="40" name="Rounded Rectangle 39"/>
          <p:cNvSpPr/>
          <p:nvPr/>
        </p:nvSpPr>
        <p:spPr>
          <a:xfrm>
            <a:off x="395536" y="1628800"/>
            <a:ext cx="237626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Upper abdo pain AND anaemia </a:t>
            </a:r>
          </a:p>
        </p:txBody>
      </p:sp>
      <p:sp>
        <p:nvSpPr>
          <p:cNvPr id="42" name="Rounded Rectangle 41"/>
          <p:cNvSpPr/>
          <p:nvPr/>
        </p:nvSpPr>
        <p:spPr>
          <a:xfrm>
            <a:off x="395536" y="5585084"/>
            <a:ext cx="1512169"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Haematemesis </a:t>
            </a:r>
          </a:p>
        </p:txBody>
      </p:sp>
      <p:cxnSp>
        <p:nvCxnSpPr>
          <p:cNvPr id="45" name="Straight Arrow Connector 44"/>
          <p:cNvCxnSpPr/>
          <p:nvPr/>
        </p:nvCxnSpPr>
        <p:spPr>
          <a:xfrm flipH="1">
            <a:off x="2123729" y="1124744"/>
            <a:ext cx="1558385" cy="43204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439324" y="1088740"/>
            <a:ext cx="1333934" cy="5040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923928" y="1188069"/>
            <a:ext cx="0" cy="360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979713" y="44624"/>
            <a:ext cx="5472608" cy="369332"/>
          </a:xfrm>
          <a:prstGeom prst="rect">
            <a:avLst/>
          </a:prstGeom>
        </p:spPr>
        <p:txBody>
          <a:bodyPr wrap="square">
            <a:spAutoFit/>
          </a:bodyPr>
          <a:lstStyle/>
          <a:p>
            <a:r>
              <a:rPr lang="en-GB" b="1" dirty="0"/>
              <a:t>Upper GI Suspected Cancer – Recognition &amp; Referral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291" y="4270846"/>
            <a:ext cx="154305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2902920" y="6356352"/>
            <a:ext cx="4045344" cy="365125"/>
          </a:xfrm>
        </p:spPr>
        <p:txBody>
          <a:bodyPr/>
          <a:lstStyle/>
          <a:p>
            <a:r>
              <a:rPr lang="en-GB" dirty="0"/>
              <a:t>Based on NICE NG12. Section 1.2 Upper GI tract cancer</a:t>
            </a:r>
          </a:p>
        </p:txBody>
      </p:sp>
      <p:sp>
        <p:nvSpPr>
          <p:cNvPr id="32" name="Rounded Rectangle 31"/>
          <p:cNvSpPr/>
          <p:nvPr/>
        </p:nvSpPr>
        <p:spPr>
          <a:xfrm>
            <a:off x="4644009" y="1617431"/>
            <a:ext cx="18002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Nausea /Vomiting </a:t>
            </a:r>
          </a:p>
          <a:p>
            <a:pPr algn="ctr"/>
            <a:r>
              <a:rPr lang="en-GB" sz="1200" dirty="0"/>
              <a:t>AND ≥ 1 of </a:t>
            </a:r>
          </a:p>
        </p:txBody>
      </p:sp>
      <p:cxnSp>
        <p:nvCxnSpPr>
          <p:cNvPr id="36" name="Straight Arrow Connector 35"/>
          <p:cNvCxnSpPr/>
          <p:nvPr/>
        </p:nvCxnSpPr>
        <p:spPr>
          <a:xfrm>
            <a:off x="5076056" y="1196752"/>
            <a:ext cx="0" cy="36004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652120" y="2348882"/>
            <a:ext cx="0" cy="262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437361" y="2361719"/>
            <a:ext cx="2168033" cy="301149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9" idx="2"/>
          </p:cNvCxnSpPr>
          <p:nvPr/>
        </p:nvCxnSpPr>
        <p:spPr>
          <a:xfrm flipH="1">
            <a:off x="5940152" y="2348880"/>
            <a:ext cx="1728192" cy="302433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3" idx="1"/>
            <a:endCxn id="31" idx="0"/>
          </p:cNvCxnSpPr>
          <p:nvPr/>
        </p:nvCxnSpPr>
        <p:spPr>
          <a:xfrm flipH="1">
            <a:off x="4752020" y="4379450"/>
            <a:ext cx="467" cy="99376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2" idx="3"/>
          </p:cNvCxnSpPr>
          <p:nvPr/>
        </p:nvCxnSpPr>
        <p:spPr>
          <a:xfrm>
            <a:off x="1907705" y="5837112"/>
            <a:ext cx="1656184"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4298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Suspected Cancer Referral for Upper </a:t>
            </a:r>
            <a:r>
              <a:rPr lang="en-GB" b="1" dirty="0" smtClean="0"/>
              <a:t>GI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387135"/>
              </p:ext>
            </p:extLst>
          </p:nvPr>
        </p:nvGraphicFramePr>
        <p:xfrm>
          <a:off x="200722" y="1940158"/>
          <a:ext cx="3528903" cy="3457032"/>
        </p:xfrm>
        <a:graphic>
          <a:graphicData uri="http://schemas.openxmlformats.org/drawingml/2006/table">
            <a:tbl>
              <a:tblPr firstRow="1" firstCol="1" bandRow="1"/>
              <a:tblGrid>
                <a:gridCol w="3528903"/>
              </a:tblGrid>
              <a:tr h="3457032">
                <a:tc>
                  <a:txBody>
                    <a:bodyPr/>
                    <a:lstStyle/>
                    <a:p>
                      <a:pPr marL="50165" fontAlgn="base" hangingPunct="0">
                        <a:lnSpc>
                          <a:spcPct val="115000"/>
                        </a:lnSpc>
                        <a:spcAft>
                          <a:spcPts val="0"/>
                        </a:spcAft>
                      </a:pPr>
                      <a:r>
                        <a:rPr lang="en-GB" sz="1400" b="1" dirty="0">
                          <a:effectLst/>
                          <a:latin typeface="Calibri"/>
                          <a:ea typeface="Times New Roman"/>
                          <a:cs typeface="Calibri"/>
                        </a:rPr>
                        <a:t>Referral Reason</a:t>
                      </a:r>
                      <a:endParaRPr lang="en-GB" sz="1100" dirty="0">
                        <a:effectLst/>
                        <a:latin typeface="Calibri"/>
                        <a:ea typeface="Times New Roman"/>
                        <a:cs typeface="Times New Roman"/>
                      </a:endParaRPr>
                    </a:p>
                    <a:p>
                      <a:pPr marL="50165" fontAlgn="base" hangingPunct="0">
                        <a:lnSpc>
                          <a:spcPct val="115000"/>
                        </a:lnSpc>
                        <a:spcAft>
                          <a:spcPts val="0"/>
                        </a:spcAft>
                      </a:pPr>
                      <a:r>
                        <a:rPr lang="en-GB" sz="1000" dirty="0">
                          <a:effectLst/>
                          <a:latin typeface="Calibri"/>
                          <a:ea typeface="Times New Roman"/>
                          <a:cs typeface="Calibri"/>
                        </a:rPr>
                        <a:t/>
                      </a:r>
                      <a:br>
                        <a:rPr lang="en-GB" sz="1000" dirty="0">
                          <a:effectLst/>
                          <a:latin typeface="Calibri"/>
                          <a:ea typeface="Times New Roman"/>
                          <a:cs typeface="Calibri"/>
                        </a:rPr>
                      </a:br>
                      <a:r>
                        <a:rPr lang="en-GB" sz="1000" dirty="0">
                          <a:effectLst/>
                          <a:latin typeface="Calibri"/>
                          <a:ea typeface="Times New Roman"/>
                          <a:cs typeface="Calibri"/>
                        </a:rPr>
                        <a:t>Referring to the NG12 referral guidance below, please explain why you are referring this patient for examination on a suspected cancer pathway. Please include any relevant examination findings including BMI, family history, quantify weight loss and previous history of cancer.</a:t>
                      </a:r>
                      <a:r>
                        <a:rPr lang="en-GB" sz="1200" dirty="0">
                          <a:effectLst/>
                          <a:latin typeface="Calibri"/>
                          <a:ea typeface="Times New Roman"/>
                          <a:cs typeface="Times New Roman"/>
                        </a:rPr>
                        <a:t> </a:t>
                      </a:r>
                      <a:endParaRPr lang="en-GB" sz="1100" dirty="0">
                        <a:effectLst/>
                        <a:latin typeface="Calibri"/>
                        <a:ea typeface="Times New Roman"/>
                        <a:cs typeface="Times New Roman"/>
                      </a:endParaRPr>
                    </a:p>
                    <a:p>
                      <a:pPr marL="50165" fontAlgn="base" hangingPunct="0">
                        <a:lnSpc>
                          <a:spcPct val="115000"/>
                        </a:lnSpc>
                        <a:spcAft>
                          <a:spcPts val="0"/>
                        </a:spcAft>
                      </a:pPr>
                      <a:r>
                        <a:rPr lang="en-GB" sz="1200" dirty="0">
                          <a:effectLst/>
                          <a:latin typeface="Calibri"/>
                          <a:ea typeface="Times New Roman"/>
                          <a:cs typeface="Times New Roman"/>
                        </a:rPr>
                        <a:t> </a:t>
                      </a:r>
                      <a:endParaRPr lang="en-GB" sz="1100" dirty="0">
                        <a:effectLst/>
                        <a:latin typeface="Calibri"/>
                        <a:ea typeface="Times New Roman"/>
                        <a:cs typeface="Times New Roman"/>
                      </a:endParaRPr>
                    </a:p>
                    <a:p>
                      <a:pPr marL="50165" fontAlgn="base" hangingPunct="0">
                        <a:lnSpc>
                          <a:spcPct val="115000"/>
                        </a:lnSpc>
                        <a:spcBef>
                          <a:spcPts val="10"/>
                        </a:spcBef>
                        <a:spcAft>
                          <a:spcPts val="0"/>
                        </a:spcAft>
                      </a:pPr>
                      <a:r>
                        <a:rPr lang="en-GB" sz="1000" b="1" u="sng" dirty="0">
                          <a:solidFill>
                            <a:srgbClr val="0563C1"/>
                          </a:solidFill>
                          <a:effectLst/>
                          <a:latin typeface="Calibri"/>
                          <a:ea typeface="Times New Roman"/>
                          <a:cs typeface="Arial"/>
                          <a:hlinkClick r:id="rId3"/>
                        </a:rPr>
                        <a:t>https://www.nice.org.uk/guidance/ng12</a:t>
                      </a:r>
                      <a:endParaRPr lang="en-GB" sz="1100" dirty="0">
                        <a:effectLst/>
                        <a:latin typeface="Calibri"/>
                        <a:ea typeface="Times New Roman"/>
                        <a:cs typeface="Times New Roman"/>
                      </a:endParaRPr>
                    </a:p>
                    <a:p>
                      <a:pPr marL="50165" fontAlgn="base" hangingPunct="0">
                        <a:lnSpc>
                          <a:spcPct val="115000"/>
                        </a:lnSpc>
                        <a:spcAft>
                          <a:spcPts val="0"/>
                        </a:spcAft>
                      </a:pPr>
                      <a:r>
                        <a:rPr lang="en-GB" sz="1200" dirty="0">
                          <a:effectLst/>
                          <a:latin typeface="Calibri"/>
                          <a:ea typeface="Times New Roman"/>
                          <a:cs typeface="Times New Roman"/>
                        </a:rPr>
                        <a:t> </a:t>
                      </a:r>
                      <a:endParaRPr lang="en-GB" sz="1100" dirty="0">
                        <a:effectLst/>
                        <a:latin typeface="Calibri"/>
                        <a:ea typeface="Times New Roman"/>
                        <a:cs typeface="Times New Roman"/>
                      </a:endParaRPr>
                    </a:p>
                    <a:p>
                      <a:pPr marL="50165" fontAlgn="base" hangingPunct="0">
                        <a:lnSpc>
                          <a:spcPct val="115000"/>
                        </a:lnSpc>
                        <a:spcBef>
                          <a:spcPts val="10"/>
                        </a:spcBef>
                        <a:spcAft>
                          <a:spcPts val="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p>
                      <a:pPr fontAlgn="base" hangingPunct="0">
                        <a:lnSpc>
                          <a:spcPct val="115000"/>
                        </a:lnSpc>
                        <a:spcBef>
                          <a:spcPts val="10"/>
                        </a:spcBef>
                        <a:spcAft>
                          <a:spcPts val="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p>
                      <a:pPr marL="50165" fontAlgn="base" hangingPunct="0">
                        <a:lnSpc>
                          <a:spcPct val="115000"/>
                        </a:lnSpc>
                        <a:spcBef>
                          <a:spcPts val="10"/>
                        </a:spcBef>
                        <a:spcAft>
                          <a:spcPts val="0"/>
                        </a:spcAft>
                      </a:pPr>
                      <a:r>
                        <a:rPr lang="en-GB" sz="1000" dirty="0">
                          <a:effectLst/>
                          <a:latin typeface="Calibri"/>
                          <a:ea typeface="Times New Roman"/>
                          <a:cs typeface="Times New Roman"/>
                        </a:rPr>
                        <a:t> </a:t>
                      </a:r>
                      <a:endParaRPr lang="en-GB" sz="1100" dirty="0">
                        <a:effectLst/>
                        <a:latin typeface="Calibri"/>
                        <a:ea typeface="Times New Roman"/>
                        <a:cs typeface="Times New Roman"/>
                      </a:endParaRPr>
                    </a:p>
                  </a:txBody>
                  <a:tcPr marL="51435" marR="51435" marT="0" marB="0">
                    <a:lnL w="38100" cap="flat" cmpd="sng" algn="ctr">
                      <a:solidFill>
                        <a:srgbClr val="1F497D"/>
                      </a:solidFill>
                      <a:prstDash val="solid"/>
                      <a:round/>
                      <a:headEnd type="none" w="med" len="med"/>
                      <a:tailEnd type="none" w="med" len="med"/>
                    </a:lnL>
                    <a:lnR w="38100" cap="flat" cmpd="sng" algn="ctr">
                      <a:solidFill>
                        <a:srgbClr val="1F497D"/>
                      </a:solidFill>
                      <a:prstDash val="solid"/>
                      <a:round/>
                      <a:headEnd type="none" w="med" len="med"/>
                      <a:tailEnd type="none" w="med" len="med"/>
                    </a:lnR>
                    <a:lnT w="38100" cap="flat" cmpd="sng" algn="ctr">
                      <a:solidFill>
                        <a:srgbClr val="1F497D"/>
                      </a:solidFill>
                      <a:prstDash val="solid"/>
                      <a:round/>
                      <a:headEnd type="none" w="med" len="med"/>
                      <a:tailEnd type="none" w="med" len="med"/>
                    </a:lnT>
                    <a:lnB w="38100" cap="flat" cmpd="sng" algn="ctr">
                      <a:solidFill>
                        <a:srgbClr val="1F497D"/>
                      </a:solidFill>
                      <a:prstDash val="solid"/>
                      <a:round/>
                      <a:headEnd type="none" w="med" len="med"/>
                      <a:tailEnd type="none" w="med" len="med"/>
                    </a:lnB>
                  </a:tcPr>
                </a:tc>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278403798"/>
              </p:ext>
            </p:extLst>
          </p:nvPr>
        </p:nvGraphicFramePr>
        <p:xfrm>
          <a:off x="3767741" y="1815926"/>
          <a:ext cx="5561018" cy="4622452"/>
        </p:xfrm>
        <a:graphic>
          <a:graphicData uri="http://schemas.openxmlformats.org/presentationml/2006/ole">
            <mc:AlternateContent xmlns:mc="http://schemas.openxmlformats.org/markup-compatibility/2006">
              <mc:Choice xmlns:v="urn:schemas-microsoft-com:vml" Requires="v">
                <p:oleObj spid="_x0000_s4100" name="Document" r:id="rId4" imgW="8097856" imgH="4883617" progId="Word.Document.12">
                  <p:embed/>
                </p:oleObj>
              </mc:Choice>
              <mc:Fallback>
                <p:oleObj name="Document" r:id="rId4" imgW="8097856" imgH="4883617" progId="Word.Document.12">
                  <p:embed/>
                  <p:pic>
                    <p:nvPicPr>
                      <p:cNvPr id="0" name=""/>
                      <p:cNvPicPr/>
                      <p:nvPr/>
                    </p:nvPicPr>
                    <p:blipFill>
                      <a:blip r:embed="rId5"/>
                      <a:stretch>
                        <a:fillRect/>
                      </a:stretch>
                    </p:blipFill>
                    <p:spPr>
                      <a:xfrm>
                        <a:off x="3767741" y="1815926"/>
                        <a:ext cx="5561018" cy="4622452"/>
                      </a:xfrm>
                      <a:prstGeom prst="rect">
                        <a:avLst/>
                      </a:prstGeom>
                    </p:spPr>
                  </p:pic>
                </p:oleObj>
              </mc:Fallback>
            </mc:AlternateContent>
          </a:graphicData>
        </a:graphic>
      </p:graphicFrame>
    </p:spTree>
    <p:extLst>
      <p:ext uri="{BB962C8B-B14F-4D97-AF65-F5344CB8AC3E}">
        <p14:creationId xmlns:p14="http://schemas.microsoft.com/office/powerpoint/2010/main" val="1504594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does this mean for General Practice?</a:t>
            </a:r>
            <a:endParaRPr lang="en-US" sz="3600" dirty="0"/>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Patients are waiting longer </a:t>
            </a:r>
            <a:r>
              <a:rPr lang="mr-IN" dirty="0" smtClean="0">
                <a:latin typeface="Arial" panose="020B0604020202020204" pitchFamily="34" charset="0"/>
              </a:rPr>
              <a:t>–</a:t>
            </a:r>
            <a:r>
              <a:rPr lang="en-US" dirty="0" smtClean="0">
                <a:latin typeface="Arial" panose="020B0604020202020204" pitchFamily="34" charset="0"/>
                <a:cs typeface="Arial" panose="020B0604020202020204" pitchFamily="34" charset="0"/>
              </a:rPr>
              <a:t> 2ww, urgent and routine</a:t>
            </a:r>
          </a:p>
          <a:p>
            <a:r>
              <a:rPr lang="en-US" dirty="0" smtClean="0">
                <a:latin typeface="Arial" panose="020B0604020202020204" pitchFamily="34" charset="0"/>
                <a:cs typeface="Arial" panose="020B0604020202020204" pitchFamily="34" charset="0"/>
              </a:rPr>
              <a:t>These patient are often symptomatic and contacting GP more as a result</a:t>
            </a:r>
          </a:p>
          <a:p>
            <a:r>
              <a:rPr lang="en-US" dirty="0" smtClean="0">
                <a:latin typeface="Arial" panose="020B0604020202020204" pitchFamily="34" charset="0"/>
                <a:cs typeface="Arial" panose="020B0604020202020204" pitchFamily="34" charset="0"/>
              </a:rPr>
              <a:t>Some patients are refusing procedures due to fear of COVID19</a:t>
            </a:r>
          </a:p>
          <a:p>
            <a:r>
              <a:rPr lang="en-US" dirty="0" smtClean="0">
                <a:latin typeface="Arial" panose="020B0604020202020204" pitchFamily="34" charset="0"/>
                <a:cs typeface="Arial" panose="020B0604020202020204" pitchFamily="34" charset="0"/>
              </a:rPr>
              <a:t>No direct access/community endoscopy</a:t>
            </a:r>
          </a:p>
          <a:p>
            <a:endParaRPr lang="en-US" dirty="0" smtClean="0"/>
          </a:p>
          <a:p>
            <a:endParaRPr lang="en-US" dirty="0" smtClean="0"/>
          </a:p>
        </p:txBody>
      </p:sp>
    </p:spTree>
    <p:extLst>
      <p:ext uri="{BB962C8B-B14F-4D97-AF65-F5344CB8AC3E}">
        <p14:creationId xmlns:p14="http://schemas.microsoft.com/office/powerpoint/2010/main" val="141467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Dyspepsia</a:t>
            </a:r>
            <a:endParaRPr lang="en-GB" dirty="0"/>
          </a:p>
        </p:txBody>
      </p:sp>
      <p:pic>
        <p:nvPicPr>
          <p:cNvPr id="4" name="Content Placeholder 3"/>
          <p:cNvPicPr>
            <a:picLocks noGrp="1"/>
          </p:cNvPicPr>
          <p:nvPr>
            <p:ph idx="1"/>
          </p:nvPr>
        </p:nvPicPr>
        <p:blipFill>
          <a:blip r:embed="rId2"/>
          <a:stretch>
            <a:fillRect/>
          </a:stretch>
        </p:blipFill>
        <p:spPr>
          <a:xfrm>
            <a:off x="1183709" y="1465546"/>
            <a:ext cx="5646107" cy="5185774"/>
          </a:xfrm>
          <a:prstGeom prst="rect">
            <a:avLst/>
          </a:prstGeom>
        </p:spPr>
      </p:pic>
    </p:spTree>
    <p:extLst>
      <p:ext uri="{BB962C8B-B14F-4D97-AF65-F5344CB8AC3E}">
        <p14:creationId xmlns:p14="http://schemas.microsoft.com/office/powerpoint/2010/main" val="4008796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Joint guidelines for both primary and secondary care</a:t>
            </a:r>
          </a:p>
          <a:p>
            <a:r>
              <a:rPr lang="en-GB" dirty="0" smtClean="0"/>
              <a:t>Aim to put highest risk through 2WW pathway</a:t>
            </a:r>
          </a:p>
          <a:p>
            <a:r>
              <a:rPr lang="en-GB" dirty="0" smtClean="0"/>
              <a:t>Non 2WW referrals will be stratified by secondary care</a:t>
            </a:r>
          </a:p>
          <a:p>
            <a:r>
              <a:rPr lang="en-GB" dirty="0" smtClean="0"/>
              <a:t>Not </a:t>
            </a:r>
            <a:r>
              <a:rPr lang="en-GB" dirty="0"/>
              <a:t>to be used to block or bounce </a:t>
            </a:r>
            <a:r>
              <a:rPr lang="en-GB" dirty="0" smtClean="0"/>
              <a:t>referrals</a:t>
            </a:r>
          </a:p>
          <a:p>
            <a:r>
              <a:rPr lang="en-GB" dirty="0" smtClean="0"/>
              <a:t>‘Grey Area’ patients to be discussed via helpline</a:t>
            </a:r>
          </a:p>
          <a:p>
            <a:r>
              <a:rPr lang="en-GB" dirty="0" smtClean="0"/>
              <a:t>Patients developing new symptoms on W/L can be upgraded</a:t>
            </a:r>
          </a:p>
          <a:p>
            <a:endParaRPr lang="en-GB" dirty="0"/>
          </a:p>
        </p:txBody>
      </p:sp>
    </p:spTree>
    <p:extLst>
      <p:ext uri="{BB962C8B-B14F-4D97-AF65-F5344CB8AC3E}">
        <p14:creationId xmlns:p14="http://schemas.microsoft.com/office/powerpoint/2010/main" val="3510590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done?</a:t>
            </a:r>
            <a:endParaRPr lang="en-US" dirty="0"/>
          </a:p>
        </p:txBody>
      </p:sp>
      <p:sp>
        <p:nvSpPr>
          <p:cNvPr id="3" name="Content Placeholder 2"/>
          <p:cNvSpPr>
            <a:spLocks noGrp="1"/>
          </p:cNvSpPr>
          <p:nvPr>
            <p:ph idx="1"/>
          </p:nvPr>
        </p:nvSpPr>
        <p:spPr>
          <a:xfrm>
            <a:off x="457200" y="1600200"/>
            <a:ext cx="8229600" cy="4863265"/>
          </a:xfrm>
        </p:spPr>
        <p:txBody>
          <a:bodyPr>
            <a:normAutofit fontScale="85000" lnSpcReduction="20000"/>
          </a:bodyPr>
          <a:lstStyle/>
          <a:p>
            <a:r>
              <a:rPr lang="en-US" dirty="0" smtClean="0">
                <a:latin typeface="Arial" panose="020B0604020202020204" pitchFamily="34" charset="0"/>
                <a:cs typeface="Arial" panose="020B0604020202020204" pitchFamily="34" charset="0"/>
              </a:rPr>
              <a:t>GM Trusts working together to </a:t>
            </a:r>
            <a:r>
              <a:rPr lang="en-US" dirty="0" err="1" smtClean="0">
                <a:latin typeface="Arial" panose="020B0604020202020204" pitchFamily="34" charset="0"/>
                <a:cs typeface="Arial" panose="020B0604020202020204" pitchFamily="34" charset="0"/>
              </a:rPr>
              <a:t>maximise</a:t>
            </a:r>
            <a:r>
              <a:rPr lang="en-US" dirty="0" smtClean="0">
                <a:latin typeface="Arial" panose="020B0604020202020204" pitchFamily="34" charset="0"/>
                <a:cs typeface="Arial" panose="020B0604020202020204" pitchFamily="34" charset="0"/>
              </a:rPr>
              <a:t> e</a:t>
            </a:r>
            <a:r>
              <a:rPr lang="en-US" dirty="0" smtClean="0">
                <a:latin typeface="Arial" panose="020B0604020202020204" pitchFamily="34" charset="0"/>
                <a:cs typeface="Arial" panose="020B0604020202020204" pitchFamily="34" charset="0"/>
              </a:rPr>
              <a:t>ndoscopy across </a:t>
            </a:r>
            <a:r>
              <a:rPr lang="en-US" dirty="0" smtClean="0">
                <a:latin typeface="Arial" panose="020B0604020202020204" pitchFamily="34" charset="0"/>
                <a:cs typeface="Arial" panose="020B0604020202020204" pitchFamily="34" charset="0"/>
              </a:rPr>
              <a:t>GM.</a:t>
            </a:r>
          </a:p>
          <a:p>
            <a:r>
              <a:rPr lang="en-US" dirty="0" smtClean="0">
                <a:latin typeface="Arial" panose="020B0604020202020204" pitchFamily="34" charset="0"/>
                <a:cs typeface="Arial" panose="020B0604020202020204" pitchFamily="34" charset="0"/>
              </a:rPr>
              <a:t>Patients being </a:t>
            </a:r>
            <a:r>
              <a:rPr lang="en-US" dirty="0" err="1" smtClean="0">
                <a:latin typeface="Arial" panose="020B0604020202020204" pitchFamily="34" charset="0"/>
                <a:cs typeface="Arial" panose="020B0604020202020204" pitchFamily="34" charset="0"/>
              </a:rPr>
              <a:t>prioritised</a:t>
            </a:r>
            <a:r>
              <a:rPr lang="en-US" dirty="0" smtClean="0">
                <a:latin typeface="Arial" panose="020B0604020202020204" pitchFamily="34" charset="0"/>
                <a:cs typeface="Arial" panose="020B0604020202020204" pitchFamily="34" charset="0"/>
              </a:rPr>
              <a:t> based on symptoms and test results</a:t>
            </a:r>
          </a:p>
          <a:p>
            <a:r>
              <a:rPr lang="en-US" dirty="0" smtClean="0">
                <a:latin typeface="Arial" panose="020B0604020202020204" pitchFamily="34" charset="0"/>
                <a:cs typeface="Arial" panose="020B0604020202020204" pitchFamily="34" charset="0"/>
              </a:rPr>
              <a:t>A&amp;G rolled out in all areas</a:t>
            </a:r>
          </a:p>
          <a:p>
            <a:r>
              <a:rPr lang="en-US" dirty="0" smtClean="0">
                <a:latin typeface="Arial" panose="020B0604020202020204" pitchFamily="34" charset="0"/>
                <a:cs typeface="Arial" panose="020B0604020202020204" pitchFamily="34" charset="0"/>
              </a:rPr>
              <a:t>Greater access to tests for Primary Care (</a:t>
            </a:r>
            <a:r>
              <a:rPr lang="en-US" dirty="0" err="1" smtClean="0">
                <a:latin typeface="Arial" panose="020B0604020202020204" pitchFamily="34" charset="0"/>
                <a:cs typeface="Arial" panose="020B0604020202020204" pitchFamily="34" charset="0"/>
              </a:rPr>
              <a:t>eg</a:t>
            </a:r>
            <a:r>
              <a:rPr lang="en-US" dirty="0" smtClean="0">
                <a:latin typeface="Arial" panose="020B0604020202020204" pitchFamily="34" charset="0"/>
                <a:cs typeface="Arial" panose="020B0604020202020204" pitchFamily="34" charset="0"/>
              </a:rPr>
              <a:t>. FIT, FCP)</a:t>
            </a:r>
          </a:p>
          <a:p>
            <a:r>
              <a:rPr lang="en-US" dirty="0" smtClean="0">
                <a:latin typeface="Arial" panose="020B0604020202020204" pitchFamily="34" charset="0"/>
                <a:cs typeface="Arial" panose="020B0604020202020204" pitchFamily="34" charset="0"/>
              </a:rPr>
              <a:t>Bowel cancer </a:t>
            </a:r>
            <a:r>
              <a:rPr lang="en-US" dirty="0" err="1" smtClean="0">
                <a:latin typeface="Arial" panose="020B0604020202020204" pitchFamily="34" charset="0"/>
                <a:cs typeface="Arial" panose="020B0604020202020204" pitchFamily="34" charset="0"/>
              </a:rPr>
              <a:t>programme</a:t>
            </a:r>
            <a:r>
              <a:rPr lang="en-US" dirty="0" smtClean="0">
                <a:latin typeface="Arial" panose="020B0604020202020204" pitchFamily="34" charset="0"/>
                <a:cs typeface="Arial" panose="020B0604020202020204" pitchFamily="34" charset="0"/>
              </a:rPr>
              <a:t> has restarted</a:t>
            </a:r>
          </a:p>
          <a:p>
            <a:r>
              <a:rPr lang="en-US" dirty="0" smtClean="0">
                <a:latin typeface="Arial" panose="020B0604020202020204" pitchFamily="34" charset="0"/>
                <a:cs typeface="Arial" panose="020B0604020202020204" pitchFamily="34" charset="0"/>
              </a:rPr>
              <a:t>Patient communication campaign via social media to encourage patients to attend appointments </a:t>
            </a:r>
            <a:r>
              <a:rPr lang="en-US"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hlinkClick r:id="rId2"/>
              </a:rPr>
              <a:t>https://</a:t>
            </a:r>
            <a:r>
              <a:rPr lang="en-US" dirty="0" smtClean="0">
                <a:latin typeface="Arial" panose="020B0604020202020204" pitchFamily="34" charset="0"/>
                <a:cs typeface="Arial" panose="020B0604020202020204" pitchFamily="34" charset="0"/>
                <a:hlinkClick r:id="rId2"/>
              </a:rPr>
              <a:t>www.youtube.com/watch?v=T1JTe7Sq66U&amp;feature=youtu.be</a:t>
            </a:r>
            <a:r>
              <a:rPr lang="en-US" dirty="0" smtClean="0">
                <a:latin typeface="Arial" panose="020B0604020202020204" pitchFamily="34" charset="0"/>
                <a:cs typeface="Arial" panose="020B0604020202020204" pitchFamily="34" charset="0"/>
              </a:rPr>
              <a:t>)</a:t>
            </a:r>
          </a:p>
          <a:p>
            <a:endParaRPr lang="en-US" dirty="0" smtClean="0">
              <a:latin typeface="Arial" panose="020B0604020202020204" pitchFamily="34" charset="0"/>
              <a:cs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12290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F64F9B95-9045-48D2-B9F3-2927E98F54A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085AA86F-6A4D-4BCB-A045-D992CDC2959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00075" y="6142781"/>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 xmlns:a16="http://schemas.microsoft.com/office/drawing/2014/main" id="{660EB578-C970-4186-B93C-45851BBC6E3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350F3FFF-03D6-C342-B9CF-764FCBAB2CB9}"/>
              </a:ext>
            </a:extLst>
          </p:cNvPr>
          <p:cNvSpPr>
            <a:spLocks noGrp="1"/>
          </p:cNvSpPr>
          <p:nvPr>
            <p:ph type="ctrTitle"/>
          </p:nvPr>
        </p:nvSpPr>
        <p:spPr>
          <a:xfrm>
            <a:off x="4203635" y="860615"/>
            <a:ext cx="4441709" cy="2460647"/>
          </a:xfrm>
        </p:spPr>
        <p:txBody>
          <a:bodyPr vert="horz" lIns="91440" tIns="45720" rIns="91440" bIns="45720" rtlCol="0" anchor="t">
            <a:normAutofit fontScale="90000"/>
          </a:bodyPr>
          <a:lstStyle/>
          <a:p>
            <a:pPr algn="ctr">
              <a:lnSpc>
                <a:spcPct val="90000"/>
              </a:lnSpc>
            </a:pPr>
            <a:r>
              <a:rPr lang="en-US" altLang="en-US" sz="4000" kern="1200" cap="all" spc="30" baseline="0" dirty="0">
                <a:solidFill>
                  <a:schemeClr val="tx1"/>
                </a:solidFill>
                <a:latin typeface="+mj-lt"/>
                <a:ea typeface="+mj-ea"/>
                <a:cs typeface="+mj-cs"/>
              </a:rPr>
              <a:t>Improving the detection and management of liver disease in primary care</a:t>
            </a:r>
            <a:endParaRPr lang="en-US" sz="4000" kern="1200" cap="all" spc="30" baseline="0" dirty="0">
              <a:solidFill>
                <a:schemeClr val="tx1"/>
              </a:solidFill>
              <a:latin typeface="+mj-lt"/>
              <a:ea typeface="+mj-ea"/>
              <a:cs typeface="+mj-cs"/>
            </a:endParaRPr>
          </a:p>
        </p:txBody>
      </p:sp>
      <p:sp>
        <p:nvSpPr>
          <p:cNvPr id="3" name="Subtitle 2">
            <a:extLst>
              <a:ext uri="{FF2B5EF4-FFF2-40B4-BE49-F238E27FC236}">
                <a16:creationId xmlns="" xmlns:a16="http://schemas.microsoft.com/office/drawing/2014/main" id="{A5E5AA9C-E950-0D4E-936A-D010C2AECBC6}"/>
              </a:ext>
            </a:extLst>
          </p:cNvPr>
          <p:cNvSpPr>
            <a:spLocks noGrp="1"/>
          </p:cNvSpPr>
          <p:nvPr>
            <p:ph type="subTitle" idx="1"/>
          </p:nvPr>
        </p:nvSpPr>
        <p:spPr>
          <a:xfrm>
            <a:off x="4364744" y="3476205"/>
            <a:ext cx="4504450" cy="2236175"/>
          </a:xfrm>
        </p:spPr>
        <p:txBody>
          <a:bodyPr vert="horz" lIns="91440" tIns="45720" rIns="91440" bIns="45720" rtlCol="0">
            <a:normAutofit/>
          </a:bodyPr>
          <a:lstStyle/>
          <a:p>
            <a:pPr algn="ctr"/>
            <a:r>
              <a:rPr lang="en-US" b="1" dirty="0">
                <a:solidFill>
                  <a:schemeClr val="tx1"/>
                </a:solidFill>
                <a:latin typeface="Arial" panose="020B0604020202020204" pitchFamily="34" charset="0"/>
                <a:cs typeface="Arial" panose="020B0604020202020204" pitchFamily="34" charset="0"/>
              </a:rPr>
              <a:t>Varinder Athwal</a:t>
            </a:r>
          </a:p>
          <a:p>
            <a:pPr algn="ctr">
              <a:lnSpc>
                <a:spcPct val="100000"/>
              </a:lnSpc>
            </a:pPr>
            <a:r>
              <a:rPr lang="en-US" dirty="0">
                <a:solidFill>
                  <a:schemeClr val="tx1"/>
                </a:solidFill>
                <a:latin typeface="Arial" panose="020B0604020202020204" pitchFamily="34" charset="0"/>
                <a:cs typeface="Arial" panose="020B0604020202020204" pitchFamily="34" charset="0"/>
              </a:rPr>
              <a:t>Consultant Hepatologist, MFT</a:t>
            </a:r>
          </a:p>
        </p:txBody>
      </p:sp>
      <p:pic>
        <p:nvPicPr>
          <p:cNvPr id="4" name="Picture 3">
            <a:extLst>
              <a:ext uri="{FF2B5EF4-FFF2-40B4-BE49-F238E27FC236}">
                <a16:creationId xmlns="" xmlns:a16="http://schemas.microsoft.com/office/drawing/2014/main" id="{ED394065-68F5-406C-8075-C85C9811E29E}"/>
              </a:ext>
            </a:extLst>
          </p:cNvPr>
          <p:cNvPicPr>
            <a:picLocks noChangeAspect="1"/>
          </p:cNvPicPr>
          <p:nvPr/>
        </p:nvPicPr>
        <p:blipFill rotWithShape="1">
          <a:blip r:embed="rId2"/>
          <a:srcRect l="46805" r="1" b="1"/>
          <a:stretch/>
        </p:blipFill>
        <p:spPr>
          <a:xfrm>
            <a:off x="15" y="-17929"/>
            <a:ext cx="3657585" cy="6875929"/>
          </a:xfrm>
          <a:prstGeom prst="rect">
            <a:avLst/>
          </a:prstGeom>
        </p:spPr>
      </p:pic>
      <p:cxnSp>
        <p:nvCxnSpPr>
          <p:cNvPr id="22" name="Straight Connector 21">
            <a:extLst>
              <a:ext uri="{FF2B5EF4-FFF2-40B4-BE49-F238E27FC236}">
                <a16:creationId xmlns="" xmlns:a16="http://schemas.microsoft.com/office/drawing/2014/main" id="{CDF57B02-07BB-407B-BB36-06D9C64A673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86250" y="738013"/>
            <a:ext cx="425767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C6855964-C920-48EB-8804-74291211C8A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286250" y="6134100"/>
            <a:ext cx="42576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1"/>
          <p:cNvGrpSpPr>
            <a:grpSpLocks/>
          </p:cNvGrpSpPr>
          <p:nvPr/>
        </p:nvGrpSpPr>
        <p:grpSpPr bwMode="auto">
          <a:xfrm>
            <a:off x="1175407" y="6222380"/>
            <a:ext cx="5325754" cy="356840"/>
            <a:chOff x="0" y="0"/>
            <a:chExt cx="57565" cy="6442"/>
          </a:xfrm>
        </p:grpSpPr>
        <p:pic>
          <p:nvPicPr>
            <p:cNvPr id="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7"/>
              <a:ext cx="19431" cy="62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86" y="0"/>
              <a:ext cx="23379" cy="6234"/>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6608" y="5736187"/>
            <a:ext cx="902586" cy="98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454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7796</TotalTime>
  <Words>3273</Words>
  <Application>Microsoft Office PowerPoint</Application>
  <PresentationFormat>On-screen Show (4:3)</PresentationFormat>
  <Paragraphs>715</Paragraphs>
  <Slides>71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Document</vt:lpstr>
      <vt:lpstr>Gastroenterology Webinar September 2020 7.00-8.30pm</vt:lpstr>
      <vt:lpstr>Housekeeping</vt:lpstr>
      <vt:lpstr>Itinerary</vt:lpstr>
      <vt:lpstr>Introduction</vt:lpstr>
      <vt:lpstr>PowerPoint Presentation</vt:lpstr>
      <vt:lpstr>PowerPoint Presentation</vt:lpstr>
      <vt:lpstr>What does this mean for General Practice?</vt:lpstr>
      <vt:lpstr>What is being done?</vt:lpstr>
      <vt:lpstr>Improving the detection and management of liver disease in primary care</vt:lpstr>
      <vt:lpstr>What We will talk about</vt:lpstr>
      <vt:lpstr>PowerPoint Presentation</vt:lpstr>
      <vt:lpstr>Liver Disease</vt:lpstr>
      <vt:lpstr>Across the four nations, referrals for NAFLD rising</vt:lpstr>
      <vt:lpstr>PowerPoint Presentation</vt:lpstr>
      <vt:lpstr>Why is it a primary care issue?</vt:lpstr>
      <vt:lpstr>PowerPoint Presentation</vt:lpstr>
      <vt:lpstr>PowerPoint Presentation</vt:lpstr>
      <vt:lpstr>The challenges for primary care:</vt:lpstr>
      <vt:lpstr>Non Alcoholic Fatty Liver Disease (NAFLD)</vt:lpstr>
      <vt:lpstr>PowerPoint Presentation</vt:lpstr>
      <vt:lpstr>Risk factors for NAFLD</vt:lpstr>
      <vt:lpstr>PowerPoint Presentation</vt:lpstr>
      <vt:lpstr>Tips and Tricks</vt:lpstr>
      <vt:lpstr>Tips and Tricks (cont...)</vt:lpstr>
      <vt:lpstr>Thank you</vt:lpstr>
      <vt:lpstr>PowerPoint Presentation</vt:lpstr>
      <vt:lpstr>PowerPoint Presentation</vt:lpstr>
      <vt:lpstr>PowerPoint Presentation</vt:lpstr>
      <vt:lpstr>PowerPoint Presentation</vt:lpstr>
      <vt:lpstr>PowerPoint Presentation</vt:lpstr>
      <vt:lpstr>Take Home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GM Guidelines for Upper and Lower GI Cancer</vt:lpstr>
      <vt:lpstr>Colon Cancer</vt:lpstr>
      <vt:lpstr>Average Number of New Cases Per Year and Age-Specific Incidence Rates per 100,000 Population, UK</vt:lpstr>
      <vt:lpstr>Colon Cancer</vt:lpstr>
      <vt:lpstr>Symptoms of CRC</vt:lpstr>
      <vt:lpstr>Positive Predictive values of ≥ 5% in primary care cancer A Systematic Review </vt:lpstr>
      <vt:lpstr>Diagnostic value of Symptoms</vt:lpstr>
      <vt:lpstr>Cancer Staging – Predicting Outcome</vt:lpstr>
      <vt:lpstr>Dukes Stage at Presentation  Symptomatic Patients v BCSP</vt:lpstr>
      <vt:lpstr>NICE Guidelines – NG12 – Colorectal Cancer(updated 11/09/20)  </vt:lpstr>
      <vt:lpstr>PowerPoint Presentation</vt:lpstr>
      <vt:lpstr>PowerPoint Presentation</vt:lpstr>
      <vt:lpstr>Suspected Cancer Referral for Lower GI</vt:lpstr>
      <vt:lpstr>Iron Deficiency Anaemia</vt:lpstr>
      <vt:lpstr>PowerPoint Presentation</vt:lpstr>
      <vt:lpstr>Upper GI Cancer</vt:lpstr>
      <vt:lpstr>Average Number of New Cases Per Year and Age-Specific Incidence Rates per 100,000 Population, UK </vt:lpstr>
      <vt:lpstr>Upper GI Cancer - Incidence and Survival</vt:lpstr>
      <vt:lpstr>Upper GI Cancer – Route to Diagnosis</vt:lpstr>
      <vt:lpstr>Upper GI Cancer – Symptoms</vt:lpstr>
      <vt:lpstr>NICE Guidelines – NG12 – Upper GI Cancer(updated 11/09/20)  </vt:lpstr>
      <vt:lpstr>Edinburgh Dysphagia Score (EDS)</vt:lpstr>
      <vt:lpstr>Edinburgh Dysphagia Score (EDS) - Calculation</vt:lpstr>
      <vt:lpstr>Predictive Value of Symptoms - Dysphagia</vt:lpstr>
      <vt:lpstr>PowerPoint Presentation</vt:lpstr>
      <vt:lpstr>PowerPoint Presentation</vt:lpstr>
      <vt:lpstr>PowerPoint Presentation</vt:lpstr>
      <vt:lpstr>Suspected Cancer Referral for Upper GI </vt:lpstr>
      <vt:lpstr>Dyspepsia</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Gastroenterology Webinar September 2020 7.00-8.30pm</dc:title>
  <dc:creator>Sophie Nelson</dc:creator>
  <cp:lastModifiedBy>Laura Marsh</cp:lastModifiedBy>
  <cp:revision>27</cp:revision>
  <cp:lastPrinted>2020-09-21T08:46:00Z</cp:lastPrinted>
  <dcterms:created xsi:type="dcterms:W3CDTF">2020-09-15T13:18:14Z</dcterms:created>
  <dcterms:modified xsi:type="dcterms:W3CDTF">2020-09-25T13:29:12Z</dcterms:modified>
</cp:coreProperties>
</file>