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sldIdLst>
    <p:sldId id="256" r:id="rId5"/>
  </p:sldIdLst>
  <p:sldSz cx="7559675" cy="10691813"/>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CF9"/>
    <a:srgbClr val="1D26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35" autoAdjust="0"/>
    <p:restoredTop sz="94547"/>
  </p:normalViewPr>
  <p:slideViewPr>
    <p:cSldViewPr snapToGrid="0">
      <p:cViewPr varScale="1">
        <p:scale>
          <a:sx n="38" d="100"/>
          <a:sy n="38" d="100"/>
        </p:scale>
        <p:origin x="239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C79138B-C3F1-D74E-A6F0-F1EB77F3756F}"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421240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79138B-C3F1-D74E-A6F0-F1EB77F3756F}"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396338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79138B-C3F1-D74E-A6F0-F1EB77F3756F}"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157086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C79138B-C3F1-D74E-A6F0-F1EB77F3756F}"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69765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C79138B-C3F1-D74E-A6F0-F1EB77F3756F}"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33486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C79138B-C3F1-D74E-A6F0-F1EB77F3756F}"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161000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C79138B-C3F1-D74E-A6F0-F1EB77F3756F}"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309432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C79138B-C3F1-D74E-A6F0-F1EB77F3756F}"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624923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79138B-C3F1-D74E-A6F0-F1EB77F3756F}" type="datetimeFigureOut">
              <a:rPr lang="en-US" smtClean="0"/>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297435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1C79138B-C3F1-D74E-A6F0-F1EB77F3756F}"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4106730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1C79138B-C3F1-D74E-A6F0-F1EB77F3756F}"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FDF19-E4C6-0546-AAF3-DC1D7529409F}" type="slidenum">
              <a:rPr lang="en-US" smtClean="0"/>
              <a:t>‹#›</a:t>
            </a:fld>
            <a:endParaRPr lang="en-US"/>
          </a:p>
        </p:txBody>
      </p:sp>
    </p:spTree>
    <p:extLst>
      <p:ext uri="{BB962C8B-B14F-4D97-AF65-F5344CB8AC3E}">
        <p14:creationId xmlns:p14="http://schemas.microsoft.com/office/powerpoint/2010/main" val="1130544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1C79138B-C3F1-D74E-A6F0-F1EB77F3756F}" type="datetimeFigureOut">
              <a:rPr lang="en-US" smtClean="0"/>
              <a:t>10/1/2025</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678FDF19-E4C6-0546-AAF3-DC1D7529409F}" type="slidenum">
              <a:rPr lang="en-US" smtClean="0"/>
              <a:t>‹#›</a:t>
            </a:fld>
            <a:endParaRPr lang="en-US"/>
          </a:p>
        </p:txBody>
      </p:sp>
    </p:spTree>
    <p:extLst>
      <p:ext uri="{BB962C8B-B14F-4D97-AF65-F5344CB8AC3E}">
        <p14:creationId xmlns:p14="http://schemas.microsoft.com/office/powerpoint/2010/main" val="41921081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rawpixel.com/search/psychology%20mind"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BE2608-0CFB-DEE7-54D1-E5DF567BB634}"/>
              </a:ext>
            </a:extLst>
          </p:cNvPr>
          <p:cNvSpPr>
            <a:spLocks noGrp="1" noRot="1" noMove="1" noResize="1" noEditPoints="1" noAdjustHandles="1" noChangeArrowheads="1" noChangeShapeType="1"/>
          </p:cNvSpPr>
          <p:nvPr/>
        </p:nvSpPr>
        <p:spPr>
          <a:xfrm>
            <a:off x="-1" y="7991813"/>
            <a:ext cx="7559675" cy="2700000"/>
          </a:xfrm>
          <a:prstGeom prst="rect">
            <a:avLst/>
          </a:prstGeom>
          <a:solidFill>
            <a:srgbClr val="1D26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7" name="Rectangle 16">
            <a:extLst>
              <a:ext uri="{FF2B5EF4-FFF2-40B4-BE49-F238E27FC236}">
                <a16:creationId xmlns:a16="http://schemas.microsoft.com/office/drawing/2014/main" id="{8564C431-0DBE-22AF-0B1D-694A8FA2D727}"/>
              </a:ext>
            </a:extLst>
          </p:cNvPr>
          <p:cNvSpPr>
            <a:spLocks noGrp="1" noRot="1" noMove="1" noResize="1" noEditPoints="1" noAdjustHandles="1" noChangeArrowheads="1" noChangeShapeType="1"/>
          </p:cNvSpPr>
          <p:nvPr/>
        </p:nvSpPr>
        <p:spPr>
          <a:xfrm>
            <a:off x="0" y="8694516"/>
            <a:ext cx="4412366" cy="2001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extBox 3">
            <a:extLst>
              <a:ext uri="{FF2B5EF4-FFF2-40B4-BE49-F238E27FC236}">
                <a16:creationId xmlns:a16="http://schemas.microsoft.com/office/drawing/2014/main" id="{D843E218-8FDC-96CC-E57C-E74B1758F419}"/>
              </a:ext>
            </a:extLst>
          </p:cNvPr>
          <p:cNvSpPr txBox="1"/>
          <p:nvPr/>
        </p:nvSpPr>
        <p:spPr>
          <a:xfrm>
            <a:off x="384683" y="389979"/>
            <a:ext cx="4566561" cy="779253"/>
          </a:xfrm>
          <a:prstGeom prst="rect">
            <a:avLst/>
          </a:prstGeom>
          <a:noFill/>
        </p:spPr>
        <p:txBody>
          <a:bodyPr wrap="square" lIns="0" tIns="0" rIns="0" bIns="0" rtlCol="0">
            <a:noAutofit/>
          </a:bodyPr>
          <a:lstStyle/>
          <a:p>
            <a:r>
              <a:rPr lang="en-US" sz="2400" b="1" dirty="0">
                <a:solidFill>
                  <a:srgbClr val="00DCF9"/>
                </a:solidFill>
                <a:latin typeface="Georgia" panose="02040502050405020303" pitchFamily="18" charset="0"/>
              </a:rPr>
              <a:t>Mental Health Workshop</a:t>
            </a:r>
          </a:p>
          <a:p>
            <a:r>
              <a:rPr lang="en-US" b="1" dirty="0">
                <a:latin typeface="Georgia" panose="02040502050405020303" pitchFamily="18" charset="0"/>
              </a:rPr>
              <a:t>Improving communication &amp; Red flags </a:t>
            </a:r>
          </a:p>
        </p:txBody>
      </p:sp>
      <p:sp>
        <p:nvSpPr>
          <p:cNvPr id="10" name="TextBox 9">
            <a:extLst>
              <a:ext uri="{FF2B5EF4-FFF2-40B4-BE49-F238E27FC236}">
                <a16:creationId xmlns:a16="http://schemas.microsoft.com/office/drawing/2014/main" id="{BB9E6DC7-327A-D279-14D4-CE14CE0D4D1B}"/>
              </a:ext>
            </a:extLst>
          </p:cNvPr>
          <p:cNvSpPr txBox="1"/>
          <p:nvPr/>
        </p:nvSpPr>
        <p:spPr>
          <a:xfrm>
            <a:off x="360000" y="2001860"/>
            <a:ext cx="6834833" cy="1876529"/>
          </a:xfrm>
          <a:prstGeom prst="rect">
            <a:avLst/>
          </a:prstGeom>
          <a:solidFill>
            <a:srgbClr val="1D263B"/>
          </a:solidFill>
        </p:spPr>
        <p:txBody>
          <a:bodyPr wrap="square" lIns="180000" tIns="180000" rIns="180000" bIns="180000" rtlCol="0">
            <a:noAutofit/>
          </a:bodyPr>
          <a:lstStyle/>
          <a:p>
            <a:pPr>
              <a:spcAft>
                <a:spcPts val="600"/>
              </a:spcAft>
            </a:pPr>
            <a:r>
              <a:rPr lang="en-US" sz="2200" b="1" dirty="0">
                <a:solidFill>
                  <a:srgbClr val="00DCF9"/>
                </a:solidFill>
                <a:latin typeface="Georgia" panose="02040502050405020303" pitchFamily="18" charset="0"/>
                <a:cs typeface="Arial" panose="020B0604020202020204" pitchFamily="34" charset="0"/>
              </a:rPr>
              <a:t>Course details</a:t>
            </a:r>
          </a:p>
        </p:txBody>
      </p:sp>
      <p:sp>
        <p:nvSpPr>
          <p:cNvPr id="11" name="TextBox 10">
            <a:extLst>
              <a:ext uri="{FF2B5EF4-FFF2-40B4-BE49-F238E27FC236}">
                <a16:creationId xmlns:a16="http://schemas.microsoft.com/office/drawing/2014/main" id="{BF4C35F0-A797-7215-B7BC-77EE2290C052}"/>
              </a:ext>
            </a:extLst>
          </p:cNvPr>
          <p:cNvSpPr txBox="1"/>
          <p:nvPr/>
        </p:nvSpPr>
        <p:spPr>
          <a:xfrm>
            <a:off x="4159066" y="3978005"/>
            <a:ext cx="3034482" cy="2156550"/>
          </a:xfrm>
          <a:prstGeom prst="rect">
            <a:avLst/>
          </a:prstGeom>
          <a:solidFill>
            <a:srgbClr val="1D263B"/>
          </a:solidFill>
        </p:spPr>
        <p:txBody>
          <a:bodyPr wrap="square" lIns="180000" tIns="180000" rIns="180000" bIns="180000" rtlCol="0">
            <a:noAutofit/>
          </a:bodyPr>
          <a:lstStyle/>
          <a:p>
            <a:pPr>
              <a:spcAft>
                <a:spcPts val="600"/>
              </a:spcAft>
            </a:pPr>
            <a:r>
              <a:rPr lang="en-US" sz="1400" b="1" dirty="0">
                <a:solidFill>
                  <a:srgbClr val="00DCF9"/>
                </a:solidFill>
                <a:latin typeface="Georgia" panose="02040502050405020303" pitchFamily="18" charset="0"/>
                <a:cs typeface="Arial" panose="020B0604020202020204" pitchFamily="34" charset="0"/>
              </a:rPr>
              <a:t>Audience</a:t>
            </a:r>
            <a:endParaRPr lang="en-US" sz="1400" dirty="0">
              <a:solidFill>
                <a:srgbClr val="00DCF9"/>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6E75F62-9C8A-D049-84FD-EEB7A03E19A4}"/>
              </a:ext>
            </a:extLst>
          </p:cNvPr>
          <p:cNvSpPr txBox="1"/>
          <p:nvPr/>
        </p:nvSpPr>
        <p:spPr>
          <a:xfrm>
            <a:off x="366128" y="3968866"/>
            <a:ext cx="3654439" cy="2538022"/>
          </a:xfrm>
          <a:prstGeom prst="rect">
            <a:avLst/>
          </a:prstGeom>
          <a:solidFill>
            <a:srgbClr val="00DCF9"/>
          </a:solidFill>
        </p:spPr>
        <p:txBody>
          <a:bodyPr wrap="square" lIns="180000" tIns="180000" rIns="180000" bIns="180000" rtlCol="0">
            <a:noAutofit/>
          </a:bodyPr>
          <a:lstStyle/>
          <a:p>
            <a:pPr>
              <a:spcAft>
                <a:spcPts val="600"/>
              </a:spcAft>
            </a:pPr>
            <a:r>
              <a:rPr lang="en-US" sz="1400" b="1" dirty="0">
                <a:solidFill>
                  <a:srgbClr val="1D263B"/>
                </a:solidFill>
                <a:latin typeface="Georgia" panose="02040502050405020303" pitchFamily="18" charset="0"/>
                <a:cs typeface="Arial" panose="020B0604020202020204" pitchFamily="34" charset="0"/>
              </a:rPr>
              <a:t>Key content </a:t>
            </a:r>
            <a:r>
              <a:rPr lang="en-US" sz="1400" b="1" dirty="0">
                <a:solidFill>
                  <a:schemeClr val="bg1"/>
                </a:solidFill>
                <a:latin typeface="Georgia" panose="02040502050405020303" pitchFamily="18" charset="0"/>
                <a:cs typeface="Arial" panose="020B0604020202020204" pitchFamily="34" charset="0"/>
              </a:rPr>
              <a:t>includes</a:t>
            </a:r>
            <a:endParaRPr lang="en-US" sz="1400" dirty="0">
              <a:solidFill>
                <a:schemeClr val="bg1"/>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67552D2E-4E7E-D907-5A6A-7653F1458A79}"/>
              </a:ext>
            </a:extLst>
          </p:cNvPr>
          <p:cNvSpPr txBox="1"/>
          <p:nvPr/>
        </p:nvSpPr>
        <p:spPr>
          <a:xfrm>
            <a:off x="4159066" y="6179793"/>
            <a:ext cx="3034481" cy="1721543"/>
          </a:xfrm>
          <a:prstGeom prst="rect">
            <a:avLst/>
          </a:prstGeom>
          <a:solidFill>
            <a:srgbClr val="00DCF9"/>
          </a:solidFill>
        </p:spPr>
        <p:txBody>
          <a:bodyPr wrap="square" lIns="180000" tIns="180000" rIns="180000" bIns="180000" rtlCol="0">
            <a:noAutofit/>
          </a:bodyPr>
          <a:lstStyle/>
          <a:p>
            <a:pPr>
              <a:spcAft>
                <a:spcPts val="600"/>
              </a:spcAft>
              <a:buClr>
                <a:schemeClr val="bg1"/>
              </a:buClr>
            </a:pPr>
            <a:r>
              <a:rPr lang="en-US" sz="1400" b="1" dirty="0">
                <a:solidFill>
                  <a:schemeClr val="bg1"/>
                </a:solidFill>
                <a:latin typeface="Georgia" panose="02040502050405020303" pitchFamily="18" charset="0"/>
                <a:cs typeface="Arial" panose="020B0604020202020204" pitchFamily="34" charset="0"/>
              </a:rPr>
              <a:t>Key</a:t>
            </a:r>
            <a:r>
              <a:rPr lang="en-US" sz="1400" b="1" dirty="0">
                <a:solidFill>
                  <a:srgbClr val="1D263B"/>
                </a:solidFill>
                <a:latin typeface="Georgia" panose="02040502050405020303" pitchFamily="18" charset="0"/>
                <a:cs typeface="Arial" panose="020B0604020202020204" pitchFamily="34" charset="0"/>
              </a:rPr>
              <a:t> features</a:t>
            </a:r>
            <a:endParaRPr lang="en-US" sz="1400" dirty="0">
              <a:solidFill>
                <a:srgbClr val="1D263B"/>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FF3532E7-7875-E206-F257-26C1A6D0663D}"/>
              </a:ext>
            </a:extLst>
          </p:cNvPr>
          <p:cNvSpPr txBox="1"/>
          <p:nvPr/>
        </p:nvSpPr>
        <p:spPr>
          <a:xfrm>
            <a:off x="359677" y="6582714"/>
            <a:ext cx="3654439" cy="1318622"/>
          </a:xfrm>
          <a:prstGeom prst="rect">
            <a:avLst/>
          </a:prstGeom>
          <a:solidFill>
            <a:srgbClr val="1D263B"/>
          </a:solidFill>
        </p:spPr>
        <p:txBody>
          <a:bodyPr wrap="square" lIns="180000" tIns="180000" rIns="180000" bIns="180000" rtlCol="0">
            <a:noAutofit/>
          </a:bodyPr>
          <a:lstStyle/>
          <a:p>
            <a:pPr>
              <a:spcAft>
                <a:spcPts val="600"/>
              </a:spcAft>
              <a:buClr>
                <a:schemeClr val="bg1"/>
              </a:buClr>
            </a:pPr>
            <a:r>
              <a:rPr lang="en-US" sz="1400" b="1" dirty="0">
                <a:solidFill>
                  <a:srgbClr val="00DCF9"/>
                </a:solidFill>
                <a:latin typeface="Georgia" panose="02040502050405020303" pitchFamily="18" charset="0"/>
                <a:cs typeface="Arial" panose="020B0604020202020204" pitchFamily="34" charset="0"/>
              </a:rPr>
              <a:t>Assessment</a:t>
            </a:r>
          </a:p>
          <a:p>
            <a:pPr>
              <a:spcAft>
                <a:spcPts val="600"/>
              </a:spcAft>
              <a:buClr>
                <a:schemeClr val="bg1"/>
              </a:buClr>
            </a:pPr>
            <a:r>
              <a:rPr lang="en-GB" sz="1200" dirty="0">
                <a:solidFill>
                  <a:schemeClr val="bg1"/>
                </a:solidFill>
                <a:latin typeface="Arial" panose="020B0604020202020204" pitchFamily="34" charset="0"/>
                <a:cs typeface="Arial" panose="020B0604020202020204" pitchFamily="34" charset="0"/>
              </a:rPr>
              <a:t>No formal assessment.</a:t>
            </a:r>
          </a:p>
          <a:p>
            <a:pPr>
              <a:spcAft>
                <a:spcPts val="600"/>
              </a:spcAft>
              <a:buClr>
                <a:schemeClr val="bg1"/>
              </a:buClr>
            </a:pPr>
            <a:r>
              <a:rPr lang="en-GB" sz="1200" dirty="0">
                <a:solidFill>
                  <a:schemeClr val="bg1"/>
                </a:solidFill>
                <a:latin typeface="Arial" panose="020B0604020202020204" pitchFamily="34" charset="0"/>
                <a:cs typeface="Arial" panose="020B0604020202020204" pitchFamily="34" charset="0"/>
              </a:rPr>
              <a:t>Feedback will be given during the stimulated learning for reflective practice.</a:t>
            </a:r>
          </a:p>
          <a:p>
            <a:pPr>
              <a:spcAft>
                <a:spcPts val="600"/>
              </a:spcAft>
              <a:buClr>
                <a:schemeClr val="bg1"/>
              </a:buClr>
            </a:pP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AFE79CE-8F0D-1889-EB54-1E1AF959F4EA}"/>
              </a:ext>
            </a:extLst>
          </p:cNvPr>
          <p:cNvSpPr txBox="1"/>
          <p:nvPr/>
        </p:nvSpPr>
        <p:spPr>
          <a:xfrm>
            <a:off x="359677" y="1260001"/>
            <a:ext cx="1469123" cy="651096"/>
          </a:xfrm>
          <a:prstGeom prst="rect">
            <a:avLst/>
          </a:prstGeom>
          <a:solidFill>
            <a:srgbClr val="1D263B"/>
          </a:solidFill>
          <a:ln>
            <a:noFill/>
          </a:ln>
        </p:spPr>
        <p:txBody>
          <a:bodyPr wrap="square" lIns="180000" tIns="180000" rIns="180000" bIns="180000" rtlCol="0">
            <a:noAutofit/>
          </a:bodyPr>
          <a:lstStyle/>
          <a:p>
            <a:pPr>
              <a:spcAft>
                <a:spcPts val="300"/>
              </a:spcAft>
            </a:pPr>
            <a:r>
              <a:rPr lang="en-US" sz="800" b="1" dirty="0">
                <a:solidFill>
                  <a:srgbClr val="00DCF9"/>
                </a:solidFill>
                <a:latin typeface="Arial" panose="020B0604020202020204" pitchFamily="34" charset="0"/>
                <a:cs typeface="Arial" panose="020B0604020202020204" pitchFamily="34" charset="0"/>
              </a:rPr>
              <a:t>Award</a:t>
            </a:r>
          </a:p>
          <a:p>
            <a:pPr>
              <a:spcAft>
                <a:spcPts val="300"/>
              </a:spcAft>
            </a:pPr>
            <a:r>
              <a:rPr lang="en-US" sz="900" dirty="0">
                <a:solidFill>
                  <a:schemeClr val="bg1"/>
                </a:solidFill>
                <a:latin typeface="Arial" panose="020B0604020202020204" pitchFamily="34" charset="0"/>
                <a:cs typeface="Arial" panose="020B0604020202020204" pitchFamily="34" charset="0"/>
              </a:rPr>
              <a:t>CPD certificate</a:t>
            </a:r>
          </a:p>
        </p:txBody>
      </p:sp>
      <p:sp>
        <p:nvSpPr>
          <p:cNvPr id="8" name="TextBox 7">
            <a:extLst>
              <a:ext uri="{FF2B5EF4-FFF2-40B4-BE49-F238E27FC236}">
                <a16:creationId xmlns:a16="http://schemas.microsoft.com/office/drawing/2014/main" id="{25E3A95D-F7D1-722B-9D09-27EA4061BE29}"/>
              </a:ext>
            </a:extLst>
          </p:cNvPr>
          <p:cNvSpPr txBox="1"/>
          <p:nvPr/>
        </p:nvSpPr>
        <p:spPr>
          <a:xfrm>
            <a:off x="1926540" y="1264558"/>
            <a:ext cx="1110562" cy="651096"/>
          </a:xfrm>
          <a:prstGeom prst="rect">
            <a:avLst/>
          </a:prstGeom>
          <a:solidFill>
            <a:srgbClr val="1D263B"/>
          </a:solidFill>
        </p:spPr>
        <p:txBody>
          <a:bodyPr wrap="square" lIns="180000" tIns="180000" rIns="180000" bIns="180000" rtlCol="0">
            <a:noAutofit/>
          </a:bodyPr>
          <a:lstStyle/>
          <a:p>
            <a:pPr>
              <a:spcAft>
                <a:spcPts val="300"/>
              </a:spcAft>
            </a:pPr>
            <a:r>
              <a:rPr lang="en-US" sz="800" b="1" dirty="0">
                <a:solidFill>
                  <a:srgbClr val="00DCF9"/>
                </a:solidFill>
                <a:latin typeface="Arial" panose="020B0604020202020204" pitchFamily="34" charset="0"/>
                <a:cs typeface="Arial" panose="020B0604020202020204" pitchFamily="34" charset="0"/>
              </a:rPr>
              <a:t>Duration</a:t>
            </a:r>
          </a:p>
          <a:p>
            <a:pPr>
              <a:spcAft>
                <a:spcPts val="600"/>
              </a:spcAft>
            </a:pPr>
            <a:r>
              <a:rPr lang="en-US" sz="900" dirty="0">
                <a:solidFill>
                  <a:schemeClr val="bg1"/>
                </a:solidFill>
                <a:latin typeface="Arial" panose="020B0604020202020204" pitchFamily="34" charset="0"/>
                <a:cs typeface="Arial" panose="020B0604020202020204" pitchFamily="34" charset="0"/>
              </a:rPr>
              <a:t>1 day course</a:t>
            </a:r>
          </a:p>
        </p:txBody>
      </p:sp>
      <p:sp>
        <p:nvSpPr>
          <p:cNvPr id="9" name="TextBox 8">
            <a:extLst>
              <a:ext uri="{FF2B5EF4-FFF2-40B4-BE49-F238E27FC236}">
                <a16:creationId xmlns:a16="http://schemas.microsoft.com/office/drawing/2014/main" id="{3D808CE8-0033-B311-4E07-638A34C9C2E0}"/>
              </a:ext>
            </a:extLst>
          </p:cNvPr>
          <p:cNvSpPr txBox="1"/>
          <p:nvPr/>
        </p:nvSpPr>
        <p:spPr>
          <a:xfrm>
            <a:off x="3144012" y="1268087"/>
            <a:ext cx="1665539" cy="651096"/>
          </a:xfrm>
          <a:prstGeom prst="rect">
            <a:avLst/>
          </a:prstGeom>
          <a:solidFill>
            <a:srgbClr val="1D263B"/>
          </a:solidFill>
        </p:spPr>
        <p:txBody>
          <a:bodyPr wrap="square" lIns="180000" tIns="180000" rIns="180000" bIns="180000" rtlCol="0">
            <a:noAutofit/>
          </a:bodyPr>
          <a:lstStyle/>
          <a:p>
            <a:pPr>
              <a:spcAft>
                <a:spcPts val="300"/>
              </a:spcAft>
            </a:pPr>
            <a:r>
              <a:rPr lang="en-US" sz="800" b="1" dirty="0">
                <a:solidFill>
                  <a:srgbClr val="00DCF9"/>
                </a:solidFill>
                <a:latin typeface="Arial" panose="020B0604020202020204" pitchFamily="34" charset="0"/>
                <a:cs typeface="Arial" panose="020B0604020202020204" pitchFamily="34" charset="0"/>
              </a:rPr>
              <a:t>Location</a:t>
            </a:r>
          </a:p>
          <a:p>
            <a:pPr>
              <a:spcAft>
                <a:spcPts val="600"/>
              </a:spcAft>
            </a:pPr>
            <a:r>
              <a:rPr lang="en-US" sz="900" dirty="0">
                <a:solidFill>
                  <a:schemeClr val="bg1"/>
                </a:solidFill>
                <a:latin typeface="Arial" panose="020B0604020202020204" pitchFamily="34" charset="0"/>
                <a:cs typeface="Arial" panose="020B0604020202020204" pitchFamily="34" charset="0"/>
              </a:rPr>
              <a:t>Campus-based, Bolton</a:t>
            </a:r>
          </a:p>
        </p:txBody>
      </p:sp>
      <p:sp>
        <p:nvSpPr>
          <p:cNvPr id="12" name="TextBox 11">
            <a:extLst>
              <a:ext uri="{FF2B5EF4-FFF2-40B4-BE49-F238E27FC236}">
                <a16:creationId xmlns:a16="http://schemas.microsoft.com/office/drawing/2014/main" id="{01A8665E-6BDA-6DB7-6F46-9886E52B7BF8}"/>
              </a:ext>
            </a:extLst>
          </p:cNvPr>
          <p:cNvSpPr txBox="1"/>
          <p:nvPr/>
        </p:nvSpPr>
        <p:spPr>
          <a:xfrm>
            <a:off x="4916461" y="1264558"/>
            <a:ext cx="909646" cy="651096"/>
          </a:xfrm>
          <a:prstGeom prst="rect">
            <a:avLst/>
          </a:prstGeom>
          <a:solidFill>
            <a:srgbClr val="1D263B"/>
          </a:solidFill>
        </p:spPr>
        <p:txBody>
          <a:bodyPr wrap="square" lIns="180000" tIns="180000" rIns="180000" bIns="180000" rtlCol="0">
            <a:noAutofit/>
          </a:bodyPr>
          <a:lstStyle/>
          <a:p>
            <a:pPr>
              <a:spcAft>
                <a:spcPts val="300"/>
              </a:spcAft>
            </a:pPr>
            <a:r>
              <a:rPr lang="en-US" sz="800" b="1" dirty="0">
                <a:solidFill>
                  <a:srgbClr val="00DCF9"/>
                </a:solidFill>
                <a:latin typeface="Arial" panose="020B0604020202020204" pitchFamily="34" charset="0"/>
                <a:cs typeface="Arial" panose="020B0604020202020204" pitchFamily="34" charset="0"/>
              </a:rPr>
              <a:t>Date</a:t>
            </a:r>
          </a:p>
          <a:p>
            <a:pPr>
              <a:spcAft>
                <a:spcPts val="300"/>
              </a:spcAft>
            </a:pPr>
            <a:r>
              <a:rPr lang="en-US" sz="900" dirty="0">
                <a:solidFill>
                  <a:schemeClr val="bg1"/>
                </a:solidFill>
                <a:latin typeface="Arial" panose="020B0604020202020204" pitchFamily="34" charset="0"/>
                <a:cs typeface="Arial" panose="020B0604020202020204" pitchFamily="34" charset="0"/>
              </a:rPr>
              <a:t>Nov 19</a:t>
            </a:r>
            <a:r>
              <a:rPr lang="en-US" sz="900" baseline="30000" dirty="0">
                <a:solidFill>
                  <a:schemeClr val="bg1"/>
                </a:solidFill>
                <a:latin typeface="Arial" panose="020B0604020202020204" pitchFamily="34" charset="0"/>
                <a:cs typeface="Arial" panose="020B0604020202020204" pitchFamily="34" charset="0"/>
              </a:rPr>
              <a:t>th</a:t>
            </a:r>
            <a:r>
              <a:rPr lang="en-US" sz="900" dirty="0">
                <a:solidFill>
                  <a:schemeClr val="bg1"/>
                </a:solidFill>
                <a:latin typeface="Arial" panose="020B0604020202020204" pitchFamily="34" charset="0"/>
                <a:cs typeface="Arial" panose="020B0604020202020204" pitchFamily="34" charset="0"/>
              </a:rPr>
              <a:t> 2025</a:t>
            </a:r>
          </a:p>
        </p:txBody>
      </p:sp>
      <p:pic>
        <p:nvPicPr>
          <p:cNvPr id="19" name="Graphic 18">
            <a:extLst>
              <a:ext uri="{FF2B5EF4-FFF2-40B4-BE49-F238E27FC236}">
                <a16:creationId xmlns:a16="http://schemas.microsoft.com/office/drawing/2014/main" id="{E37FB5DA-3E34-CB94-6FFC-97C6EE9FF43A}"/>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4772365" y="9431815"/>
            <a:ext cx="2470484" cy="796045"/>
          </a:xfrm>
          <a:prstGeom prst="rect">
            <a:avLst/>
          </a:prstGeom>
        </p:spPr>
      </p:pic>
      <p:sp>
        <p:nvSpPr>
          <p:cNvPr id="23" name="TextBox 22">
            <a:extLst>
              <a:ext uri="{FF2B5EF4-FFF2-40B4-BE49-F238E27FC236}">
                <a16:creationId xmlns:a16="http://schemas.microsoft.com/office/drawing/2014/main" id="{7C223932-5EEA-DF2F-5112-2D946E7F3853}"/>
              </a:ext>
            </a:extLst>
          </p:cNvPr>
          <p:cNvSpPr txBox="1">
            <a:spLocks noGrp="1" noRot="1" noMove="1" noResize="1" noEditPoints="1" noAdjustHandles="1" noChangeArrowheads="1" noChangeShapeType="1"/>
          </p:cNvSpPr>
          <p:nvPr/>
        </p:nvSpPr>
        <p:spPr>
          <a:xfrm>
            <a:off x="360000" y="9342000"/>
            <a:ext cx="3715118" cy="230263"/>
          </a:xfrm>
          <a:prstGeom prst="rect">
            <a:avLst/>
          </a:prstGeom>
          <a:noFill/>
        </p:spPr>
        <p:txBody>
          <a:bodyPr wrap="square" lIns="0" tIns="0" rIns="0" bIns="0" rtlCol="0">
            <a:noAutofit/>
          </a:bodyPr>
          <a:lstStyle/>
          <a:p>
            <a:r>
              <a:rPr lang="en-US" sz="1400" b="1" dirty="0">
                <a:solidFill>
                  <a:srgbClr val="00DCF9"/>
                </a:solidFill>
                <a:latin typeface="Georgia" panose="02040502050405020303" pitchFamily="18" charset="0"/>
              </a:rPr>
              <a:t>To share your interest,</a:t>
            </a:r>
            <a:r>
              <a:rPr lang="en-US" sz="1400" b="1" dirty="0">
                <a:solidFill>
                  <a:srgbClr val="1D263B"/>
                </a:solidFill>
                <a:latin typeface="Georgia" panose="02040502050405020303" pitchFamily="18" charset="0"/>
              </a:rPr>
              <a:t> scan the QR code </a:t>
            </a:r>
          </a:p>
        </p:txBody>
      </p:sp>
      <p:sp>
        <p:nvSpPr>
          <p:cNvPr id="6" name="TextBox 5">
            <a:extLst>
              <a:ext uri="{FF2B5EF4-FFF2-40B4-BE49-F238E27FC236}">
                <a16:creationId xmlns:a16="http://schemas.microsoft.com/office/drawing/2014/main" id="{5CF89736-D09F-4223-BF24-135616626219}"/>
              </a:ext>
            </a:extLst>
          </p:cNvPr>
          <p:cNvSpPr txBox="1"/>
          <p:nvPr/>
        </p:nvSpPr>
        <p:spPr>
          <a:xfrm>
            <a:off x="511078" y="2579977"/>
            <a:ext cx="6583142" cy="830997"/>
          </a:xfrm>
          <a:prstGeom prst="rect">
            <a:avLst/>
          </a:prstGeom>
          <a:noFill/>
        </p:spPr>
        <p:txBody>
          <a:bodyPr wrap="square" rtlCol="0">
            <a:spAutoFit/>
          </a:bodyPr>
          <a:lstStyle/>
          <a:p>
            <a:r>
              <a:rPr lang="en-GB" sz="1200" dirty="0">
                <a:solidFill>
                  <a:schemeClr val="bg1"/>
                </a:solidFill>
                <a:latin typeface="Arial" panose="020B0604020202020204" pitchFamily="34" charset="0"/>
                <a:cs typeface="Arial" panose="020B0604020202020204" pitchFamily="34" charset="0"/>
              </a:rPr>
              <a:t>This one-day training course provides essential knowledge and skills for responding safely and effectively to mental health patients. It is ideal for aspiring clinicians in the mental health field, as the course focuses on clinical aspects and offers opportunities to develop crucial communication skills and risk assessment techniques required for this role.</a:t>
            </a:r>
            <a:endParaRPr lang="en-GB" sz="1200" i="0" dirty="0">
              <a:solidFill>
                <a:schemeClr val="bg1"/>
              </a:solidFill>
              <a:effectLst/>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58A97329-4A1C-4CD1-B08E-AFDAC5703366}"/>
              </a:ext>
            </a:extLst>
          </p:cNvPr>
          <p:cNvSpPr txBox="1"/>
          <p:nvPr/>
        </p:nvSpPr>
        <p:spPr>
          <a:xfrm>
            <a:off x="511078" y="4443832"/>
            <a:ext cx="3412962" cy="1754326"/>
          </a:xfrm>
          <a:prstGeom prst="rect">
            <a:avLst/>
          </a:prstGeom>
          <a:noFill/>
        </p:spPr>
        <p:txBody>
          <a:bodyPr wrap="square" rtlCol="0">
            <a:spAutoFit/>
          </a:bodyPr>
          <a:lstStyle/>
          <a:p>
            <a:pPr marL="171450" indent="-171450">
              <a:buFont typeface="Arial" panose="020B0604020202020204" pitchFamily="34" charset="0"/>
              <a:buChar char="•"/>
            </a:pPr>
            <a:r>
              <a:rPr lang="en-GB" sz="1200" dirty="0"/>
              <a:t>Enhancing communication skills with Mental Health patients</a:t>
            </a:r>
          </a:p>
          <a:p>
            <a:pPr marL="171450" indent="-171450">
              <a:buFont typeface="Arial" panose="020B0604020202020204" pitchFamily="34" charset="0"/>
              <a:buChar char="•"/>
            </a:pPr>
            <a:r>
              <a:rPr lang="en-GB" sz="1200" dirty="0"/>
              <a:t>De-escalation of challenging behaviour </a:t>
            </a:r>
          </a:p>
          <a:p>
            <a:pPr marL="171450" indent="-171450">
              <a:buFont typeface="Arial" panose="020B0604020202020204" pitchFamily="34" charset="0"/>
              <a:buChar char="•"/>
            </a:pPr>
            <a:r>
              <a:rPr lang="en-GB" sz="1200" dirty="0"/>
              <a:t>Risk assessment with focus on suicide and self-harm</a:t>
            </a:r>
          </a:p>
          <a:p>
            <a:pPr marL="171450" indent="-171450">
              <a:buFont typeface="Arial" panose="020B0604020202020204" pitchFamily="34" charset="0"/>
              <a:buChar char="•"/>
            </a:pPr>
            <a:r>
              <a:rPr lang="en-GB" sz="1200" dirty="0"/>
              <a:t>Adverse childhood experience and impact of childhood trauma on mental health </a:t>
            </a:r>
          </a:p>
          <a:p>
            <a:pPr marL="171450" indent="-171450">
              <a:buFont typeface="Arial" panose="020B0604020202020204" pitchFamily="34" charset="0"/>
              <a:buChar char="•"/>
            </a:pPr>
            <a:r>
              <a:rPr lang="en-GB" sz="1200" dirty="0"/>
              <a:t>Stimulated learning – Virtual reality &amp; communication skills</a:t>
            </a:r>
          </a:p>
        </p:txBody>
      </p:sp>
      <p:sp>
        <p:nvSpPr>
          <p:cNvPr id="21" name="TextBox 20">
            <a:extLst>
              <a:ext uri="{FF2B5EF4-FFF2-40B4-BE49-F238E27FC236}">
                <a16:creationId xmlns:a16="http://schemas.microsoft.com/office/drawing/2014/main" id="{4ADC4F10-1517-4264-AC6F-77B7024419A5}"/>
              </a:ext>
            </a:extLst>
          </p:cNvPr>
          <p:cNvSpPr txBox="1"/>
          <p:nvPr/>
        </p:nvSpPr>
        <p:spPr>
          <a:xfrm>
            <a:off x="4334009" y="4443832"/>
            <a:ext cx="2827020" cy="1200329"/>
          </a:xfrm>
          <a:prstGeom prst="rect">
            <a:avLst/>
          </a:prstGeom>
          <a:noFill/>
        </p:spPr>
        <p:txBody>
          <a:bodyPr wrap="square" rtlCol="0">
            <a:spAutoFit/>
          </a:bodyPr>
          <a:lstStyle/>
          <a:p>
            <a:r>
              <a:rPr lang="en-GB" sz="1200" dirty="0">
                <a:solidFill>
                  <a:schemeClr val="bg1"/>
                </a:solidFill>
                <a:latin typeface="Arial" panose="020B0604020202020204" pitchFamily="34" charset="0"/>
                <a:cs typeface="Arial" panose="020B0604020202020204" pitchFamily="34" charset="0"/>
              </a:rPr>
              <a:t>This workshop is open to health and social care professionals, including but not limited to nurses, social workers, occupational therapists, mental health and wellbeing practitioners, counsellors, and psychologists</a:t>
            </a:r>
          </a:p>
        </p:txBody>
      </p:sp>
      <p:sp>
        <p:nvSpPr>
          <p:cNvPr id="24" name="TextBox 23">
            <a:extLst>
              <a:ext uri="{FF2B5EF4-FFF2-40B4-BE49-F238E27FC236}">
                <a16:creationId xmlns:a16="http://schemas.microsoft.com/office/drawing/2014/main" id="{1657F4BA-86B4-4F1A-9A19-7709F44F93DF}"/>
              </a:ext>
            </a:extLst>
          </p:cNvPr>
          <p:cNvSpPr txBox="1"/>
          <p:nvPr/>
        </p:nvSpPr>
        <p:spPr>
          <a:xfrm>
            <a:off x="4252189" y="6622498"/>
            <a:ext cx="2908840" cy="1015663"/>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Taught on a university campus by an experienced healthcare professional and educator, with effective simulated training ( VR &amp; simulated patients) </a:t>
            </a:r>
          </a:p>
          <a:p>
            <a:r>
              <a:rPr lang="en-GB" sz="1200" dirty="0">
                <a:latin typeface="Arial" panose="020B0604020202020204" pitchFamily="34" charset="0"/>
                <a:cs typeface="Arial" panose="020B0604020202020204" pitchFamily="34" charset="0"/>
              </a:rPr>
              <a:t>CPD certificate</a:t>
            </a:r>
          </a:p>
        </p:txBody>
      </p:sp>
      <p:pic>
        <p:nvPicPr>
          <p:cNvPr id="18" name="Picture 17" descr="A profile of a person with a brain&#10;&#10;AI-generated content may be incorrect.">
            <a:extLst>
              <a:ext uri="{FF2B5EF4-FFF2-40B4-BE49-F238E27FC236}">
                <a16:creationId xmlns:a16="http://schemas.microsoft.com/office/drawing/2014/main" id="{1F72E055-1CC5-6E92-1DAF-26B5544F2283}"/>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5933017" y="243678"/>
            <a:ext cx="1469123" cy="1469123"/>
          </a:xfrm>
          <a:prstGeom prst="rect">
            <a:avLst/>
          </a:prstGeom>
        </p:spPr>
      </p:pic>
      <p:pic>
        <p:nvPicPr>
          <p:cNvPr id="25" name="Picture 24">
            <a:extLst>
              <a:ext uri="{FF2B5EF4-FFF2-40B4-BE49-F238E27FC236}">
                <a16:creationId xmlns:a16="http://schemas.microsoft.com/office/drawing/2014/main" id="{A05F770D-9618-963E-B75E-22373D148326}"/>
              </a:ext>
            </a:extLst>
          </p:cNvPr>
          <p:cNvPicPr>
            <a:picLocks noChangeAspect="1"/>
          </p:cNvPicPr>
          <p:nvPr/>
        </p:nvPicPr>
        <p:blipFill>
          <a:blip r:embed="rId6"/>
          <a:stretch>
            <a:fillRect/>
          </a:stretch>
        </p:blipFill>
        <p:spPr>
          <a:xfrm>
            <a:off x="2901168" y="9319623"/>
            <a:ext cx="1432841" cy="1347391"/>
          </a:xfrm>
          <a:prstGeom prst="rect">
            <a:avLst/>
          </a:prstGeom>
        </p:spPr>
      </p:pic>
    </p:spTree>
    <p:extLst>
      <p:ext uri="{BB962C8B-B14F-4D97-AF65-F5344CB8AC3E}">
        <p14:creationId xmlns:p14="http://schemas.microsoft.com/office/powerpoint/2010/main" val="29549822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7b1e6c42-75f2-4478-a8e9-608a8d1bda9c"/>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5803f33-bd1a-49db-a8da-2f41b3783c1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C105885FB67041B6B3246F1ADAA96D" ma:contentTypeVersion="16" ma:contentTypeDescription="Create a new document." ma:contentTypeScope="" ma:versionID="57a6552e07393d46e03e735694dc6829">
  <xsd:schema xmlns:xsd="http://www.w3.org/2001/XMLSchema" xmlns:xs="http://www.w3.org/2001/XMLSchema" xmlns:p="http://schemas.microsoft.com/office/2006/metadata/properties" xmlns:ns3="d5803f33-bd1a-49db-a8da-2f41b3783c1b" xmlns:ns4="c4cd7dd0-ba4f-4ec4-94f3-a52d01e39f02" targetNamespace="http://schemas.microsoft.com/office/2006/metadata/properties" ma:root="true" ma:fieldsID="8fe3e17066db41d8bc278f629698eed2" ns3:_="" ns4:_="">
    <xsd:import namespace="d5803f33-bd1a-49db-a8da-2f41b3783c1b"/>
    <xsd:import namespace="c4cd7dd0-ba4f-4ec4-94f3-a52d01e39f0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element ref="ns3:_activity" minOccurs="0"/>
                <xsd:element ref="ns3:MediaServiceObjectDetectorVersions" minOccurs="0"/>
                <xsd:element ref="ns3:MediaServiceSearchProperties" minOccurs="0"/>
                <xsd:element ref="ns3:MediaServiceSystem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803f33-bd1a-49db-a8da-2f41b3783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cd7dd0-ba4f-4ec4-94f3-a52d01e39f0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90003D-309A-478F-B6AD-A4570A4F4FA7}">
  <ds:schemaRefs>
    <ds:schemaRef ds:uri="http://schemas.microsoft.com/sharepoint/v3/contenttype/forms"/>
  </ds:schemaRefs>
</ds:datastoreItem>
</file>

<file path=customXml/itemProps2.xml><?xml version="1.0" encoding="utf-8"?>
<ds:datastoreItem xmlns:ds="http://schemas.openxmlformats.org/officeDocument/2006/customXml" ds:itemID="{ACDBD53E-80CC-499D-A6D2-97EDF77A7B2F}">
  <ds:schemaRefs>
    <ds:schemaRef ds:uri="http://schemas.microsoft.com/office/infopath/2007/PartnerControls"/>
    <ds:schemaRef ds:uri="http://purl.org/dc/terms/"/>
    <ds:schemaRef ds:uri="c4cd7dd0-ba4f-4ec4-94f3-a52d01e39f02"/>
    <ds:schemaRef ds:uri="http://purl.org/dc/elements/1.1/"/>
    <ds:schemaRef ds:uri="http://purl.org/dc/dcmitype/"/>
    <ds:schemaRef ds:uri="http://schemas.microsoft.com/office/2006/metadata/properties"/>
    <ds:schemaRef ds:uri="http://schemas.microsoft.com/office/2006/documentManagement/types"/>
    <ds:schemaRef ds:uri="http://schemas.openxmlformats.org/package/2006/metadata/core-properties"/>
    <ds:schemaRef ds:uri="d5803f33-bd1a-49db-a8da-2f41b3783c1b"/>
    <ds:schemaRef ds:uri="http://www.w3.org/XML/1998/namespace"/>
  </ds:schemaRefs>
</ds:datastoreItem>
</file>

<file path=customXml/itemProps3.xml><?xml version="1.0" encoding="utf-8"?>
<ds:datastoreItem xmlns:ds="http://schemas.openxmlformats.org/officeDocument/2006/customXml" ds:itemID="{FB62B007-CE96-4D56-AE6F-1E83572C8D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803f33-bd1a-49db-a8da-2f41b3783c1b"/>
    <ds:schemaRef ds:uri="c4cd7dd0-ba4f-4ec4-94f3-a52d01e39f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8795</TotalTime>
  <Words>209</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Georgia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dc:creator>
  <cp:lastModifiedBy>LEONARD, Helen (NHS GREATER MANCHESTER ICB - 01W)</cp:lastModifiedBy>
  <cp:revision>14</cp:revision>
  <dcterms:created xsi:type="dcterms:W3CDTF">2025-07-17T11:22:03Z</dcterms:created>
  <dcterms:modified xsi:type="dcterms:W3CDTF">2025-10-01T12:33:14Z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0x0101000CC105885FB67041B6B3246F1ADAA96D</vt:lpwstr>
  </property>
</Properties>
</file>