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14737545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278296-9931-447C-BF8A-5D6A3F79284C}" v="3" dt="2025-08-18T14:51:35.9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BC7C0-A138-1B37-A31E-8B0D467BCEF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4A06B3D-5535-1D4E-75AF-969A943E5A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8C4FD3E-FCBF-49CB-2C00-FD24C9BF67B4}"/>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F8D01F55-1B2E-ECA2-13A1-AC95B06DC4F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BF1CA6E-2B27-181D-5C96-827E9B57453B}"/>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411238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794F4-DEAC-BC36-D22D-A166031B3B4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0DA7F02-DD22-C00C-8D37-484530A43F3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07D4816-6944-391D-937F-82DA542C22AE}"/>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1275F8C0-C30F-784C-9A7B-840FA6DC1D9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3641604-1A5C-7E67-DB9A-BC892BC069C9}"/>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290548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21A501-E004-B597-E140-B948BCAC5EE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A618DBC2-9FD0-D2BC-C7A0-74848BB74BA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51DDEAE-A8B0-401B-2860-3900838B9654}"/>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D42706F7-3E41-656E-1B81-7A1F9542F83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8660AE5-87E5-B908-1BCB-4FC45B2E3678}"/>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217456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vider Slide Dark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9F16397-FE65-A44E-8565-615E9F88D85D}"/>
              </a:ext>
            </a:extLst>
          </p:cNvPr>
          <p:cNvSpPr>
            <a:spLocks noGrp="1"/>
          </p:cNvSpPr>
          <p:nvPr>
            <p:ph type="ctrTitle" hasCustomPrompt="1"/>
          </p:nvPr>
        </p:nvSpPr>
        <p:spPr>
          <a:xfrm>
            <a:off x="714103" y="3030583"/>
            <a:ext cx="6718663" cy="1250086"/>
          </a:xfrm>
          <a:prstGeom prst="rect">
            <a:avLst/>
          </a:prstGeom>
        </p:spPr>
        <p:txBody>
          <a:bodyPr anchor="b">
            <a:normAutofit/>
          </a:bodyPr>
          <a:lstStyle>
            <a:lvl1pPr algn="l">
              <a:defRPr sz="3600">
                <a:solidFill>
                  <a:schemeClr val="bg1"/>
                </a:solidFill>
                <a:latin typeface="Arial" panose="020B0604020202020204" pitchFamily="34" charset="0"/>
                <a:cs typeface="Arial" panose="020B0604020202020204" pitchFamily="34" charset="0"/>
              </a:defRPr>
            </a:lvl1pPr>
          </a:lstStyle>
          <a:p>
            <a:r>
              <a:rPr lang="en-US" dirty="0"/>
              <a:t>Divider title to go in here</a:t>
            </a:r>
          </a:p>
        </p:txBody>
      </p:sp>
    </p:spTree>
    <p:extLst>
      <p:ext uri="{BB962C8B-B14F-4D97-AF65-F5344CB8AC3E}">
        <p14:creationId xmlns:p14="http://schemas.microsoft.com/office/powerpoint/2010/main" val="644342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D0899E-2565-5D40-81E1-713D695A7674}"/>
              </a:ext>
            </a:extLst>
          </p:cNvPr>
          <p:cNvSpPr>
            <a:spLocks noGrp="1"/>
          </p:cNvSpPr>
          <p:nvPr>
            <p:ph idx="1"/>
          </p:nvPr>
        </p:nvSpPr>
        <p:spPr>
          <a:xfrm>
            <a:off x="563671" y="1825625"/>
            <a:ext cx="10790129" cy="4351338"/>
          </a:xfrm>
          <a:prstGeom prst="rect">
            <a:avLst/>
          </a:prstGeom>
        </p:spPr>
        <p:txBody>
          <a:bodyPr/>
          <a:lstStyle>
            <a:lvl1pPr>
              <a:defRPr sz="2400">
                <a:solidFill>
                  <a:srgbClr val="425563"/>
                </a:solidFill>
                <a:latin typeface="Arial" panose="020B0604020202020204" pitchFamily="34" charset="0"/>
                <a:cs typeface="Arial" panose="020B0604020202020204" pitchFamily="34" charset="0"/>
              </a:defRPr>
            </a:lvl1pPr>
            <a:lvl2pPr>
              <a:defRPr sz="2000">
                <a:solidFill>
                  <a:srgbClr val="425563"/>
                </a:solidFill>
                <a:latin typeface="Arial" panose="020B0604020202020204" pitchFamily="34" charset="0"/>
                <a:cs typeface="Arial" panose="020B0604020202020204" pitchFamily="34" charset="0"/>
              </a:defRPr>
            </a:lvl2pPr>
            <a:lvl3pPr>
              <a:defRPr sz="1600">
                <a:solidFill>
                  <a:srgbClr val="425563"/>
                </a:solidFill>
                <a:latin typeface="Arial" panose="020B0604020202020204" pitchFamily="34" charset="0"/>
                <a:cs typeface="Arial" panose="020B0604020202020204" pitchFamily="34" charset="0"/>
              </a:defRPr>
            </a:lvl3pPr>
            <a:lvl4pPr>
              <a:defRPr>
                <a:solidFill>
                  <a:srgbClr val="3E5F73"/>
                </a:solidFill>
                <a:latin typeface="Arial" panose="020B0604020202020204" pitchFamily="34" charset="0"/>
                <a:cs typeface="Arial" panose="020B0604020202020204" pitchFamily="34" charset="0"/>
              </a:defRPr>
            </a:lvl4pPr>
            <a:lvl5pPr>
              <a:defRPr>
                <a:solidFill>
                  <a:srgbClr val="3E5F73"/>
                </a:solidFill>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CE9EBC20-7028-D246-A62A-FDECB0D150FD}"/>
              </a:ext>
            </a:extLst>
          </p:cNvPr>
          <p:cNvSpPr>
            <a:spLocks noGrp="1"/>
          </p:cNvSpPr>
          <p:nvPr>
            <p:ph type="title"/>
          </p:nvPr>
        </p:nvSpPr>
        <p:spPr>
          <a:xfrm>
            <a:off x="563671" y="852055"/>
            <a:ext cx="8636085" cy="519545"/>
          </a:xfrm>
          <a:prstGeom prst="rect">
            <a:avLst/>
          </a:prstGeom>
        </p:spPr>
        <p:txBody>
          <a:bodyPr>
            <a:normAutofit/>
          </a:bodyPr>
          <a:lstStyle>
            <a:lvl1pPr>
              <a:defRPr sz="2800">
                <a:solidFill>
                  <a:srgbClr val="3E5F73"/>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59569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ECCB7-9E53-F5F3-7E9C-38CD872D3A0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428A3DC-FC3F-7BA0-EEDB-D85BB06273D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9AD0A9-9194-A7AE-161E-F8E7349B2BB7}"/>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53BBB72A-9F85-C95A-FD10-79369288337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CA54E04-92D6-F719-135F-C0667C8487C4}"/>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40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18918-EE09-8E4C-E1E2-B8E7C99187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4A152D81-D35D-11F5-B058-1866DA6345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6CF9CAE-F232-4266-022C-5C758B0ECDCD}"/>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0528767C-9563-C74F-A7A9-2EE82A29A6F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D9E7EB3-DC89-A150-E1DF-799F3EFD6059}"/>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849234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FFCCD-2FC4-D409-9E16-3E494CB008C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B1CCD16-1EF5-4448-C740-1D02DF1B0BE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C383E34-E906-15FE-977D-1CCD1BC815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BC842AA-BDA1-9F53-EA3B-5055132B40D8}"/>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6" name="Footer Placeholder 5">
            <a:extLst>
              <a:ext uri="{FF2B5EF4-FFF2-40B4-BE49-F238E27FC236}">
                <a16:creationId xmlns:a16="http://schemas.microsoft.com/office/drawing/2014/main" id="{521CF52D-E7EB-A803-1A2A-2E78C4191A0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39E167F-D96E-E899-1F51-E3FBBB4DDB71}"/>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271376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A18F-8CDD-047F-9074-C937FF74164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6011E12-63D9-64B4-5A8B-DC6A9CC391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55FFA74-4EFC-AD44-64F3-5B4000AC85A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FA88B99-367B-9C3D-E33F-EC7EF5A7AC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39F59CB-23C9-045C-E6C4-E18A2C29C44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7C305B8-8B55-691C-9F2B-1BAB5039994D}"/>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8" name="Footer Placeholder 7">
            <a:extLst>
              <a:ext uri="{FF2B5EF4-FFF2-40B4-BE49-F238E27FC236}">
                <a16:creationId xmlns:a16="http://schemas.microsoft.com/office/drawing/2014/main" id="{90FD4468-5F34-9FAF-8CEB-33771CEEB40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B9E5323-E4D3-7539-303A-D2CEA2B4B7C5}"/>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24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2A9B-14D2-F900-37BB-3BDFA09EADC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177313C-F407-8E38-4E41-8BB16C5FF4AB}"/>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4" name="Footer Placeholder 3">
            <a:extLst>
              <a:ext uri="{FF2B5EF4-FFF2-40B4-BE49-F238E27FC236}">
                <a16:creationId xmlns:a16="http://schemas.microsoft.com/office/drawing/2014/main" id="{693E362F-7C76-3C5D-4336-E6657198E1C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3F2AC3E-BEC0-185A-7C55-790A1F9E68A0}"/>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906575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EFFE1B-FC97-FA4F-FDE1-1E722195CD88}"/>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3" name="Footer Placeholder 2">
            <a:extLst>
              <a:ext uri="{FF2B5EF4-FFF2-40B4-BE49-F238E27FC236}">
                <a16:creationId xmlns:a16="http://schemas.microsoft.com/office/drawing/2014/main" id="{DEEC08C0-84BE-724F-A98D-26604234097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FC8BA3C2-5220-589D-3867-A16E687A0D4C}"/>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47062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62E-E140-E957-6321-EA7E6BDEB1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0D28D7A-66D5-9467-815E-E916A38FCC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5953EC4-9899-D38C-1301-9EC26A6B8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DB9755-F120-7C9C-9F00-8856303B89DB}"/>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6" name="Footer Placeholder 5">
            <a:extLst>
              <a:ext uri="{FF2B5EF4-FFF2-40B4-BE49-F238E27FC236}">
                <a16:creationId xmlns:a16="http://schemas.microsoft.com/office/drawing/2014/main" id="{1523D400-6F6B-5CC5-2583-5C890471020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1DD8E8C-929C-DC7C-D35F-C0FF6DC57142}"/>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3580193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CF6FB-933A-BA9E-E915-7D16DF6AD5D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7DA0B2F-4C79-15B5-364E-CAFA970F8B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B1E8ED3-F69B-A214-E9BD-8DD5862F78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63BCA90-A199-A6E4-90F3-FAA30C376823}"/>
              </a:ext>
            </a:extLst>
          </p:cNvPr>
          <p:cNvSpPr>
            <a:spLocks noGrp="1"/>
          </p:cNvSpPr>
          <p:nvPr>
            <p:ph type="dt" sz="half" idx="10"/>
          </p:nvPr>
        </p:nvSpPr>
        <p:spPr/>
        <p:txBody>
          <a:bodyPr/>
          <a:lstStyle/>
          <a:p>
            <a:fld id="{E6AC75BE-3B8E-4EA5-8444-4E530182B019}" type="datetimeFigureOut">
              <a:rPr lang="en-GB" smtClean="0"/>
              <a:t>10/09/2025</a:t>
            </a:fld>
            <a:endParaRPr lang="en-GB" dirty="0"/>
          </a:p>
        </p:txBody>
      </p:sp>
      <p:sp>
        <p:nvSpPr>
          <p:cNvPr id="6" name="Footer Placeholder 5">
            <a:extLst>
              <a:ext uri="{FF2B5EF4-FFF2-40B4-BE49-F238E27FC236}">
                <a16:creationId xmlns:a16="http://schemas.microsoft.com/office/drawing/2014/main" id="{8063F09E-8E1A-DFBB-7DBA-6425439B66E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55BA70B-3408-49FC-BE7E-C8C0CC76C152}"/>
              </a:ext>
            </a:extLst>
          </p:cNvPr>
          <p:cNvSpPr>
            <a:spLocks noGrp="1"/>
          </p:cNvSpPr>
          <p:nvPr>
            <p:ph type="sldNum" sz="quarter" idx="12"/>
          </p:nvPr>
        </p:nvSpPr>
        <p:spPr/>
        <p:txBody>
          <a:bodyPr/>
          <a:lstStyle/>
          <a:p>
            <a:fld id="{C4CF4A55-4D6D-43D9-B5BB-D7253FC16983}" type="slidenum">
              <a:rPr lang="en-GB" smtClean="0"/>
              <a:t>‹#›</a:t>
            </a:fld>
            <a:endParaRPr lang="en-GB" dirty="0"/>
          </a:p>
        </p:txBody>
      </p:sp>
    </p:spTree>
    <p:extLst>
      <p:ext uri="{BB962C8B-B14F-4D97-AF65-F5344CB8AC3E}">
        <p14:creationId xmlns:p14="http://schemas.microsoft.com/office/powerpoint/2010/main" val="167298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FD7BFF-A276-FC7A-35E6-70111C422B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4B27BFA-FD2B-9FD2-78B9-F2AB902027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331F284-33FD-E9EE-A40C-69456DBB73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C75BE-3B8E-4EA5-8444-4E530182B019}" type="datetimeFigureOut">
              <a:rPr lang="en-GB" smtClean="0"/>
              <a:t>10/09/2025</a:t>
            </a:fld>
            <a:endParaRPr lang="en-GB" dirty="0"/>
          </a:p>
        </p:txBody>
      </p:sp>
      <p:sp>
        <p:nvSpPr>
          <p:cNvPr id="5" name="Footer Placeholder 4">
            <a:extLst>
              <a:ext uri="{FF2B5EF4-FFF2-40B4-BE49-F238E27FC236}">
                <a16:creationId xmlns:a16="http://schemas.microsoft.com/office/drawing/2014/main" id="{D97E5315-88E6-B731-CB00-EE4724D883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D55E8118-1E4C-E6DC-1FBE-BED896C73D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CF4A55-4D6D-43D9-B5BB-D7253FC16983}" type="slidenum">
              <a:rPr lang="en-GB" smtClean="0"/>
              <a:t>‹#›</a:t>
            </a:fld>
            <a:endParaRPr lang="en-GB" dirty="0"/>
          </a:p>
        </p:txBody>
      </p:sp>
    </p:spTree>
    <p:extLst>
      <p:ext uri="{BB962C8B-B14F-4D97-AF65-F5344CB8AC3E}">
        <p14:creationId xmlns:p14="http://schemas.microsoft.com/office/powerpoint/2010/main" val="242098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eur02.safelinks.protection.outlook.com/ap/t-59584e83/?url=https%3A%2F%2Fteams.microsoft.com%2Fl%2Fmeetup-join%2F19%253ameeting_MGYyYmE2NDQtYjU1My00YmU0LTlkNTEtYTY5NzBhZjlkYWQ4%2540thread.v2%2F0%3Fcontext%3D%257b%2522Tid%2522%253a%252234b1822f-3c17-4fba-b67e-985cd96f242f%2522%252c%2522Oid%2522%253a%2522edf7140e-a2d6-456d-b07d-49c844611d82%2522%257d&amp;data=05%7C02%7Canna.oddy%40nca.nhs.uk%7C79bfb46d7f4640e5a85c08ddde5083e4%7C9a12677ec2e94deba58aee1c59ac0161%7C0%7C0%7C638911159575220385%7CUnknown%7CTWFpbGZsb3d8eyJFbXB0eU1hcGkiOnRydWUsIlYiOiIwLjAuMDAwMCIsIlAiOiJXaW4zMiIsIkFOIjoiTWFpbCIsIldUIjoyfQ%3D%3D%7C0%7C%7C%7C&amp;sdata=COp%2Bf1WO8D5gXmQ7H5tGXACnCl9xxOyZHVsbHoPTPFQ%3D&amp;reserved=0" TargetMode="External"/><Relationship Id="rId7" Type="http://schemas.openxmlformats.org/officeDocument/2006/relationships/hyperlink" Target="https://eur02.safelinks.protection.outlook.com/ap/t-59584e83/?url=https%3A%2F%2Fteams.microsoft.com%2Fl%2Fmeetup-join%2F19%253ameeting_ZDg5ZTdkYzctMzcxZS00NDg5LTgyZDQtM2E2Y2IzOTc4ZWQw%2540thread.v2%2F0%3Fcontext%3D%257b%2522Tid%2522%253a%252254665a92-e1a6-4511-b0ad-0b09676d158e%2522%252c%2522Oid%2522%253a%252294b0afde-3305-4541-83bf-99eb3943936b%2522%257d&amp;data=05%7C02%7Canna.oddy%40nca.nhs.uk%7Ced4ec63ebc80409b7ff808ddde50aa8a%7C9a12677ec2e94deba58aee1c59ac0161%7C0%7C0%7C638911160228212824%7CUnknown%7CTWFpbGZsb3d8eyJFbXB0eU1hcGkiOnRydWUsIlYiOiIwLjAuMDAwMCIsIlAiOiJXaW4zMiIsIkFOIjoiTWFpbCIsIldUIjoyfQ%3D%3D%7C0%7C%7C%7C&amp;sdata=Zgxr4H0puGI5fvt6SMFoQWb5lDxDwF7XAGfyYWOnwDg%3D&amp;reserved=0" TargetMode="External"/><Relationship Id="rId2" Type="http://schemas.openxmlformats.org/officeDocument/2006/relationships/hyperlink" Target="https://eur02.safelinks.protection.outlook.com/?url=https%3A%2F%2Faka.ms%2FJoinTeamsMeeting%3Fomkt%3Den-US&amp;data=05%7C02%7Canna.oddy%40nca.nhs.uk%7C79bfb46d7f4640e5a85c08ddde5083e4%7C9a12677ec2e94deba58aee1c59ac0161%7C0%7C0%7C638911159575193050%7CUnknown%7CTWFpbGZsb3d8eyJFbXB0eU1hcGkiOnRydWUsIlYiOiIwLjAuMDAwMCIsIlAiOiJXaW4zMiIsIkFOIjoiTWFpbCIsIldUIjoyfQ%3D%3D%7C0%7C%7C%7C&amp;sdata=IbVMuFnTX0S8%2BLNDTVqMMfi5P7pfSm%2F1XH6Al1oaY7c%3D&amp;reserved=0" TargetMode="External"/><Relationship Id="rId1" Type="http://schemas.openxmlformats.org/officeDocument/2006/relationships/slideLayout" Target="../slideLayouts/slideLayout13.xml"/><Relationship Id="rId6" Type="http://schemas.openxmlformats.org/officeDocument/2006/relationships/hyperlink" Target="https://eur02.safelinks.protection.outlook.com/?url=https%3A%2F%2Faka.ms%2FJoinTeamsMeeting%3Fomkt%3Den-US&amp;data=05%7C02%7Canna.oddy%40nca.nhs.uk%7Ced4ec63ebc80409b7ff808ddde50aa8a%7C9a12677ec2e94deba58aee1c59ac0161%7C0%7C0%7C638911160228189799%7CUnknown%7CTWFpbGZsb3d8eyJFbXB0eU1hcGkiOnRydWUsIlYiOiIwLjAuMDAwMCIsIlAiOiJXaW4zMiIsIkFOIjoiTWFpbCIsIldUIjoyfQ%3D%3D%7C0%7C%7C%7C&amp;sdata=Dqa8K0GF5o9B%2BQ9WbU03vICrs2USj8wnjxLwVa844Co%3D&amp;reserved=0" TargetMode="External"/><Relationship Id="rId5" Type="http://schemas.openxmlformats.org/officeDocument/2006/relationships/hyperlink" Target="https://eur02.safelinks.protection.outlook.com/ap/t-59584e83/?url=https%3A%2F%2Fteams.microsoft.com%2Fl%2Fmeetup-join%2F19%253ameeting_YTM5MWU0Y2ItYTkwOS00ZGFiLTgxOTktYzUxOGIyODA4ZGU5%2540thread.v2%2F0%3Fcontext%3D%257b%2522Tid%2522%253a%25229a12677e-c2e9-4deb-a58a-ee1c59ac0161%2522%252c%2522Oid%2522%253a%2522ab8ec27c-b1f6-41a7-9dc8-2469b8c976ee%2522%257d&amp;data=05%7C02%7CAnna.Oddy%40nca.nhs.uk%7Ca8920c454cca468d383208ddde511517%7C9a12677ec2e94deba58aee1c59ac0161%7C0%7C0%7C638911162007816258%7CUnknown%7CTWFpbGZsb3d8eyJFbXB0eU1hcGkiOnRydWUsIlYiOiIwLjAuMDAwMCIsIlAiOiJXaW4zMiIsIkFOIjoiTWFpbCIsIldUIjoyfQ%3D%3D%7C0%7C%7C%7C&amp;sdata=BPU8NBXbuPq%2Fh25V0j8YTuEwx2f%2BcHV3KgyeobUO2tM%3D&amp;reserved=0" TargetMode="External"/><Relationship Id="rId4" Type="http://schemas.openxmlformats.org/officeDocument/2006/relationships/hyperlink" Target="https://eur02.safelinks.protection.outlook.com/?url=https%3A%2F%2Faka.ms%2FJoinTeamsMeeting%3Fomkt%3Den-GB&amp;data=05%7C02%7CAnna.Oddy%40nca.nhs.uk%7Ca8920c454cca468d383208ddde511517%7C9a12677ec2e94deba58aee1c59ac0161%7C0%7C0%7C638911162007791320%7CUnknown%7CTWFpbGZsb3d8eyJFbXB0eU1hcGkiOnRydWUsIlYiOiIwLjAuMDAwMCIsIlAiOiJXaW4zMiIsIkFOIjoiTWFpbCIsIldUIjoyfQ%3D%3D%7C0%7C%7C%7C&amp;sdata=SM8T0bStBwbz8wXVJf8USpUL9SuCOPArRudXGP%2Bvi70%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91116-43E4-A143-AE8C-2976234FCEEC}"/>
              </a:ext>
            </a:extLst>
          </p:cNvPr>
          <p:cNvSpPr>
            <a:spLocks noGrp="1"/>
          </p:cNvSpPr>
          <p:nvPr>
            <p:ph type="ctrTitle"/>
          </p:nvPr>
        </p:nvSpPr>
        <p:spPr>
          <a:xfrm>
            <a:off x="56260" y="440038"/>
            <a:ext cx="6987600" cy="1250086"/>
          </a:xfrm>
        </p:spPr>
        <p:txBody>
          <a:bodyPr>
            <a:normAutofit/>
          </a:bodyPr>
          <a:lstStyle/>
          <a:p>
            <a:r>
              <a:rPr lang="en-GB" sz="2800" dirty="0"/>
              <a:t>Advance Care Plan Awareness Sessions for Babies, Children and Young People</a:t>
            </a:r>
            <a:endParaRPr lang="en-US" sz="2800" dirty="0"/>
          </a:p>
        </p:txBody>
      </p:sp>
      <p:sp>
        <p:nvSpPr>
          <p:cNvPr id="3" name="Title 1">
            <a:extLst>
              <a:ext uri="{FF2B5EF4-FFF2-40B4-BE49-F238E27FC236}">
                <a16:creationId xmlns:a16="http://schemas.microsoft.com/office/drawing/2014/main" id="{DF00ABEE-769B-487F-4279-6A809BC5F393}"/>
              </a:ext>
            </a:extLst>
          </p:cNvPr>
          <p:cNvSpPr txBox="1">
            <a:spLocks/>
          </p:cNvSpPr>
          <p:nvPr/>
        </p:nvSpPr>
        <p:spPr>
          <a:xfrm>
            <a:off x="57831" y="1651740"/>
            <a:ext cx="10946854" cy="4335431"/>
          </a:xfrm>
          <a:prstGeom prst="rect">
            <a:avLst/>
          </a:prstGeom>
        </p:spPr>
        <p:txBody>
          <a:bodyPr vert="horz" lIns="91440" tIns="45720" rIns="91440" bIns="45720" rtlCol="0" anchor="b">
            <a:normAutofit fontScale="25000" lnSpcReduction="20000"/>
          </a:bodyPr>
          <a:lstStyle>
            <a:lvl1pPr algn="l" defTabSz="914400" rtl="0" eaLnBrk="1" latinLnBrk="0" hangingPunct="1">
              <a:lnSpc>
                <a:spcPct val="90000"/>
              </a:lnSpc>
              <a:spcBef>
                <a:spcPct val="0"/>
              </a:spcBef>
              <a:buNone/>
              <a:defRPr sz="3600" kern="1200">
                <a:solidFill>
                  <a:schemeClr val="bg1"/>
                </a:solidFill>
                <a:latin typeface="Arial" panose="020B0604020202020204" pitchFamily="34" charset="0"/>
                <a:ea typeface="+mj-ea"/>
                <a:cs typeface="Arial" panose="020B0604020202020204" pitchFamily="34" charset="0"/>
              </a:defRPr>
            </a:lvl1pPr>
          </a:lstStyle>
          <a:p>
            <a:pPr>
              <a:lnSpc>
                <a:spcPct val="170000"/>
              </a:lnSpc>
              <a:spcAft>
                <a:spcPts val="600"/>
              </a:spcAft>
            </a:pPr>
            <a:r>
              <a:rPr lang="en-GB" sz="5200" dirty="0"/>
              <a:t>The palliative and end of life care networks are facilitating bi-monthly advance care plan awareness sessions for babies, children, and young people for any professional to attend.</a:t>
            </a:r>
          </a:p>
          <a:p>
            <a:pPr>
              <a:lnSpc>
                <a:spcPct val="170000"/>
              </a:lnSpc>
              <a:spcAft>
                <a:spcPts val="600"/>
              </a:spcAft>
            </a:pPr>
            <a:r>
              <a:rPr lang="en-GB" sz="5200" dirty="0"/>
              <a:t>Each session will be the same information so you will only need to attend one via MS Teams which is an introduction to advance care planning for babies, children and young people.</a:t>
            </a:r>
          </a:p>
          <a:p>
            <a:pPr>
              <a:lnSpc>
                <a:spcPct val="170000"/>
              </a:lnSpc>
              <a:spcAft>
                <a:spcPts val="600"/>
              </a:spcAft>
            </a:pPr>
            <a:r>
              <a:rPr lang="en-GB" sz="5200" dirty="0"/>
              <a:t>The aims are to increase professionals’ awareness of advance care planning, its purpose, potential and utilisation.  </a:t>
            </a:r>
          </a:p>
          <a:p>
            <a:pPr>
              <a:lnSpc>
                <a:spcPct val="170000"/>
              </a:lnSpc>
              <a:spcAft>
                <a:spcPts val="600"/>
              </a:spcAft>
            </a:pPr>
            <a:r>
              <a:rPr lang="en-GB" sz="5200" dirty="0"/>
              <a:t>We would ask if all professionals could share this invitation with relevant professionals.  This doesn’t have to be just health professionals we would welcome local authority staff, allied health professionals, general practitioners and colleagues from the North West Ambulance Service.</a:t>
            </a:r>
          </a:p>
          <a:p>
            <a:pPr>
              <a:lnSpc>
                <a:spcPct val="170000"/>
              </a:lnSpc>
              <a:spcAft>
                <a:spcPts val="600"/>
              </a:spcAft>
            </a:pPr>
            <a:r>
              <a:rPr lang="en-GB" sz="5200" dirty="0"/>
              <a:t>Colleagues from schools etc., are also encouraged to attend to gain an understanding about babies, children and young people’s advance care plans.</a:t>
            </a:r>
          </a:p>
          <a:p>
            <a:pPr>
              <a:lnSpc>
                <a:spcPct val="170000"/>
              </a:lnSpc>
              <a:spcAft>
                <a:spcPts val="600"/>
              </a:spcAft>
            </a:pPr>
            <a:r>
              <a:rPr lang="en-GB" sz="5200" dirty="0"/>
              <a:t>See over for specific links with prior registration not needed – simply join us on the day.</a:t>
            </a:r>
          </a:p>
          <a:p>
            <a:pPr algn="r">
              <a:lnSpc>
                <a:spcPct val="170000"/>
              </a:lnSpc>
              <a:spcAft>
                <a:spcPts val="600"/>
              </a:spcAft>
            </a:pPr>
            <a:r>
              <a:rPr lang="en-GB" sz="2700" dirty="0">
                <a:solidFill>
                  <a:schemeClr val="bg2"/>
                </a:solidFill>
                <a:effectLst/>
                <a:latin typeface="Arial" panose="020B0604020202020204" pitchFamily="34" charset="0"/>
                <a:ea typeface="Arial" panose="020B0604020202020204" pitchFamily="34" charset="0"/>
              </a:rPr>
              <a:t>This event is being organised and facilitated by the</a:t>
            </a:r>
          </a:p>
          <a:p>
            <a:pPr algn="r">
              <a:lnSpc>
                <a:spcPct val="170000"/>
              </a:lnSpc>
              <a:spcAft>
                <a:spcPts val="600"/>
              </a:spcAft>
            </a:pPr>
            <a:r>
              <a:rPr lang="en-GB" sz="2700" dirty="0">
                <a:solidFill>
                  <a:schemeClr val="bg2"/>
                </a:solidFill>
                <a:effectLst/>
                <a:latin typeface="Arial" panose="020B0604020202020204" pitchFamily="34" charset="0"/>
                <a:ea typeface="Arial" panose="020B0604020202020204" pitchFamily="34" charset="0"/>
              </a:rPr>
              <a:t>Greater Manchester and Eastern Cheshire Strategic Clinical Network</a:t>
            </a:r>
            <a:endParaRPr lang="en-US" sz="5300" dirty="0">
              <a:solidFill>
                <a:schemeClr val="bg2"/>
              </a:solidFill>
            </a:endParaRPr>
          </a:p>
        </p:txBody>
      </p:sp>
    </p:spTree>
    <p:extLst>
      <p:ext uri="{BB962C8B-B14F-4D97-AF65-F5344CB8AC3E}">
        <p14:creationId xmlns:p14="http://schemas.microsoft.com/office/powerpoint/2010/main" val="178047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08458DD-BD8E-7F1D-8060-0C974B91C836}"/>
              </a:ext>
            </a:extLst>
          </p:cNvPr>
          <p:cNvGraphicFramePr>
            <a:graphicFrameLocks noGrp="1"/>
          </p:cNvGraphicFramePr>
          <p:nvPr>
            <p:ph idx="1"/>
            <p:extLst>
              <p:ext uri="{D42A27DB-BD31-4B8C-83A1-F6EECF244321}">
                <p14:modId xmlns:p14="http://schemas.microsoft.com/office/powerpoint/2010/main" val="1896246164"/>
              </p:ext>
            </p:extLst>
          </p:nvPr>
        </p:nvGraphicFramePr>
        <p:xfrm>
          <a:off x="563563" y="1825625"/>
          <a:ext cx="10790236" cy="2656840"/>
        </p:xfrm>
        <a:graphic>
          <a:graphicData uri="http://schemas.openxmlformats.org/drawingml/2006/table">
            <a:tbl>
              <a:tblPr firstRow="1" bandRow="1">
                <a:tableStyleId>{125E5076-3810-47DD-B79F-674D7AD40C01}</a:tableStyleId>
              </a:tblPr>
              <a:tblGrid>
                <a:gridCol w="5395118">
                  <a:extLst>
                    <a:ext uri="{9D8B030D-6E8A-4147-A177-3AD203B41FA5}">
                      <a16:colId xmlns:a16="http://schemas.microsoft.com/office/drawing/2014/main" val="2742457956"/>
                    </a:ext>
                  </a:extLst>
                </a:gridCol>
                <a:gridCol w="5395118">
                  <a:extLst>
                    <a:ext uri="{9D8B030D-6E8A-4147-A177-3AD203B41FA5}">
                      <a16:colId xmlns:a16="http://schemas.microsoft.com/office/drawing/2014/main" val="4007354751"/>
                    </a:ext>
                  </a:extLst>
                </a:gridCol>
              </a:tblGrid>
              <a:tr h="370840">
                <a:tc>
                  <a:txBody>
                    <a:bodyPr/>
                    <a:lstStyle/>
                    <a:p>
                      <a:r>
                        <a:rPr lang="en-GB" dirty="0"/>
                        <a:t>19</a:t>
                      </a:r>
                      <a:r>
                        <a:rPr lang="en-GB" baseline="30000" dirty="0"/>
                        <a:t>th</a:t>
                      </a:r>
                      <a:r>
                        <a:rPr lang="en-GB" dirty="0"/>
                        <a:t> September 2025  10.30-12.00</a:t>
                      </a:r>
                    </a:p>
                  </a:txBody>
                  <a:tcPr/>
                </a:tc>
                <a:tc>
                  <a:txBody>
                    <a:bodyPr/>
                    <a:lstStyle/>
                    <a:p>
                      <a:r>
                        <a:rPr lang="en-GB" dirty="0"/>
                        <a:t>3</a:t>
                      </a:r>
                      <a:r>
                        <a:rPr lang="en-GB" baseline="30000" dirty="0"/>
                        <a:t>rd</a:t>
                      </a:r>
                      <a:r>
                        <a:rPr lang="en-GB" dirty="0"/>
                        <a:t> November 2025 13.00-14.30</a:t>
                      </a:r>
                    </a:p>
                  </a:txBody>
                  <a:tcPr/>
                </a:tc>
                <a:extLst>
                  <a:ext uri="{0D108BD9-81ED-4DB2-BD59-A6C34878D82A}">
                    <a16:rowId xmlns:a16="http://schemas.microsoft.com/office/drawing/2014/main" val="2268726022"/>
                  </a:ext>
                </a:extLst>
              </a:tr>
              <a:tr h="370840">
                <a:tc>
                  <a:txBody>
                    <a:bodyPr/>
                    <a:lstStyle/>
                    <a:p>
                      <a:endParaRPr lang="en-GB" sz="1800"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Microsoft Teams</a:t>
                      </a:r>
                      <a:r>
                        <a:rPr lang="en-US" sz="1800" kern="1200" dirty="0">
                          <a:solidFill>
                            <a:schemeClr val="lt1"/>
                          </a:solidFill>
                          <a:effectLst/>
                          <a:latin typeface="+mn-lt"/>
                          <a:ea typeface="+mn-ea"/>
                          <a:cs typeface="+mn-cs"/>
                        </a:rPr>
                        <a:t> </a:t>
                      </a:r>
                      <a:r>
                        <a:rPr lang="en-US" sz="1800" u="sng" kern="1200" dirty="0">
                          <a:solidFill>
                            <a:schemeClr val="lt1"/>
                          </a:solidFill>
                          <a:effectLst/>
                          <a:latin typeface="+mn-lt"/>
                          <a:ea typeface="+mn-ea"/>
                          <a:cs typeface="+mn-cs"/>
                          <a:hlinkClick r:id="rId2"/>
                        </a:rPr>
                        <a:t>Need help?</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b="1" u="sng" kern="1200" dirty="0">
                          <a:solidFill>
                            <a:schemeClr val="lt1"/>
                          </a:solidFill>
                          <a:effectLst/>
                          <a:latin typeface="+mn-lt"/>
                          <a:ea typeface="+mn-ea"/>
                          <a:cs typeface="+mn-cs"/>
                          <a:hlinkClick r:id="rId3" tooltip="Meeting join link"/>
                        </a:rPr>
                        <a:t>Join the meeting now</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Meeting ID: 363 806 766 172 2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Passcode: CE9zG6g6 </a:t>
                      </a:r>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txBody>
                  <a:tcPr/>
                </a:tc>
                <a:tc>
                  <a:txBody>
                    <a:bodyPr/>
                    <a:lstStyle/>
                    <a:p>
                      <a:r>
                        <a:rPr lang="en-GB" sz="1800" b="1" kern="1200" dirty="0">
                          <a:solidFill>
                            <a:schemeClr val="lt1"/>
                          </a:solidFill>
                          <a:effectLst/>
                          <a:latin typeface="+mn-lt"/>
                          <a:ea typeface="+mn-ea"/>
                          <a:cs typeface="+mn-cs"/>
                        </a:rPr>
                        <a:t>Microsoft Teams</a:t>
                      </a:r>
                      <a:r>
                        <a:rPr lang="en-GB" sz="1800" kern="1200" dirty="0">
                          <a:solidFill>
                            <a:schemeClr val="lt1"/>
                          </a:solidFill>
                          <a:effectLst/>
                          <a:latin typeface="+mn-lt"/>
                          <a:ea typeface="+mn-ea"/>
                          <a:cs typeface="+mn-cs"/>
                        </a:rPr>
                        <a:t> </a:t>
                      </a:r>
                      <a:r>
                        <a:rPr lang="en-GB" sz="1800" u="sng" kern="1200" dirty="0">
                          <a:solidFill>
                            <a:schemeClr val="lt1"/>
                          </a:solidFill>
                          <a:effectLst/>
                          <a:latin typeface="+mn-lt"/>
                          <a:ea typeface="+mn-ea"/>
                          <a:cs typeface="+mn-cs"/>
                          <a:hlinkClick r:id="rId4"/>
                        </a:rPr>
                        <a:t>Need help?</a:t>
                      </a:r>
                      <a:r>
                        <a:rPr lang="en-GB" sz="1800" kern="1200" dirty="0">
                          <a:solidFill>
                            <a:schemeClr val="lt1"/>
                          </a:solidFill>
                          <a:effectLst/>
                          <a:latin typeface="+mn-lt"/>
                          <a:ea typeface="+mn-ea"/>
                          <a:cs typeface="+mn-cs"/>
                        </a:rPr>
                        <a:t> </a:t>
                      </a:r>
                    </a:p>
                    <a:p>
                      <a:r>
                        <a:rPr lang="en-GB" sz="1800" b="1" u="sng" kern="1200" dirty="0">
                          <a:solidFill>
                            <a:schemeClr val="lt1"/>
                          </a:solidFill>
                          <a:effectLst/>
                          <a:latin typeface="+mn-lt"/>
                          <a:ea typeface="+mn-ea"/>
                          <a:cs typeface="+mn-cs"/>
                          <a:hlinkClick r:id="rId5" tooltip="Meeting join link"/>
                        </a:rPr>
                        <a:t>Join the meeting now</a:t>
                      </a:r>
                      <a:r>
                        <a:rPr lang="en-GB" sz="1800" kern="1200" dirty="0">
                          <a:solidFill>
                            <a:schemeClr val="lt1"/>
                          </a:solidFill>
                          <a:effectLst/>
                          <a:latin typeface="+mn-lt"/>
                          <a:ea typeface="+mn-ea"/>
                          <a:cs typeface="+mn-cs"/>
                        </a:rPr>
                        <a:t> </a:t>
                      </a:r>
                    </a:p>
                    <a:p>
                      <a:r>
                        <a:rPr lang="en-GB" sz="1800" kern="1200" dirty="0">
                          <a:solidFill>
                            <a:schemeClr val="lt1"/>
                          </a:solidFill>
                          <a:effectLst/>
                          <a:latin typeface="+mn-lt"/>
                          <a:ea typeface="+mn-ea"/>
                          <a:cs typeface="+mn-cs"/>
                        </a:rPr>
                        <a:t>Meeting ID: 382 076 349 347 </a:t>
                      </a:r>
                    </a:p>
                    <a:p>
                      <a:r>
                        <a:rPr lang="en-GB" sz="1800" kern="1200" dirty="0">
                          <a:solidFill>
                            <a:schemeClr val="lt1"/>
                          </a:solidFill>
                          <a:effectLst/>
                          <a:latin typeface="+mn-lt"/>
                          <a:ea typeface="+mn-ea"/>
                          <a:cs typeface="+mn-cs"/>
                        </a:rPr>
                        <a:t>Passcode: KW6Xg6EN </a:t>
                      </a: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p>
                      <a:endParaRPr lang="en-GB" sz="1800" kern="1200" dirty="0">
                        <a:solidFill>
                          <a:schemeClr val="lt1"/>
                        </a:solidFill>
                        <a:effectLst/>
                        <a:latin typeface="+mn-lt"/>
                        <a:ea typeface="+mn-ea"/>
                        <a:cs typeface="+mn-cs"/>
                      </a:endParaRPr>
                    </a:p>
                  </a:txBody>
                  <a:tcPr/>
                </a:tc>
                <a:extLst>
                  <a:ext uri="{0D108BD9-81ED-4DB2-BD59-A6C34878D82A}">
                    <a16:rowId xmlns:a16="http://schemas.microsoft.com/office/drawing/2014/main" val="2781650665"/>
                  </a:ext>
                </a:extLst>
              </a:tr>
            </a:tbl>
          </a:graphicData>
        </a:graphic>
      </p:graphicFrame>
      <p:sp>
        <p:nvSpPr>
          <p:cNvPr id="3" name="Title 2">
            <a:extLst>
              <a:ext uri="{FF2B5EF4-FFF2-40B4-BE49-F238E27FC236}">
                <a16:creationId xmlns:a16="http://schemas.microsoft.com/office/drawing/2014/main" id="{24E14AE6-EC2C-6947-9A1D-120A266CA04B}"/>
              </a:ext>
            </a:extLst>
          </p:cNvPr>
          <p:cNvSpPr>
            <a:spLocks noGrp="1"/>
          </p:cNvSpPr>
          <p:nvPr>
            <p:ph type="title"/>
          </p:nvPr>
        </p:nvSpPr>
        <p:spPr/>
        <p:txBody>
          <a:bodyPr/>
          <a:lstStyle/>
          <a:p>
            <a:r>
              <a:rPr lang="en-US" dirty="0"/>
              <a:t>2025/2026 Dates – </a:t>
            </a:r>
            <a:r>
              <a:rPr lang="en-US" sz="1400" dirty="0"/>
              <a:t>There is no need </a:t>
            </a:r>
            <a:r>
              <a:rPr lang="en-US" sz="1400"/>
              <a:t>to book, </a:t>
            </a:r>
            <a:r>
              <a:rPr lang="en-US" sz="1400" dirty="0"/>
              <a:t>just join via </a:t>
            </a:r>
            <a:r>
              <a:rPr lang="en-US" sz="1400"/>
              <a:t>the links below. </a:t>
            </a:r>
            <a:r>
              <a:rPr lang="en-US"/>
              <a:t> </a:t>
            </a:r>
            <a:endParaRPr lang="en-US" dirty="0"/>
          </a:p>
        </p:txBody>
      </p:sp>
      <p:graphicFrame>
        <p:nvGraphicFramePr>
          <p:cNvPr id="7" name="Content Placeholder 3">
            <a:extLst>
              <a:ext uri="{FF2B5EF4-FFF2-40B4-BE49-F238E27FC236}">
                <a16:creationId xmlns:a16="http://schemas.microsoft.com/office/drawing/2014/main" id="{85CF471F-66E3-69E3-EDC9-A89AE3E9C8E2}"/>
              </a:ext>
            </a:extLst>
          </p:cNvPr>
          <p:cNvGraphicFramePr>
            <a:graphicFrameLocks/>
          </p:cNvGraphicFramePr>
          <p:nvPr>
            <p:extLst>
              <p:ext uri="{D42A27DB-BD31-4B8C-83A1-F6EECF244321}">
                <p14:modId xmlns:p14="http://schemas.microsoft.com/office/powerpoint/2010/main" val="3932056867"/>
              </p:ext>
            </p:extLst>
          </p:nvPr>
        </p:nvGraphicFramePr>
        <p:xfrm>
          <a:off x="571244" y="3737429"/>
          <a:ext cx="10790236" cy="2377440"/>
        </p:xfrm>
        <a:graphic>
          <a:graphicData uri="http://schemas.openxmlformats.org/drawingml/2006/table">
            <a:tbl>
              <a:tblPr firstRow="1" bandRow="1">
                <a:tableStyleId>{125E5076-3810-47DD-B79F-674D7AD40C01}</a:tableStyleId>
              </a:tblPr>
              <a:tblGrid>
                <a:gridCol w="5395118">
                  <a:extLst>
                    <a:ext uri="{9D8B030D-6E8A-4147-A177-3AD203B41FA5}">
                      <a16:colId xmlns:a16="http://schemas.microsoft.com/office/drawing/2014/main" val="2742457956"/>
                    </a:ext>
                  </a:extLst>
                </a:gridCol>
                <a:gridCol w="5395118">
                  <a:extLst>
                    <a:ext uri="{9D8B030D-6E8A-4147-A177-3AD203B41FA5}">
                      <a16:colId xmlns:a16="http://schemas.microsoft.com/office/drawing/2014/main" val="4007354751"/>
                    </a:ext>
                  </a:extLst>
                </a:gridCol>
              </a:tblGrid>
              <a:tr h="0">
                <a:tc>
                  <a:txBody>
                    <a:bodyPr/>
                    <a:lstStyle/>
                    <a:p>
                      <a:r>
                        <a:rPr lang="en-GB" dirty="0"/>
                        <a:t>20</a:t>
                      </a:r>
                      <a:r>
                        <a:rPr lang="en-GB" baseline="30000" dirty="0"/>
                        <a:t>th</a:t>
                      </a:r>
                      <a:r>
                        <a:rPr lang="en-GB" dirty="0"/>
                        <a:t> January 2026 10-11.30</a:t>
                      </a:r>
                    </a:p>
                  </a:txBody>
                  <a:tcPr/>
                </a:tc>
                <a:tc>
                  <a:txBody>
                    <a:bodyPr/>
                    <a:lstStyle/>
                    <a:p>
                      <a:r>
                        <a:rPr lang="en-GB" dirty="0"/>
                        <a:t>March TBC </a:t>
                      </a:r>
                    </a:p>
                  </a:txBody>
                  <a:tcPr/>
                </a:tc>
                <a:extLst>
                  <a:ext uri="{0D108BD9-81ED-4DB2-BD59-A6C34878D82A}">
                    <a16:rowId xmlns:a16="http://schemas.microsoft.com/office/drawing/2014/main" val="2268726022"/>
                  </a:ext>
                </a:extLst>
              </a:tr>
              <a:tr h="370840">
                <a:tc>
                  <a:txBody>
                    <a:bodyPr/>
                    <a:lstStyle/>
                    <a:p>
                      <a:r>
                        <a:rPr lang="en-US" sz="1800" b="1" kern="1200" dirty="0">
                          <a:solidFill>
                            <a:schemeClr val="lt1"/>
                          </a:solidFill>
                          <a:effectLst/>
                          <a:latin typeface="+mn-lt"/>
                          <a:ea typeface="+mn-ea"/>
                          <a:cs typeface="+mn-cs"/>
                        </a:rPr>
                        <a:t>Microsoft Teams</a:t>
                      </a:r>
                      <a:r>
                        <a:rPr lang="en-US" sz="1800" kern="1200" dirty="0">
                          <a:solidFill>
                            <a:schemeClr val="lt1"/>
                          </a:solidFill>
                          <a:effectLst/>
                          <a:latin typeface="+mn-lt"/>
                          <a:ea typeface="+mn-ea"/>
                          <a:cs typeface="+mn-cs"/>
                        </a:rPr>
                        <a:t> </a:t>
                      </a:r>
                      <a:r>
                        <a:rPr lang="en-US" sz="1800" u="sng" kern="1200" dirty="0">
                          <a:solidFill>
                            <a:schemeClr val="lt1"/>
                          </a:solidFill>
                          <a:effectLst/>
                          <a:latin typeface="+mn-lt"/>
                          <a:ea typeface="+mn-ea"/>
                          <a:cs typeface="+mn-cs"/>
                          <a:hlinkClick r:id="rId6"/>
                        </a:rPr>
                        <a:t>Need help?</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b="1" u="sng" kern="1200" dirty="0">
                          <a:solidFill>
                            <a:schemeClr val="lt1"/>
                          </a:solidFill>
                          <a:effectLst/>
                          <a:latin typeface="+mn-lt"/>
                          <a:ea typeface="+mn-ea"/>
                          <a:cs typeface="+mn-cs"/>
                          <a:hlinkClick r:id="rId7" tooltip="Meeting join link"/>
                        </a:rPr>
                        <a:t>Join the meeting now</a:t>
                      </a:r>
                      <a:r>
                        <a:rPr lang="en-US" sz="1800" kern="1200" dirty="0">
                          <a:solidFill>
                            <a:schemeClr val="lt1"/>
                          </a:solidFill>
                          <a:effectLst/>
                          <a:latin typeface="+mn-lt"/>
                          <a:ea typeface="+mn-ea"/>
                          <a:cs typeface="+mn-cs"/>
                        </a:rPr>
                        <a:t>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Meeting ID: 390 861 134 285 5 </a:t>
                      </a:r>
                      <a:endParaRPr lang="en-GB" sz="1800" kern="1200" dirty="0">
                        <a:solidFill>
                          <a:schemeClr val="lt1"/>
                        </a:solidFill>
                        <a:effectLst/>
                        <a:latin typeface="+mn-lt"/>
                        <a:ea typeface="+mn-ea"/>
                        <a:cs typeface="+mn-cs"/>
                      </a:endParaRPr>
                    </a:p>
                    <a:p>
                      <a:r>
                        <a:rPr lang="en-US" sz="1800" kern="1200" dirty="0">
                          <a:solidFill>
                            <a:schemeClr val="lt1"/>
                          </a:solidFill>
                          <a:effectLst/>
                          <a:latin typeface="+mn-lt"/>
                          <a:ea typeface="+mn-ea"/>
                          <a:cs typeface="+mn-cs"/>
                        </a:rPr>
                        <a:t>Passcode: ng94BT7o </a:t>
                      </a:r>
                      <a:endParaRPr lang="en-GB" sz="1800"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p>
                      <a:endParaRPr lang="en-GB" sz="1800" b="1" u="sng" kern="1200" dirty="0">
                        <a:solidFill>
                          <a:schemeClr val="lt1"/>
                        </a:solidFill>
                        <a:effectLst/>
                        <a:latin typeface="+mn-lt"/>
                        <a:ea typeface="+mn-ea"/>
                        <a:cs typeface="+mn-cs"/>
                      </a:endParaRPr>
                    </a:p>
                  </a:txBody>
                  <a:tcPr/>
                </a:tc>
                <a:tc>
                  <a:txBody>
                    <a:bodyPr/>
                    <a:lstStyle/>
                    <a:p>
                      <a:r>
                        <a:rPr lang="en-GB" sz="1800" kern="1200" dirty="0">
                          <a:solidFill>
                            <a:schemeClr val="lt1"/>
                          </a:solidFill>
                          <a:effectLst/>
                          <a:latin typeface="+mn-lt"/>
                          <a:ea typeface="+mn-ea"/>
                          <a:cs typeface="+mn-cs"/>
                        </a:rPr>
                        <a:t> </a:t>
                      </a:r>
                    </a:p>
                    <a:p>
                      <a:endParaRPr lang="en-GB" sz="1800" kern="1200" dirty="0">
                        <a:solidFill>
                          <a:schemeClr val="lt1"/>
                        </a:solidFill>
                        <a:effectLst/>
                        <a:latin typeface="+mn-lt"/>
                        <a:ea typeface="+mn-ea"/>
                        <a:cs typeface="+mn-cs"/>
                      </a:endParaRPr>
                    </a:p>
                  </a:txBody>
                  <a:tcPr/>
                </a:tc>
                <a:extLst>
                  <a:ext uri="{0D108BD9-81ED-4DB2-BD59-A6C34878D82A}">
                    <a16:rowId xmlns:a16="http://schemas.microsoft.com/office/drawing/2014/main" val="2781650665"/>
                  </a:ext>
                </a:extLst>
              </a:tr>
            </a:tbl>
          </a:graphicData>
        </a:graphic>
      </p:graphicFrame>
    </p:spTree>
    <p:extLst>
      <p:ext uri="{BB962C8B-B14F-4D97-AF65-F5344CB8AC3E}">
        <p14:creationId xmlns:p14="http://schemas.microsoft.com/office/powerpoint/2010/main" val="1578481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ew_x0020_Date xmlns="28388376-7bae-4e6b-8ce4-c78bac96bfe0" xsi:nil="true"/>
    <_ip_UnifiedCompliancePolicyUIAction xmlns="http://schemas.microsoft.com/sharepoint/v3" xsi:nil="true"/>
    <_ip_UnifiedCompliancePolicyProperties xmlns="http://schemas.microsoft.com/sharepoint/v3" xsi:nil="true"/>
    <TaxCatchAll xmlns="cccaf3ac-2de9-44d4-aa31-54302fceb5f7" xsi:nil="true"/>
    <lcf76f155ced4ddcb4097134ff3c332f xmlns="28388376-7bae-4e6b-8ce4-c78bac96bfe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C2CDAE87D6B9B488573A3296FEBD7B2" ma:contentTypeVersion="53" ma:contentTypeDescription="Create a new document." ma:contentTypeScope="" ma:versionID="5c1d0a61744ca9e538a68cd718d48108">
  <xsd:schema xmlns:xsd="http://www.w3.org/2001/XMLSchema" xmlns:xs="http://www.w3.org/2001/XMLSchema" xmlns:p="http://schemas.microsoft.com/office/2006/metadata/properties" xmlns:ns1="http://schemas.microsoft.com/sharepoint/v3" xmlns:ns2="28388376-7bae-4e6b-8ce4-c78bac96bfe0" xmlns:ns3="73b35fb8-5ca5-47eb-9e3c-cb6ef9e60656" xmlns:ns4="cccaf3ac-2de9-44d4-aa31-54302fceb5f7" targetNamespace="http://schemas.microsoft.com/office/2006/metadata/properties" ma:root="true" ma:fieldsID="495aa23334d77b07c1e1fe8ffef3c68f" ns1:_="" ns2:_="" ns3:_="" ns4:_="">
    <xsd:import namespace="http://schemas.microsoft.com/sharepoint/v3"/>
    <xsd:import namespace="28388376-7bae-4e6b-8ce4-c78bac96bfe0"/>
    <xsd:import namespace="73b35fb8-5ca5-47eb-9e3c-cb6ef9e60656"/>
    <xsd:import namespace="cccaf3ac-2de9-44d4-aa31-54302fceb5f7"/>
    <xsd:element name="properties">
      <xsd:complexType>
        <xsd:sequence>
          <xsd:element name="documentManagement">
            <xsd:complexType>
              <xsd:all>
                <xsd:element ref="ns1:_ip_UnifiedCompliancePolicyProperties" minOccurs="0"/>
                <xsd:element ref="ns1:_ip_UnifiedCompliancePolicyUIAction" minOccurs="0"/>
                <xsd:element ref="ns2:MediaLengthInSeconds" minOccurs="0"/>
                <xsd:element ref="ns3:SharedWithUsers" minOccurs="0"/>
                <xsd:element ref="ns3:SharedWithDetails" minOccurs="0"/>
                <xsd:element ref="ns2:Review_x0020_Date"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388376-7bae-4e6b-8ce4-c78bac96bfe0" elementFormDefault="qualified">
    <xsd:import namespace="http://schemas.microsoft.com/office/2006/documentManagement/types"/>
    <xsd:import namespace="http://schemas.microsoft.com/office/infopath/2007/PartnerControls"/>
    <xsd:element name="MediaLengthInSeconds" ma:index="10" nillable="true" ma:displayName="Length (seconds)" ma:description="" ma:internalName="MediaLengthInSeconds" ma:readOnly="true">
      <xsd:simpleType>
        <xsd:restriction base="dms:Unknown"/>
      </xsd:simpleType>
    </xsd:element>
    <xsd:element name="Review_x0020_Date" ma:index="13" nillable="true" ma:displayName="Review date" ma:indexed="true" ma:internalName="Review_x0020_Dat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443b0bdb-28a8-4814-9fb9-624c17c095f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3b35fb8-5ca5-47eb-9e3c-cb6ef9e60656"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caf3ac-2de9-44d4-aa31-54302fceb5f7"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39e7aeeb-8726-425c-a44d-bacd1678f60f}" ma:internalName="TaxCatchAll" ma:showField="CatchAllData" ma:web="0a56483d-a880-4a60-be9b-4a1713a4b0f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C49743-D876-49FA-8EA9-CF94F1E92BA1}">
  <ds:schemaRefs>
    <ds:schemaRef ds:uri="http://schemas.microsoft.com/office/2006/metadata/properties"/>
    <ds:schemaRef ds:uri="http://schemas.microsoft.com/office/infopath/2007/PartnerControls"/>
    <ds:schemaRef ds:uri="28388376-7bae-4e6b-8ce4-c78bac96bfe0"/>
    <ds:schemaRef ds:uri="http://schemas.microsoft.com/sharepoint/v3"/>
    <ds:schemaRef ds:uri="cccaf3ac-2de9-44d4-aa31-54302fceb5f7"/>
  </ds:schemaRefs>
</ds:datastoreItem>
</file>

<file path=customXml/itemProps2.xml><?xml version="1.0" encoding="utf-8"?>
<ds:datastoreItem xmlns:ds="http://schemas.openxmlformats.org/officeDocument/2006/customXml" ds:itemID="{A8F8A2CB-17AC-4734-B3E7-BF0FED01537C}">
  <ds:schemaRefs>
    <ds:schemaRef ds:uri="http://schemas.microsoft.com/sharepoint/v3/contenttype/forms"/>
  </ds:schemaRefs>
</ds:datastoreItem>
</file>

<file path=customXml/itemProps3.xml><?xml version="1.0" encoding="utf-8"?>
<ds:datastoreItem xmlns:ds="http://schemas.openxmlformats.org/officeDocument/2006/customXml" ds:itemID="{1F4B8576-027F-46C4-99D6-9FCC47B491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8388376-7bae-4e6b-8ce4-c78bac96bfe0"/>
    <ds:schemaRef ds:uri="73b35fb8-5ca5-47eb-9e3c-cb6ef9e60656"/>
    <ds:schemaRef ds:uri="cccaf3ac-2de9-44d4-aa31-54302fceb5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TotalTime>
  <Words>291</Words>
  <Application>Microsoft Office PowerPoint</Application>
  <PresentationFormat>Widescreen</PresentationFormat>
  <Paragraphs>31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Advance Care Plan Awareness Sessions for Babies, Children and Young People</vt:lpstr>
      <vt:lpstr>2025/2026 Dates – There is no need to book, just join via the links below.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Care Plan Awareness Sessions for Babies, Children and Young People</dc:title>
  <dc:creator>Michelle Davies</dc:creator>
  <cp:lastModifiedBy>LEONARD, Helen (NHS GREATER MANCHESTER ICB - 01W)</cp:lastModifiedBy>
  <cp:revision>4</cp:revision>
  <dcterms:created xsi:type="dcterms:W3CDTF">2024-08-02T10:31:28Z</dcterms:created>
  <dcterms:modified xsi:type="dcterms:W3CDTF">2025-09-10T14:52:06Z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0x0101008C2CDAE87D6B9B488573A3296FEBD7B2</vt:lpwstr>
  </property>
</Properties>
</file>