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2" r:id="rId6"/>
    <p:sldId id="261" r:id="rId7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17914-6FF2-95CF-6776-84544B744CF7}" v="6" dt="2023-10-12T14:21:51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ina.patel\Documents\Retention%20Groups%20Action%20Log\PC%20workforce%20retention%20Nikesh\GP%20Survey\GP%20Survey%20Responses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ina.patel\Documents\Retention%20Groups%20Action%20Log\PC%20workforce%20retention%20Nikesh\GP%20Survey\GP%20Survey%20Responses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amina.patel\Documents\Retention%20Groups%20Action%20Log\PC%20workforce%20retention%20Nikesh\GP%20Survey\GP%20Survey%20Responses%20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ina.patel\Documents\Retention%20Groups%20Action%20Log\PC%20workforce%20retention%20Nikesh\GP%20Survey\GP%20Survey%20Responses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amina.patel\Documents\Retention%20Groups%20Action%20Log\PC%20workforce%20retention%20Nikesh\GP%20Survey\GP%20Survey%20Responses%20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amina.patel\Documents\Retention%20Groups%20Action%20Log\PC%20workforce%20retention%20Nikesh\GP%20Survey\GP%20Survey%20Responses%20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ina.patel\Documents\Retention%20Groups%20Action%20Log\PC%20workforce%20retention%20Nikesh\GP%20Survey\GP%20Survey%20Responses%20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Age</a:t>
            </a:r>
          </a:p>
        </c:rich>
      </c:tx>
      <c:layout>
        <c:manualLayout>
          <c:xMode val="edge"/>
          <c:yMode val="edge"/>
          <c:x val="0.1736803706819319"/>
          <c:y val="3.0510180670719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2E-4439-9AC8-E023F05ECB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2E-4439-9AC8-E023F05ECB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2E-4439-9AC8-E023F05ECB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2E-4439-9AC8-E023F05ECB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2E-4439-9AC8-E023F05ECB4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2E-4439-9AC8-E023F05ECB48}"/>
              </c:ext>
            </c:extLst>
          </c:dPt>
          <c:dLbls>
            <c:dLbl>
              <c:idx val="0"/>
              <c:layout>
                <c:manualLayout>
                  <c:x val="-6.6118219597550307E-2"/>
                  <c:y val="0.15585958005249345"/>
                </c:manualLayout>
              </c:layout>
              <c:tx>
                <c:rich>
                  <a:bodyPr/>
                  <a:lstStyle/>
                  <a:p>
                    <a:fld id="{CABF1B6B-602F-4BFF-A3D3-07EB2F1AEDDC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25-34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F2E-4439-9AC8-E023F05ECB48}"/>
                </c:ext>
              </c:extLst>
            </c:dLbl>
            <c:dLbl>
              <c:idx val="1"/>
              <c:layout>
                <c:manualLayout>
                  <c:x val="-0.11630533683289589"/>
                  <c:y val="-4.9056940799066785E-2"/>
                </c:manualLayout>
              </c:layout>
              <c:tx>
                <c:rich>
                  <a:bodyPr/>
                  <a:lstStyle/>
                  <a:p>
                    <a:fld id="{70A7FCE9-601B-44DF-BAD2-452C7386BCBF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35-44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F2E-4439-9AC8-E023F05ECB48}"/>
                </c:ext>
              </c:extLst>
            </c:dLbl>
            <c:dLbl>
              <c:idx val="2"/>
              <c:layout>
                <c:manualLayout>
                  <c:x val="9.8171697287838963E-2"/>
                  <c:y val="-0.16099810440361623"/>
                </c:manualLayout>
              </c:layout>
              <c:tx>
                <c:rich>
                  <a:bodyPr/>
                  <a:lstStyle/>
                  <a:p>
                    <a:fld id="{209E6DBB-893C-4B5F-A45C-B6653EDA8C16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45-54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F2E-4439-9AC8-E023F05ECB48}"/>
                </c:ext>
              </c:extLst>
            </c:dLbl>
            <c:dLbl>
              <c:idx val="3"/>
              <c:layout>
                <c:manualLayout>
                  <c:x val="8.7986548556430441E-2"/>
                  <c:y val="0.12814413823272092"/>
                </c:manualLayout>
              </c:layout>
              <c:tx>
                <c:rich>
                  <a:bodyPr/>
                  <a:lstStyle/>
                  <a:p>
                    <a:fld id="{716A4A43-B957-4D4C-B23F-D5B117006034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55-64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F2E-4439-9AC8-E023F05ECB4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5C3BC41-2B20-4BBD-AAA9-25443573E2F9}" type="VALUE">
                      <a:rPr lang="en-US" smtClean="0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65+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F2E-4439-9AC8-E023F05ECB4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07D21B1-CA88-4A0C-80DE-B1423420B24E}" type="VALUE">
                      <a:rPr lang="en-GB" smtClean="0"/>
                      <a:pPr/>
                      <a:t>[VALUE]</a:t>
                    </a:fld>
                    <a:endParaRPr lang="en-GB"/>
                  </a:p>
                  <a:p>
                    <a:r>
                      <a:rPr lang="en-GB"/>
                      <a:t>Prefer not</a:t>
                    </a:r>
                    <a:r>
                      <a:rPr lang="en-GB" baseline="0"/>
                      <a:t> to say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F2E-4439-9AC8-E023F05EC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MASTER!$C$429:$C$434</c:f>
              <c:strCache>
                <c:ptCount val="6"/>
                <c:pt idx="0">
                  <c:v>25 - 34</c:v>
                </c:pt>
                <c:pt idx="1">
                  <c:v>35 - 44</c:v>
                </c:pt>
                <c:pt idx="2">
                  <c:v>45 - 54</c:v>
                </c:pt>
                <c:pt idx="3">
                  <c:v>55 - 64</c:v>
                </c:pt>
                <c:pt idx="4">
                  <c:v>65 or over</c:v>
                </c:pt>
                <c:pt idx="5">
                  <c:v>Prefer not to say</c:v>
                </c:pt>
              </c:strCache>
            </c:strRef>
          </c:cat>
          <c:val>
            <c:numRef>
              <c:f>MASTER!$D$429:$D$434</c:f>
              <c:numCache>
                <c:formatCode>General</c:formatCode>
                <c:ptCount val="6"/>
                <c:pt idx="0">
                  <c:v>52</c:v>
                </c:pt>
                <c:pt idx="1">
                  <c:v>140</c:v>
                </c:pt>
                <c:pt idx="2">
                  <c:v>119</c:v>
                </c:pt>
                <c:pt idx="3">
                  <c:v>75</c:v>
                </c:pt>
                <c:pt idx="4">
                  <c:v>11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F2E-4439-9AC8-E023F05ECB4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Ethnicity</a:t>
            </a:r>
          </a:p>
        </c:rich>
      </c:tx>
      <c:layout>
        <c:manualLayout>
          <c:xMode val="edge"/>
          <c:yMode val="edge"/>
          <c:x val="0.43132633420822397"/>
          <c:y val="5.5555555555555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D5-4288-9EAE-10B343E862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D5-4288-9EAE-10B343E862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1D5-4288-9EAE-10B343E862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1D5-4288-9EAE-10B343E862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1D5-4288-9EAE-10B343E862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1D5-4288-9EAE-10B343E8623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1D5-4288-9EAE-10B343E8623F}"/>
              </c:ext>
            </c:extLst>
          </c:dPt>
          <c:cat>
            <c:strRef>
              <c:f>'GM responses'!$A$103:$A$109</c:f>
              <c:strCache>
                <c:ptCount val="7"/>
                <c:pt idx="0">
                  <c:v>Ethnic Group</c:v>
                </c:pt>
                <c:pt idx="1">
                  <c:v>White</c:v>
                </c:pt>
                <c:pt idx="2">
                  <c:v>Asian/Asian British</c:v>
                </c:pt>
                <c:pt idx="3">
                  <c:v>Other/Prefer not to say</c:v>
                </c:pt>
                <c:pt idx="4">
                  <c:v>Mixed/Multiple Ethnic Groups</c:v>
                </c:pt>
                <c:pt idx="5">
                  <c:v>Black/African/Caribbean/Black British</c:v>
                </c:pt>
                <c:pt idx="6">
                  <c:v>Arab</c:v>
                </c:pt>
              </c:strCache>
            </c:strRef>
          </c:cat>
          <c:val>
            <c:numRef>
              <c:f>'GM responses'!$B$103:$B$109</c:f>
              <c:numCache>
                <c:formatCode>General</c:formatCode>
                <c:ptCount val="7"/>
                <c:pt idx="1">
                  <c:v>224</c:v>
                </c:pt>
                <c:pt idx="2">
                  <c:v>139</c:v>
                </c:pt>
                <c:pt idx="3">
                  <c:v>19</c:v>
                </c:pt>
                <c:pt idx="4">
                  <c:v>12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1D5-4288-9EAE-10B343E86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692761811023622"/>
          <c:y val="7.7323563721201499E-2"/>
          <c:w val="0.28947637795275588"/>
          <c:h val="0.7698986585010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83805886213714"/>
          <c:y val="4.4015980425019099E-2"/>
          <c:w val="0.85574256012090488"/>
          <c:h val="0.7527237672926112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362893033376927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1F-43FE-9406-7CC25B01875F}"/>
                </c:ext>
              </c:extLst>
            </c:dLbl>
            <c:dLbl>
              <c:idx val="1"/>
              <c:layout>
                <c:manualLayout>
                  <c:x val="0"/>
                  <c:y val="-0.260538588065486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1F-43FE-9406-7CC25B01875F}"/>
                </c:ext>
              </c:extLst>
            </c:dLbl>
            <c:dLbl>
              <c:idx val="2"/>
              <c:layout>
                <c:manualLayout>
                  <c:x val="-5.1039182247250019E-17"/>
                  <c:y val="-0.172141567114696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1F-43FE-9406-7CC25B01875F}"/>
                </c:ext>
              </c:extLst>
            </c:dLbl>
            <c:dLbl>
              <c:idx val="3"/>
              <c:layout>
                <c:manualLayout>
                  <c:x val="0"/>
                  <c:y val="-0.162836617540928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1F-43FE-9406-7CC25B01875F}"/>
                </c:ext>
              </c:extLst>
            </c:dLbl>
            <c:dLbl>
              <c:idx val="4"/>
              <c:layout>
                <c:manualLayout>
                  <c:x val="-1.0207836449450004E-16"/>
                  <c:y val="-0.158184142754045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1F-43FE-9406-7CC25B01875F}"/>
                </c:ext>
              </c:extLst>
            </c:dLbl>
            <c:dLbl>
              <c:idx val="5"/>
              <c:layout>
                <c:manualLayout>
                  <c:x val="-1.0207836449450004E-16"/>
                  <c:y val="-0.144226718393394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1F-43FE-9406-7CC25B0187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'GM responses'!$A$92:$A$97</c:f>
              <c:strCache>
                <c:ptCount val="6"/>
                <c:pt idx="0">
                  <c:v>11-20 years</c:v>
                </c:pt>
                <c:pt idx="1">
                  <c:v>21-30 years</c:v>
                </c:pt>
                <c:pt idx="2">
                  <c:v>0-2 years</c:v>
                </c:pt>
                <c:pt idx="3">
                  <c:v>6-10 years</c:v>
                </c:pt>
                <c:pt idx="4">
                  <c:v>3-5 years</c:v>
                </c:pt>
                <c:pt idx="5">
                  <c:v>31+ years</c:v>
                </c:pt>
              </c:strCache>
            </c:strRef>
          </c:cat>
          <c:val>
            <c:numRef>
              <c:f>'GM responses'!$B$92:$B$97</c:f>
              <c:numCache>
                <c:formatCode>General</c:formatCode>
                <c:ptCount val="6"/>
                <c:pt idx="0">
                  <c:v>120</c:v>
                </c:pt>
                <c:pt idx="1">
                  <c:v>86</c:v>
                </c:pt>
                <c:pt idx="2">
                  <c:v>51</c:v>
                </c:pt>
                <c:pt idx="3">
                  <c:v>49</c:v>
                </c:pt>
                <c:pt idx="4">
                  <c:v>44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1F-43FE-9406-7CC25B0187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48616351"/>
        <c:axId val="1084529183"/>
      </c:barChart>
      <c:catAx>
        <c:axId val="1248616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529183"/>
        <c:crosses val="autoZero"/>
        <c:auto val="1"/>
        <c:lblAlgn val="ctr"/>
        <c:lblOffset val="100"/>
        <c:noMultiLvlLbl val="0"/>
      </c:catAx>
      <c:valAx>
        <c:axId val="1084529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616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51-496B-BAA2-385D0D63C7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51-496B-BAA2-385D0D63C7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51-496B-BAA2-385D0D63C74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D51-496B-BAA2-385D0D63C7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B69BD78-6646-406D-80C9-955FB8FF8DFB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GB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D51-496B-BAA2-385D0D63C7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MASTER!$I$413:$I$415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Prefer not to say</c:v>
                </c:pt>
              </c:strCache>
            </c:strRef>
          </c:cat>
          <c:val>
            <c:numRef>
              <c:f>MASTER!$J$413:$J$415</c:f>
              <c:numCache>
                <c:formatCode>General</c:formatCode>
                <c:ptCount val="3"/>
                <c:pt idx="0">
                  <c:v>220</c:v>
                </c:pt>
                <c:pt idx="1">
                  <c:v>176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1-496B-BAA2-385D0D63C74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2931033626866476"/>
          <c:y val="0.7613549380182939"/>
          <c:w val="0.46687158177100985"/>
          <c:h val="8.97415712081952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Responses</a:t>
            </a:r>
            <a:r>
              <a:rPr lang="en-GB" baseline="0" dirty="0"/>
              <a:t> by Locality</a:t>
            </a:r>
            <a:endParaRPr lang="en-GB" dirty="0"/>
          </a:p>
        </c:rich>
      </c:tx>
      <c:layout>
        <c:manualLayout>
          <c:xMode val="edge"/>
          <c:yMode val="edge"/>
          <c:x val="0.37503919278699771"/>
          <c:y val="3.6739380022962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718162819885226E-17"/>
                  <c:y val="-0.308526899120388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24-4CF7-8B01-87EEAE11D281}"/>
                </c:ext>
              </c:extLst>
            </c:dLbl>
            <c:dLbl>
              <c:idx val="1"/>
              <c:layout>
                <c:manualLayout>
                  <c:x val="0"/>
                  <c:y val="-0.214209418916900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24-4CF7-8B01-87EEAE11D281}"/>
                </c:ext>
              </c:extLst>
            </c:dLbl>
            <c:dLbl>
              <c:idx val="2"/>
              <c:layout>
                <c:manualLayout>
                  <c:x val="-5.0964173848547235E-17"/>
                  <c:y val="-0.170024935355493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24-4CF7-8B01-87EEAE11D281}"/>
                </c:ext>
              </c:extLst>
            </c:dLbl>
            <c:dLbl>
              <c:idx val="3"/>
              <c:layout>
                <c:manualLayout>
                  <c:x val="-2.7798961413290444E-3"/>
                  <c:y val="-0.155296530134735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24-4CF7-8B01-87EEAE11D281}"/>
                </c:ext>
              </c:extLst>
            </c:dLbl>
            <c:dLbl>
              <c:idx val="4"/>
              <c:layout>
                <c:manualLayout>
                  <c:x val="0"/>
                  <c:y val="-0.152350922300670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24-4CF7-8B01-87EEAE11D281}"/>
                </c:ext>
              </c:extLst>
            </c:dLbl>
            <c:dLbl>
              <c:idx val="5"/>
              <c:layout>
                <c:manualLayout>
                  <c:x val="0"/>
                  <c:y val="-0.1211912452450048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24-4CF7-8B01-87EEAE11D281}"/>
                </c:ext>
              </c:extLst>
            </c:dLbl>
            <c:dLbl>
              <c:idx val="6"/>
              <c:layout>
                <c:manualLayout>
                  <c:x val="0"/>
                  <c:y val="-0.119948870075523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24-4CF7-8B01-87EEAE11D281}"/>
                </c:ext>
              </c:extLst>
            </c:dLbl>
            <c:dLbl>
              <c:idx val="7"/>
              <c:layout>
                <c:manualLayout>
                  <c:x val="0"/>
                  <c:y val="-0.119948870075523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24-4CF7-8B01-87EEAE11D281}"/>
                </c:ext>
              </c:extLst>
            </c:dLbl>
            <c:dLbl>
              <c:idx val="8"/>
              <c:layout>
                <c:manualLayout>
                  <c:x val="0"/>
                  <c:y val="-0.1094088139087450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24-4CF7-8B01-87EEAE11D281}"/>
                </c:ext>
              </c:extLst>
            </c:dLbl>
            <c:dLbl>
              <c:idx val="9"/>
              <c:layout>
                <c:manualLayout>
                  <c:x val="-1.0189237268964164E-16"/>
                  <c:y val="-5.78810450298664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24-4CF7-8B01-87EEAE11D2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MASTER!$B$409:$B$418</c:f>
              <c:strCache>
                <c:ptCount val="10"/>
                <c:pt idx="0">
                  <c:v>Manchester</c:v>
                </c:pt>
                <c:pt idx="1">
                  <c:v>Stockport</c:v>
                </c:pt>
                <c:pt idx="2">
                  <c:v>Salford</c:v>
                </c:pt>
                <c:pt idx="3">
                  <c:v>Trafford</c:v>
                </c:pt>
                <c:pt idx="4">
                  <c:v>Tameside</c:v>
                </c:pt>
                <c:pt idx="5">
                  <c:v>Bury</c:v>
                </c:pt>
                <c:pt idx="6">
                  <c:v>Oldham</c:v>
                </c:pt>
                <c:pt idx="7">
                  <c:v>Wigan</c:v>
                </c:pt>
                <c:pt idx="8">
                  <c:v>Bolton</c:v>
                </c:pt>
                <c:pt idx="9">
                  <c:v>HMR </c:v>
                </c:pt>
              </c:strCache>
            </c:strRef>
          </c:cat>
          <c:val>
            <c:numRef>
              <c:f>MASTER!$C$409:$C$418</c:f>
              <c:numCache>
                <c:formatCode>General</c:formatCode>
                <c:ptCount val="10"/>
                <c:pt idx="0">
                  <c:v>90</c:v>
                </c:pt>
                <c:pt idx="1">
                  <c:v>58</c:v>
                </c:pt>
                <c:pt idx="2">
                  <c:v>43</c:v>
                </c:pt>
                <c:pt idx="3">
                  <c:v>38</c:v>
                </c:pt>
                <c:pt idx="4">
                  <c:v>37</c:v>
                </c:pt>
                <c:pt idx="5">
                  <c:v>28</c:v>
                </c:pt>
                <c:pt idx="6">
                  <c:v>26</c:v>
                </c:pt>
                <c:pt idx="7">
                  <c:v>26</c:v>
                </c:pt>
                <c:pt idx="8">
                  <c:v>24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24-4CF7-8B01-87EEAE11D28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0"/>
        <c:overlap val="100"/>
        <c:axId val="1545631615"/>
        <c:axId val="1719753999"/>
      </c:barChart>
      <c:catAx>
        <c:axId val="154563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9753999"/>
        <c:crosses val="autoZero"/>
        <c:auto val="1"/>
        <c:lblAlgn val="ctr"/>
        <c:lblOffset val="100"/>
        <c:noMultiLvlLbl val="0"/>
      </c:catAx>
      <c:valAx>
        <c:axId val="1719753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5631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0" i="0" u="none" strike="noStrike" baseline="0" dirty="0">
                <a:effectLst/>
              </a:rPr>
              <a:t>Working Status </a:t>
            </a:r>
            <a:endParaRPr lang="en-GB" dirty="0"/>
          </a:p>
        </c:rich>
      </c:tx>
      <c:layout>
        <c:manualLayout>
          <c:xMode val="edge"/>
          <c:yMode val="edge"/>
          <c:x val="0.35862495081746593"/>
          <c:y val="7.034873260371307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895270120527683"/>
          <c:y val="0.25399843612595452"/>
          <c:w val="0.72313589494643871"/>
          <c:h val="0.583202617086617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'GM responses'!$A$71:$A$75</c:f>
              <c:strCache>
                <c:ptCount val="3"/>
                <c:pt idx="0">
                  <c:v>Partner</c:v>
                </c:pt>
                <c:pt idx="1">
                  <c:v>Salaried</c:v>
                </c:pt>
                <c:pt idx="2">
                  <c:v>Locum</c:v>
                </c:pt>
              </c:strCache>
            </c:strRef>
          </c:cat>
          <c:val>
            <c:numRef>
              <c:f>'GM responses'!$B$71:$B$75</c:f>
              <c:numCache>
                <c:formatCode>General</c:formatCode>
                <c:ptCount val="5"/>
                <c:pt idx="0">
                  <c:v>220</c:v>
                </c:pt>
                <c:pt idx="1">
                  <c:v>145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CF-4E55-8812-07326075E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318048"/>
        <c:axId val="1530841520"/>
      </c:barChart>
      <c:catAx>
        <c:axId val="15431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0841520"/>
        <c:crosses val="autoZero"/>
        <c:auto val="1"/>
        <c:lblAlgn val="ctr"/>
        <c:lblOffset val="100"/>
        <c:noMultiLvlLbl val="0"/>
      </c:catAx>
      <c:valAx>
        <c:axId val="1530841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1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76524323145554"/>
          <c:y val="0.26632688974736807"/>
          <c:w val="0.41001992830888773"/>
          <c:h val="0.6870487569688438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1F-429C-A56D-05A40A46E9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1F-429C-A56D-05A40A46E96D}"/>
              </c:ext>
            </c:extLst>
          </c:dPt>
          <c:dLbls>
            <c:dLbl>
              <c:idx val="0"/>
              <c:layout>
                <c:manualLayout>
                  <c:x val="-0.11568512954459105"/>
                  <c:y val="4.8695343759351827E-2"/>
                </c:manualLayout>
              </c:layout>
              <c:tx>
                <c:rich>
                  <a:bodyPr/>
                  <a:lstStyle/>
                  <a:p>
                    <a:fld id="{DBFCAF8D-0C52-4157-85F1-26448483EC06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>
                      <a:solidFill>
                        <a:schemeClr val="bg1"/>
                      </a:solidFill>
                    </a:endParaRPr>
                  </a:p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No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F1F-429C-A56D-05A40A46E96D}"/>
                </c:ext>
              </c:extLst>
            </c:dLbl>
            <c:dLbl>
              <c:idx val="1"/>
              <c:layout>
                <c:manualLayout>
                  <c:x val="0.1275197457473751"/>
                  <c:y val="2.1058931757977456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4B6082C-BBBC-478C-B81D-046A9809A1F1}" type="VALUE">
                      <a:rPr lang="en-US" smtClean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/>
                      <a:t>Yes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F1F-429C-A56D-05A40A46E9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'GM responses'!$A$67:$A$68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'GM responses'!$B$67:$B$68</c:f>
              <c:numCache>
                <c:formatCode>General</c:formatCode>
                <c:ptCount val="2"/>
                <c:pt idx="0">
                  <c:v>205</c:v>
                </c:pt>
                <c:pt idx="1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1F-429C-A56D-05A40A46E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2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6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97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8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12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3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21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09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5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85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8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E53D-84F4-4873-BF61-081CCD1B5D70}" type="datetimeFigureOut">
              <a:rPr lang="en-GB" smtClean="0"/>
              <a:t>23/10/2023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B21D3-72EE-4784-B289-F13BFAE6F5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59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chart" Target="../charts/chart6.xml"/><Relationship Id="rId3" Type="http://schemas.openxmlformats.org/officeDocument/2006/relationships/chart" Target="../charts/chart2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image" Target="../media/image5.svg"/><Relationship Id="rId5" Type="http://schemas.openxmlformats.org/officeDocument/2006/relationships/chart" Target="../charts/chart4.xml"/><Relationship Id="rId10" Type="http://schemas.openxmlformats.org/officeDocument/2006/relationships/image" Target="../media/image4.png"/><Relationship Id="rId4" Type="http://schemas.openxmlformats.org/officeDocument/2006/relationships/chart" Target="../charts/chart3.xml"/><Relationship Id="rId9" Type="http://schemas.openxmlformats.org/officeDocument/2006/relationships/image" Target="../media/image3.svg"/><Relationship Id="rId1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6" name="Chart 1045">
            <a:extLst>
              <a:ext uri="{FF2B5EF4-FFF2-40B4-BE49-F238E27FC236}">
                <a16:creationId xmlns:a16="http://schemas.microsoft.com/office/drawing/2014/main" id="{D7518187-E059-B394-DB7B-BD2188F225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544135"/>
              </p:ext>
            </p:extLst>
          </p:nvPr>
        </p:nvGraphicFramePr>
        <p:xfrm>
          <a:off x="-160943" y="7213212"/>
          <a:ext cx="4388884" cy="2497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38" name="Chart 1037">
            <a:extLst>
              <a:ext uri="{FF2B5EF4-FFF2-40B4-BE49-F238E27FC236}">
                <a16:creationId xmlns:a16="http://schemas.microsoft.com/office/drawing/2014/main" id="{77A11487-66E1-B779-7FC2-B9722468BB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529830"/>
              </p:ext>
            </p:extLst>
          </p:nvPr>
        </p:nvGraphicFramePr>
        <p:xfrm>
          <a:off x="-1143000" y="455457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34" name="Chart 1033">
            <a:extLst>
              <a:ext uri="{FF2B5EF4-FFF2-40B4-BE49-F238E27FC236}">
                <a16:creationId xmlns:a16="http://schemas.microsoft.com/office/drawing/2014/main" id="{F82C729C-B92E-672E-DC86-75E96B262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610261"/>
              </p:ext>
            </p:extLst>
          </p:nvPr>
        </p:nvGraphicFramePr>
        <p:xfrm>
          <a:off x="2931963" y="7823483"/>
          <a:ext cx="3543942" cy="1771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32" name="Chart 1031">
            <a:extLst>
              <a:ext uri="{FF2B5EF4-FFF2-40B4-BE49-F238E27FC236}">
                <a16:creationId xmlns:a16="http://schemas.microsoft.com/office/drawing/2014/main" id="{BE088FD3-DF31-EDE9-77E9-D90D767B95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133476"/>
              </p:ext>
            </p:extLst>
          </p:nvPr>
        </p:nvGraphicFramePr>
        <p:xfrm>
          <a:off x="3571262" y="1736330"/>
          <a:ext cx="4431754" cy="238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31" name="Chart 1030">
            <a:extLst>
              <a:ext uri="{FF2B5EF4-FFF2-40B4-BE49-F238E27FC236}">
                <a16:creationId xmlns:a16="http://schemas.microsoft.com/office/drawing/2014/main" id="{99719685-861A-E954-9A15-4DD11D7596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652470"/>
              </p:ext>
            </p:extLst>
          </p:nvPr>
        </p:nvGraphicFramePr>
        <p:xfrm>
          <a:off x="414525" y="1682194"/>
          <a:ext cx="4576735" cy="276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9" name="Arrow: Pentagon 48">
            <a:extLst>
              <a:ext uri="{FF2B5EF4-FFF2-40B4-BE49-F238E27FC236}">
                <a16:creationId xmlns:a16="http://schemas.microsoft.com/office/drawing/2014/main" id="{5C4D5BF8-4C0F-DE51-9CF1-BED424CB40CD}"/>
              </a:ext>
            </a:extLst>
          </p:cNvPr>
          <p:cNvSpPr/>
          <p:nvPr/>
        </p:nvSpPr>
        <p:spPr>
          <a:xfrm>
            <a:off x="0" y="93013"/>
            <a:ext cx="4622872" cy="1463440"/>
          </a:xfrm>
          <a:prstGeom prst="homePlate">
            <a:avLst/>
          </a:prstGeom>
          <a:solidFill>
            <a:srgbClr val="C256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CC9844-EE9F-F554-068F-B4548E54D995}"/>
              </a:ext>
            </a:extLst>
          </p:cNvPr>
          <p:cNvSpPr txBox="1"/>
          <p:nvPr/>
        </p:nvSpPr>
        <p:spPr>
          <a:xfrm>
            <a:off x="162358" y="247795"/>
            <a:ext cx="4122475" cy="63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7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GP Survey Results</a:t>
            </a:r>
          </a:p>
        </p:txBody>
      </p:sp>
      <p:pic>
        <p:nvPicPr>
          <p:cNvPr id="5" name="Picture 4" descr="A black and blue logo&#10;&#10;Description automatically generated">
            <a:extLst>
              <a:ext uri="{FF2B5EF4-FFF2-40B4-BE49-F238E27FC236}">
                <a16:creationId xmlns:a16="http://schemas.microsoft.com/office/drawing/2014/main" id="{F1794B65-CFD4-35DB-C4F7-92374B27D7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92" y="95010"/>
            <a:ext cx="2051765" cy="779671"/>
          </a:xfrm>
          <a:prstGeom prst="rect">
            <a:avLst/>
          </a:prstGeom>
        </p:spPr>
      </p:pic>
      <p:pic>
        <p:nvPicPr>
          <p:cNvPr id="27" name="Graphic 26" descr="Man with solid fill">
            <a:extLst>
              <a:ext uri="{FF2B5EF4-FFF2-40B4-BE49-F238E27FC236}">
                <a16:creationId xmlns:a16="http://schemas.microsoft.com/office/drawing/2014/main" id="{2D8BCF1E-DC10-E517-40E7-B7AE5A3667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54068" y="2777590"/>
            <a:ext cx="225246" cy="225246"/>
          </a:xfrm>
          <a:prstGeom prst="rect">
            <a:avLst/>
          </a:prstGeom>
        </p:spPr>
      </p:pic>
      <p:pic>
        <p:nvPicPr>
          <p:cNvPr id="29" name="Graphic 28" descr="Woman with solid fill">
            <a:extLst>
              <a:ext uri="{FF2B5EF4-FFF2-40B4-BE49-F238E27FC236}">
                <a16:creationId xmlns:a16="http://schemas.microsoft.com/office/drawing/2014/main" id="{4C3CCB32-433D-BD24-805D-0DCBB703118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27516" y="3015804"/>
            <a:ext cx="217019" cy="217019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B8C553D-44BD-CA99-CAC6-639264A403C1}"/>
              </a:ext>
            </a:extLst>
          </p:cNvPr>
          <p:cNvSpPr/>
          <p:nvPr/>
        </p:nvSpPr>
        <p:spPr>
          <a:xfrm>
            <a:off x="88900" y="1654753"/>
            <a:ext cx="6680200" cy="2789228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8939EE8-7245-E1B0-3E75-5E2BEEF58363}"/>
              </a:ext>
            </a:extLst>
          </p:cNvPr>
          <p:cNvSpPr/>
          <p:nvPr/>
        </p:nvSpPr>
        <p:spPr>
          <a:xfrm>
            <a:off x="88453" y="4556955"/>
            <a:ext cx="6648101" cy="2478347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F6C5906-5A25-0EDF-0BED-66A520DE6088}"/>
              </a:ext>
            </a:extLst>
          </p:cNvPr>
          <p:cNvSpPr txBox="1"/>
          <p:nvPr/>
        </p:nvSpPr>
        <p:spPr>
          <a:xfrm>
            <a:off x="4986321" y="3675924"/>
            <a:ext cx="645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55%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A53DEE-8910-3838-1D08-E494A1F650B4}"/>
              </a:ext>
            </a:extLst>
          </p:cNvPr>
          <p:cNvSpPr txBox="1"/>
          <p:nvPr/>
        </p:nvSpPr>
        <p:spPr>
          <a:xfrm>
            <a:off x="5879455" y="3680074"/>
            <a:ext cx="645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44%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1F621D-E969-83A0-D157-E58592F4A7ED}"/>
              </a:ext>
            </a:extLst>
          </p:cNvPr>
          <p:cNvSpPr txBox="1"/>
          <p:nvPr/>
        </p:nvSpPr>
        <p:spPr>
          <a:xfrm>
            <a:off x="366897" y="6548336"/>
            <a:ext cx="6458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56%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AF73E0C-118F-3F51-8CCF-6ECE027B784A}"/>
              </a:ext>
            </a:extLst>
          </p:cNvPr>
          <p:cNvSpPr txBox="1"/>
          <p:nvPr/>
        </p:nvSpPr>
        <p:spPr>
          <a:xfrm>
            <a:off x="1315994" y="6550712"/>
            <a:ext cx="6458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35%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FF8CCC9-4E7B-34FA-05FB-499592DD6515}"/>
              </a:ext>
            </a:extLst>
          </p:cNvPr>
          <p:cNvSpPr txBox="1"/>
          <p:nvPr/>
        </p:nvSpPr>
        <p:spPr>
          <a:xfrm>
            <a:off x="179932" y="6425570"/>
            <a:ext cx="1021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White (224)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405867-B66D-AA35-DAEE-296E125E4BFC}"/>
              </a:ext>
            </a:extLst>
          </p:cNvPr>
          <p:cNvSpPr txBox="1"/>
          <p:nvPr/>
        </p:nvSpPr>
        <p:spPr>
          <a:xfrm>
            <a:off x="954667" y="6393666"/>
            <a:ext cx="1260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Asian/Asian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British (139)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14CC31-E146-BBE1-D853-68F0B56F1C8C}"/>
              </a:ext>
            </a:extLst>
          </p:cNvPr>
          <p:cNvSpPr txBox="1"/>
          <p:nvPr/>
        </p:nvSpPr>
        <p:spPr>
          <a:xfrm>
            <a:off x="88452" y="1748802"/>
            <a:ext cx="20777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402 Total Responses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A3C53E-A1EA-10CE-B37B-B77C439C94AD}"/>
              </a:ext>
            </a:extLst>
          </p:cNvPr>
          <p:cNvSpPr txBox="1"/>
          <p:nvPr/>
        </p:nvSpPr>
        <p:spPr>
          <a:xfrm>
            <a:off x="4085646" y="6530112"/>
            <a:ext cx="309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220 Partner / 145 Salaried GP’s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   55%                     36%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553B5F8-F293-3811-3E64-4B62E3E2B3D6}"/>
              </a:ext>
            </a:extLst>
          </p:cNvPr>
          <p:cNvSpPr/>
          <p:nvPr/>
        </p:nvSpPr>
        <p:spPr>
          <a:xfrm>
            <a:off x="88900" y="7148070"/>
            <a:ext cx="6647654" cy="2478347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4649A11-E8A2-8398-E7D6-D5A620F17A11}"/>
              </a:ext>
            </a:extLst>
          </p:cNvPr>
          <p:cNvSpPr txBox="1"/>
          <p:nvPr/>
        </p:nvSpPr>
        <p:spPr>
          <a:xfrm>
            <a:off x="239230" y="7608877"/>
            <a:ext cx="180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33% (35 – 44)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31% (45 – 54)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3B8E5-6147-0FBA-B883-8E728E9B05B3}"/>
              </a:ext>
            </a:extLst>
          </p:cNvPr>
          <p:cNvSpPr txBox="1"/>
          <p:nvPr/>
        </p:nvSpPr>
        <p:spPr>
          <a:xfrm>
            <a:off x="3477662" y="7530204"/>
            <a:ext cx="2678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30% (11-20 yrs.) / 21% (21-30 yrs.) 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E33A924-4AC6-4004-981F-0EBA1C4A0870}"/>
              </a:ext>
            </a:extLst>
          </p:cNvPr>
          <p:cNvSpPr/>
          <p:nvPr/>
        </p:nvSpPr>
        <p:spPr>
          <a:xfrm>
            <a:off x="88452" y="9749250"/>
            <a:ext cx="6648101" cy="2363339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70720C8-C08B-9FB2-B4A4-9023C9C4EA1B}"/>
              </a:ext>
            </a:extLst>
          </p:cNvPr>
          <p:cNvSpPr txBox="1"/>
          <p:nvPr/>
        </p:nvSpPr>
        <p:spPr>
          <a:xfrm>
            <a:off x="7094725" y="3939015"/>
            <a:ext cx="1771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Note: this is reflective of the survey responses, in the wider workforce there are more males than females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6C86827-EAA3-CBE1-993E-080665E7F41F}"/>
              </a:ext>
            </a:extLst>
          </p:cNvPr>
          <p:cNvSpPr txBox="1"/>
          <p:nvPr/>
        </p:nvSpPr>
        <p:spPr>
          <a:xfrm>
            <a:off x="2493420" y="4764289"/>
            <a:ext cx="4154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(224)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91A3E57-C75E-E557-0177-CDEF280CE09D}"/>
              </a:ext>
            </a:extLst>
          </p:cNvPr>
          <p:cNvSpPr txBox="1"/>
          <p:nvPr/>
        </p:nvSpPr>
        <p:spPr>
          <a:xfrm>
            <a:off x="3062524" y="5124210"/>
            <a:ext cx="4154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(139)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08983DB-012D-0E40-6DE4-37B8F0EEFE39}"/>
              </a:ext>
            </a:extLst>
          </p:cNvPr>
          <p:cNvSpPr txBox="1"/>
          <p:nvPr/>
        </p:nvSpPr>
        <p:spPr>
          <a:xfrm>
            <a:off x="3284210" y="5470362"/>
            <a:ext cx="4154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(14)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CCF697D-4BD8-1FE7-F826-B74D0B4DE5A4}"/>
              </a:ext>
            </a:extLst>
          </p:cNvPr>
          <p:cNvSpPr txBox="1"/>
          <p:nvPr/>
        </p:nvSpPr>
        <p:spPr>
          <a:xfrm>
            <a:off x="3310660" y="5879961"/>
            <a:ext cx="4154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(19)</a:t>
            </a: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86036FC7-0864-3E13-CD33-665CD74D7DC0}"/>
              </a:ext>
            </a:extLst>
          </p:cNvPr>
          <p:cNvSpPr txBox="1"/>
          <p:nvPr/>
        </p:nvSpPr>
        <p:spPr>
          <a:xfrm>
            <a:off x="3329434" y="6253638"/>
            <a:ext cx="4154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(12)</a:t>
            </a: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178315A3-F821-A005-3222-6BCE348E03C0}"/>
              </a:ext>
            </a:extLst>
          </p:cNvPr>
          <p:cNvSpPr txBox="1"/>
          <p:nvPr/>
        </p:nvSpPr>
        <p:spPr>
          <a:xfrm>
            <a:off x="2848393" y="6564984"/>
            <a:ext cx="4154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(6)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0DB2995-E067-2A9D-8639-6594C643D2D8}"/>
              </a:ext>
            </a:extLst>
          </p:cNvPr>
          <p:cNvSpPr txBox="1"/>
          <p:nvPr/>
        </p:nvSpPr>
        <p:spPr>
          <a:xfrm>
            <a:off x="3664146" y="10899603"/>
            <a:ext cx="278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49%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(205 -  </a:t>
            </a:r>
            <a:r>
              <a:rPr lang="en-GB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51%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(197 -</a:t>
            </a:r>
            <a:r>
              <a:rPr lang="en-GB" sz="1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Yes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4098" name="Picture 2" descr="Greater Manchester Primary Care Careers platform">
            <a:extLst>
              <a:ext uri="{FF2B5EF4-FFF2-40B4-BE49-F238E27FC236}">
                <a16:creationId xmlns:a16="http://schemas.microsoft.com/office/drawing/2014/main" id="{16C0CE8E-398F-3186-C70E-C9D4537F2D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0" t="4026" r="27063" b="49111"/>
          <a:stretch/>
        </p:blipFill>
        <p:spPr bwMode="auto">
          <a:xfrm>
            <a:off x="5959007" y="915944"/>
            <a:ext cx="666338" cy="66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TextBox 1035">
            <a:extLst>
              <a:ext uri="{FF2B5EF4-FFF2-40B4-BE49-F238E27FC236}">
                <a16:creationId xmlns:a16="http://schemas.microsoft.com/office/drawing/2014/main" id="{130AC040-8A4C-C9C2-BE2F-BBE0D213E817}"/>
              </a:ext>
            </a:extLst>
          </p:cNvPr>
          <p:cNvSpPr txBox="1"/>
          <p:nvPr/>
        </p:nvSpPr>
        <p:spPr>
          <a:xfrm>
            <a:off x="2326208" y="7248159"/>
            <a:ext cx="4855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How long have you been qualified as a GP?</a:t>
            </a:r>
          </a:p>
        </p:txBody>
      </p:sp>
      <p:graphicFrame>
        <p:nvGraphicFramePr>
          <p:cNvPr id="1041" name="Chart 1040">
            <a:extLst>
              <a:ext uri="{FF2B5EF4-FFF2-40B4-BE49-F238E27FC236}">
                <a16:creationId xmlns:a16="http://schemas.microsoft.com/office/drawing/2014/main" id="{B35DA7DB-88A5-6152-655D-F094299449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486651"/>
              </p:ext>
            </p:extLst>
          </p:nvPr>
        </p:nvGraphicFramePr>
        <p:xfrm>
          <a:off x="3745885" y="4766089"/>
          <a:ext cx="3023206" cy="1723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042" name="Chart 1041">
            <a:extLst>
              <a:ext uri="{FF2B5EF4-FFF2-40B4-BE49-F238E27FC236}">
                <a16:creationId xmlns:a16="http://schemas.microsoft.com/office/drawing/2014/main" id="{43357E98-9FF4-D47B-12A3-1E0AE702ED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627396"/>
              </p:ext>
            </p:extLst>
          </p:nvPr>
        </p:nvGraphicFramePr>
        <p:xfrm>
          <a:off x="230514" y="9330424"/>
          <a:ext cx="4118283" cy="2594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048" name="TextBox 1047">
            <a:extLst>
              <a:ext uri="{FF2B5EF4-FFF2-40B4-BE49-F238E27FC236}">
                <a16:creationId xmlns:a16="http://schemas.microsoft.com/office/drawing/2014/main" id="{EED80A5B-B4AB-AFED-03B6-BFB174DB6B2E}"/>
              </a:ext>
            </a:extLst>
          </p:cNvPr>
          <p:cNvSpPr txBox="1"/>
          <p:nvPr/>
        </p:nvSpPr>
        <p:spPr>
          <a:xfrm>
            <a:off x="2576662" y="10242617"/>
            <a:ext cx="38992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Would you recommend becoming a GP as a possible career choice?</a:t>
            </a:r>
          </a:p>
        </p:txBody>
      </p:sp>
    </p:spTree>
    <p:extLst>
      <p:ext uri="{BB962C8B-B14F-4D97-AF65-F5344CB8AC3E}">
        <p14:creationId xmlns:p14="http://schemas.microsoft.com/office/powerpoint/2010/main" val="386480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blue logo&#10;&#10;Description automatically generated">
            <a:extLst>
              <a:ext uri="{FF2B5EF4-FFF2-40B4-BE49-F238E27FC236}">
                <a16:creationId xmlns:a16="http://schemas.microsoft.com/office/drawing/2014/main" id="{F1794B65-CFD4-35DB-C4F7-92374B27D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92" y="95010"/>
            <a:ext cx="2051765" cy="779671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B8C553D-44BD-CA99-CAC6-639264A403C1}"/>
              </a:ext>
            </a:extLst>
          </p:cNvPr>
          <p:cNvSpPr/>
          <p:nvPr/>
        </p:nvSpPr>
        <p:spPr>
          <a:xfrm>
            <a:off x="88900" y="1905002"/>
            <a:ext cx="6680200" cy="2375553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8939EE8-7245-E1B0-3E75-5E2BEEF58363}"/>
              </a:ext>
            </a:extLst>
          </p:cNvPr>
          <p:cNvSpPr/>
          <p:nvPr/>
        </p:nvSpPr>
        <p:spPr>
          <a:xfrm>
            <a:off x="88452" y="4427805"/>
            <a:ext cx="6648101" cy="2203746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553B5F8-F293-3811-3E64-4B62E3E2B3D6}"/>
              </a:ext>
            </a:extLst>
          </p:cNvPr>
          <p:cNvSpPr/>
          <p:nvPr/>
        </p:nvSpPr>
        <p:spPr>
          <a:xfrm>
            <a:off x="88900" y="6770421"/>
            <a:ext cx="6647654" cy="2005834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E33A924-4AC6-4004-981F-0EBA1C4A0870}"/>
              </a:ext>
            </a:extLst>
          </p:cNvPr>
          <p:cNvSpPr/>
          <p:nvPr/>
        </p:nvSpPr>
        <p:spPr>
          <a:xfrm>
            <a:off x="104292" y="8915125"/>
            <a:ext cx="6648101" cy="3154949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9DDA7-4A7E-5D02-5FB4-59E88579758A}"/>
              </a:ext>
            </a:extLst>
          </p:cNvPr>
          <p:cNvSpPr txBox="1"/>
          <p:nvPr/>
        </p:nvSpPr>
        <p:spPr>
          <a:xfrm>
            <a:off x="341657" y="1985829"/>
            <a:ext cx="61733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What do you enjoy most about working in General Practice?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1F7E88-BCA3-B92A-41AD-8B781EF7006B}"/>
              </a:ext>
            </a:extLst>
          </p:cNvPr>
          <p:cNvSpPr txBox="1"/>
          <p:nvPr/>
        </p:nvSpPr>
        <p:spPr>
          <a:xfrm>
            <a:off x="162358" y="4566675"/>
            <a:ext cx="65741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What measures currently help you stay within your role in General Practice?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406B5D-27CE-27BE-C101-6FD83A022D26}"/>
              </a:ext>
            </a:extLst>
          </p:cNvPr>
          <p:cNvSpPr txBox="1"/>
          <p:nvPr/>
        </p:nvSpPr>
        <p:spPr>
          <a:xfrm>
            <a:off x="226544" y="6817498"/>
            <a:ext cx="63526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What do you enjoy least about working in General Practice?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B4CD66-C443-8D5C-F544-A70F9D5599F1}"/>
              </a:ext>
            </a:extLst>
          </p:cNvPr>
          <p:cNvSpPr txBox="1"/>
          <p:nvPr/>
        </p:nvSpPr>
        <p:spPr>
          <a:xfrm>
            <a:off x="316193" y="9089913"/>
            <a:ext cx="6173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What could potentially make you leave your current role in General Practice?</a:t>
            </a:r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2F99B04A-DAFE-6E2B-5E07-6811B357BFAE}"/>
              </a:ext>
            </a:extLst>
          </p:cNvPr>
          <p:cNvSpPr/>
          <p:nvPr/>
        </p:nvSpPr>
        <p:spPr>
          <a:xfrm>
            <a:off x="0" y="93013"/>
            <a:ext cx="4622872" cy="1463440"/>
          </a:xfrm>
          <a:prstGeom prst="homePlate">
            <a:avLst/>
          </a:prstGeom>
          <a:solidFill>
            <a:srgbClr val="C256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C6E03F-0F39-DFAC-F804-499D3301C0F9}"/>
              </a:ext>
            </a:extLst>
          </p:cNvPr>
          <p:cNvSpPr txBox="1"/>
          <p:nvPr/>
        </p:nvSpPr>
        <p:spPr>
          <a:xfrm>
            <a:off x="162358" y="247795"/>
            <a:ext cx="4122475" cy="63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7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GP Survey Results</a:t>
            </a:r>
          </a:p>
        </p:txBody>
      </p:sp>
      <p:pic>
        <p:nvPicPr>
          <p:cNvPr id="6" name="Picture 2" descr="Greater Manchester Primary Care Careers platform">
            <a:extLst>
              <a:ext uri="{FF2B5EF4-FFF2-40B4-BE49-F238E27FC236}">
                <a16:creationId xmlns:a16="http://schemas.microsoft.com/office/drawing/2014/main" id="{0BBECA2F-13F3-0271-B1B7-C8A6CCAE55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0" t="4026" r="27063" b="49111"/>
          <a:stretch/>
        </p:blipFill>
        <p:spPr bwMode="auto">
          <a:xfrm>
            <a:off x="5959007" y="915944"/>
            <a:ext cx="666338" cy="66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40DBBB-9828-DF0F-B6B8-BA9BDEDE5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55599"/>
              </p:ext>
            </p:extLst>
          </p:nvPr>
        </p:nvGraphicFramePr>
        <p:xfrm>
          <a:off x="891447" y="2334772"/>
          <a:ext cx="5116015" cy="1802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7074">
                  <a:extLst>
                    <a:ext uri="{9D8B030D-6E8A-4147-A177-3AD203B41FA5}">
                      <a16:colId xmlns:a16="http://schemas.microsoft.com/office/drawing/2014/main" val="3432017666"/>
                    </a:ext>
                  </a:extLst>
                </a:gridCol>
                <a:gridCol w="1448941">
                  <a:extLst>
                    <a:ext uri="{9D8B030D-6E8A-4147-A177-3AD203B41FA5}">
                      <a16:colId xmlns:a16="http://schemas.microsoft.com/office/drawing/2014/main" val="493662438"/>
                    </a:ext>
                  </a:extLst>
                </a:gridCol>
              </a:tblGrid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No. of 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2760200567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Continuity of care / Helping People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1005232953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Variety of Patients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76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3132363276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Good Team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3243428936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Flexibility/Work Life balance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293091717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Relationship with patients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4099952210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Nothing/Not a lot/V Little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1923808299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Teaching and Training students/trainees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40528847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B019BE-37D6-8CA8-7141-DADA7EC83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6592"/>
              </p:ext>
            </p:extLst>
          </p:nvPr>
        </p:nvGraphicFramePr>
        <p:xfrm>
          <a:off x="892056" y="5178581"/>
          <a:ext cx="5116019" cy="1351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7076">
                  <a:extLst>
                    <a:ext uri="{9D8B030D-6E8A-4147-A177-3AD203B41FA5}">
                      <a16:colId xmlns:a16="http://schemas.microsoft.com/office/drawing/2014/main" val="584415626"/>
                    </a:ext>
                  </a:extLst>
                </a:gridCol>
                <a:gridCol w="1448943">
                  <a:extLst>
                    <a:ext uri="{9D8B030D-6E8A-4147-A177-3AD203B41FA5}">
                      <a16:colId xmlns:a16="http://schemas.microsoft.com/office/drawing/2014/main" val="3312789657"/>
                    </a:ext>
                  </a:extLst>
                </a:gridCol>
              </a:tblGrid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No. of 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803301203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Support from Colleagues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2586564812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Flexibility/Locum work/Work life balance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2264810462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Reduced workload/Sessions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3657940310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Pay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3470555280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Nothing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236252756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0BD4D5C-5C9A-4A2F-21DF-0DD2EEFAA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51443"/>
              </p:ext>
            </p:extLst>
          </p:nvPr>
        </p:nvGraphicFramePr>
        <p:xfrm>
          <a:off x="891447" y="7258335"/>
          <a:ext cx="5116018" cy="1348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7075">
                  <a:extLst>
                    <a:ext uri="{9D8B030D-6E8A-4147-A177-3AD203B41FA5}">
                      <a16:colId xmlns:a16="http://schemas.microsoft.com/office/drawing/2014/main" val="1209787139"/>
                    </a:ext>
                  </a:extLst>
                </a:gridCol>
                <a:gridCol w="1448943">
                  <a:extLst>
                    <a:ext uri="{9D8B030D-6E8A-4147-A177-3AD203B41FA5}">
                      <a16:colId xmlns:a16="http://schemas.microsoft.com/office/drawing/2014/main" val="3645548931"/>
                    </a:ext>
                  </a:extLst>
                </a:gridCol>
              </a:tblGrid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No. of 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2450798118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Workload/Admin work/Targets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1908342772"/>
                  </a:ext>
                </a:extLst>
              </a:tr>
              <a:tr h="4472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Media/Political perception &amp; bashing/ Feeling undervalued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50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676003739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Complain/Abuse from patients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1835297677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Income reduction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320390304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77F040A-3B3E-992C-965C-A64E734A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42191"/>
              </p:ext>
            </p:extLst>
          </p:nvPr>
        </p:nvGraphicFramePr>
        <p:xfrm>
          <a:off x="891447" y="9880146"/>
          <a:ext cx="5116015" cy="1802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7074">
                  <a:extLst>
                    <a:ext uri="{9D8B030D-6E8A-4147-A177-3AD203B41FA5}">
                      <a16:colId xmlns:a16="http://schemas.microsoft.com/office/drawing/2014/main" val="1680998996"/>
                    </a:ext>
                  </a:extLst>
                </a:gridCol>
                <a:gridCol w="1448941">
                  <a:extLst>
                    <a:ext uri="{9D8B030D-6E8A-4147-A177-3AD203B41FA5}">
                      <a16:colId xmlns:a16="http://schemas.microsoft.com/office/drawing/2014/main" val="2889199265"/>
                    </a:ext>
                  </a:extLst>
                </a:gridCol>
              </a:tblGrid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No. of 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1219108205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Burnout/Stress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126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881098877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Increased Workload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117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2873931743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Better pay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1614866559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Limited/Lack of Support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4244749276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Pension Taxation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1003684434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Retirement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3429210004"/>
                  </a:ext>
                </a:extLst>
              </a:tr>
              <a:tr h="22532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Complaint from patients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57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44" marR="8944" marT="8944" marB="0" anchor="b"/>
                </a:tc>
                <a:extLst>
                  <a:ext uri="{0D108BD9-81ED-4DB2-BD59-A6C34878D82A}">
                    <a16:rowId xmlns:a16="http://schemas.microsoft.com/office/drawing/2014/main" val="124866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73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blue logo&#10;&#10;Description automatically generated">
            <a:extLst>
              <a:ext uri="{FF2B5EF4-FFF2-40B4-BE49-F238E27FC236}">
                <a16:creationId xmlns:a16="http://schemas.microsoft.com/office/drawing/2014/main" id="{F1794B65-CFD4-35DB-C4F7-92374B27D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92" y="95010"/>
            <a:ext cx="2051765" cy="779671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B8C553D-44BD-CA99-CAC6-639264A403C1}"/>
              </a:ext>
            </a:extLst>
          </p:cNvPr>
          <p:cNvSpPr/>
          <p:nvPr/>
        </p:nvSpPr>
        <p:spPr>
          <a:xfrm>
            <a:off x="88900" y="1854202"/>
            <a:ext cx="6680200" cy="2290300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8939EE8-7245-E1B0-3E75-5E2BEEF58363}"/>
              </a:ext>
            </a:extLst>
          </p:cNvPr>
          <p:cNvSpPr/>
          <p:nvPr/>
        </p:nvSpPr>
        <p:spPr>
          <a:xfrm>
            <a:off x="88452" y="4318161"/>
            <a:ext cx="6648101" cy="2936794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9DDA7-4A7E-5D02-5FB4-59E88579758A}"/>
              </a:ext>
            </a:extLst>
          </p:cNvPr>
          <p:cNvSpPr txBox="1"/>
          <p:nvPr/>
        </p:nvSpPr>
        <p:spPr>
          <a:xfrm>
            <a:off x="341657" y="1935029"/>
            <a:ext cx="61733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What support are you currently receiving?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762830A-CF22-FBED-9228-C5F4BB271582}"/>
              </a:ext>
            </a:extLst>
          </p:cNvPr>
          <p:cNvSpPr txBox="1"/>
          <p:nvPr/>
        </p:nvSpPr>
        <p:spPr>
          <a:xfrm>
            <a:off x="341657" y="4342823"/>
            <a:ext cx="61733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If you could change anything about your role in General Practice what would it be?</a:t>
            </a: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8973643C-1333-9517-3E89-2FA070A754DB}"/>
              </a:ext>
            </a:extLst>
          </p:cNvPr>
          <p:cNvSpPr txBox="1"/>
          <p:nvPr/>
        </p:nvSpPr>
        <p:spPr>
          <a:xfrm>
            <a:off x="342316" y="7584256"/>
            <a:ext cx="61733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/>
              <a:t>If you could design initiatives to support GP's to stay in general practice what would these look like?	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553B5F8-F293-3811-3E64-4B62E3E2B3D6}"/>
              </a:ext>
            </a:extLst>
          </p:cNvPr>
          <p:cNvSpPr/>
          <p:nvPr/>
        </p:nvSpPr>
        <p:spPr>
          <a:xfrm>
            <a:off x="88900" y="7429319"/>
            <a:ext cx="6647654" cy="2895781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7" name="Arrow: Pentagon 1026">
            <a:extLst>
              <a:ext uri="{FF2B5EF4-FFF2-40B4-BE49-F238E27FC236}">
                <a16:creationId xmlns:a16="http://schemas.microsoft.com/office/drawing/2014/main" id="{92C3D56A-190B-3805-884C-E57ADF8AEBDC}"/>
              </a:ext>
            </a:extLst>
          </p:cNvPr>
          <p:cNvSpPr/>
          <p:nvPr/>
        </p:nvSpPr>
        <p:spPr>
          <a:xfrm>
            <a:off x="0" y="93013"/>
            <a:ext cx="4622872" cy="1463440"/>
          </a:xfrm>
          <a:prstGeom prst="homePlate">
            <a:avLst/>
          </a:prstGeom>
          <a:solidFill>
            <a:srgbClr val="C256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9400165D-AB80-F8C4-CEF9-060D2FC49B39}"/>
              </a:ext>
            </a:extLst>
          </p:cNvPr>
          <p:cNvSpPr txBox="1"/>
          <p:nvPr/>
        </p:nvSpPr>
        <p:spPr>
          <a:xfrm>
            <a:off x="162358" y="247795"/>
            <a:ext cx="4122475" cy="63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7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GP Survey Result</a:t>
            </a:r>
          </a:p>
        </p:txBody>
      </p:sp>
      <p:pic>
        <p:nvPicPr>
          <p:cNvPr id="1029" name="Picture 2" descr="Greater Manchester Primary Care Careers platform">
            <a:extLst>
              <a:ext uri="{FF2B5EF4-FFF2-40B4-BE49-F238E27FC236}">
                <a16:creationId xmlns:a16="http://schemas.microsoft.com/office/drawing/2014/main" id="{2205B773-C075-43FD-9D86-460833EADF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0" t="4026" r="27063" b="49111"/>
          <a:stretch/>
        </p:blipFill>
        <p:spPr bwMode="auto">
          <a:xfrm>
            <a:off x="5959007" y="915944"/>
            <a:ext cx="666338" cy="66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1" name="Table 1030">
            <a:extLst>
              <a:ext uri="{FF2B5EF4-FFF2-40B4-BE49-F238E27FC236}">
                <a16:creationId xmlns:a16="http://schemas.microsoft.com/office/drawing/2014/main" id="{B0CA03EE-E540-F497-08C3-B33214A67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94991"/>
              </p:ext>
            </p:extLst>
          </p:nvPr>
        </p:nvGraphicFramePr>
        <p:xfrm>
          <a:off x="878722" y="2304361"/>
          <a:ext cx="5067560" cy="1592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2342">
                  <a:extLst>
                    <a:ext uri="{9D8B030D-6E8A-4147-A177-3AD203B41FA5}">
                      <a16:colId xmlns:a16="http://schemas.microsoft.com/office/drawing/2014/main" val="3833567006"/>
                    </a:ext>
                  </a:extLst>
                </a:gridCol>
                <a:gridCol w="1435218">
                  <a:extLst>
                    <a:ext uri="{9D8B030D-6E8A-4147-A177-3AD203B41FA5}">
                      <a16:colId xmlns:a16="http://schemas.microsoft.com/office/drawing/2014/main" val="916831527"/>
                    </a:ext>
                  </a:extLst>
                </a:gridCol>
              </a:tblGrid>
              <a:tr h="31851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No. of 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0480982"/>
                  </a:ext>
                </a:extLst>
              </a:tr>
              <a:tr h="31851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No support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218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61843656"/>
                  </a:ext>
                </a:extLst>
              </a:tr>
              <a:tr h="31851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Informal Peer support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145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6073674"/>
                  </a:ext>
                </a:extLst>
              </a:tr>
              <a:tr h="31851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Mentorship/Coaching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9940377"/>
                  </a:ext>
                </a:extLst>
              </a:tr>
              <a:tr h="31851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Health &amp; Wellbeing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6052067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414CCD-C2F3-C392-A6F4-5462B23EB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235189"/>
              </p:ext>
            </p:extLst>
          </p:nvPr>
        </p:nvGraphicFramePr>
        <p:xfrm>
          <a:off x="878721" y="5013816"/>
          <a:ext cx="5382379" cy="1999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6783">
                  <a:extLst>
                    <a:ext uri="{9D8B030D-6E8A-4147-A177-3AD203B41FA5}">
                      <a16:colId xmlns:a16="http://schemas.microsoft.com/office/drawing/2014/main" val="2897730839"/>
                    </a:ext>
                  </a:extLst>
                </a:gridCol>
                <a:gridCol w="1345596">
                  <a:extLst>
                    <a:ext uri="{9D8B030D-6E8A-4147-A177-3AD203B41FA5}">
                      <a16:colId xmlns:a16="http://schemas.microsoft.com/office/drawing/2014/main" val="2561565494"/>
                    </a:ext>
                  </a:extLst>
                </a:gridCol>
              </a:tblGrid>
              <a:tr h="43903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No. of 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0903877"/>
                  </a:ext>
                </a:extLst>
              </a:tr>
              <a:tr h="33167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Longer consultation/appointment time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3619093"/>
                  </a:ext>
                </a:extLst>
              </a:tr>
              <a:tr h="33898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Less workload/reduction in number of daily patients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31564526"/>
                  </a:ext>
                </a:extLst>
              </a:tr>
              <a:tr h="22248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Less Administrative work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2378363"/>
                  </a:ext>
                </a:extLst>
              </a:tr>
              <a:tr h="22248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Increased Pay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52046211"/>
                  </a:ext>
                </a:extLst>
              </a:tr>
              <a:tr h="22248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Feeling more valued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91128233"/>
                  </a:ext>
                </a:extLst>
              </a:tr>
              <a:tr h="22248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No Response/Nothing/Not Sure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40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966560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3E7F94F-D87B-3F1E-1E1E-CDECC5052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054465"/>
              </p:ext>
            </p:extLst>
          </p:nvPr>
        </p:nvGraphicFramePr>
        <p:xfrm>
          <a:off x="878720" y="8261280"/>
          <a:ext cx="5382379" cy="1851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6784">
                  <a:extLst>
                    <a:ext uri="{9D8B030D-6E8A-4147-A177-3AD203B41FA5}">
                      <a16:colId xmlns:a16="http://schemas.microsoft.com/office/drawing/2014/main" val="523154481"/>
                    </a:ext>
                  </a:extLst>
                </a:gridCol>
                <a:gridCol w="1345595">
                  <a:extLst>
                    <a:ext uri="{9D8B030D-6E8A-4147-A177-3AD203B41FA5}">
                      <a16:colId xmlns:a16="http://schemas.microsoft.com/office/drawing/2014/main" val="3090185497"/>
                    </a:ext>
                  </a:extLst>
                </a:gridCol>
              </a:tblGrid>
              <a:tr h="49534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No. of Responses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11631087"/>
                  </a:ext>
                </a:extLst>
              </a:tr>
              <a:tr h="2426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Pay/Salary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14142108"/>
                  </a:ext>
                </a:extLst>
              </a:tr>
              <a:tr h="2426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Measures to reduce workload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67440812"/>
                  </a:ext>
                </a:extLst>
              </a:tr>
              <a:tr h="385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Longer consultation/appointment time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534716"/>
                  </a:ext>
                </a:extLst>
              </a:tr>
              <a:tr h="2426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Mentorship/Coaching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2292481"/>
                  </a:ext>
                </a:extLst>
              </a:tr>
              <a:tr h="24268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Nothing/Not sure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38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7797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419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D89DC0A0D4D4EA56F2DC4126C0355" ma:contentTypeVersion="52" ma:contentTypeDescription="Create a new document." ma:contentTypeScope="" ma:versionID="0e2ac17fe740cc8c3f3a1926b9930be9">
  <xsd:schema xmlns:xsd="http://www.w3.org/2001/XMLSchema" xmlns:xs="http://www.w3.org/2001/XMLSchema" xmlns:p="http://schemas.microsoft.com/office/2006/metadata/properties" xmlns:ns1="http://schemas.microsoft.com/sharepoint/v3" xmlns:ns2="a000415a-e5a0-4dab-9a55-b00efe6a38c0" xmlns:ns3="fcb2305d-b49b-47ab-a883-ee4f9c96d6bf" xmlns:ns4="cccaf3ac-2de9-44d4-aa31-54302fceb5f7" targetNamespace="http://schemas.microsoft.com/office/2006/metadata/properties" ma:root="true" ma:fieldsID="fd0fb93934ff22af0eb2b541134c145a" ns1:_="" ns2:_="" ns3:_="" ns4:_="">
    <xsd:import namespace="http://schemas.microsoft.com/sharepoint/v3"/>
    <xsd:import namespace="a000415a-e5a0-4dab-9a55-b00efe6a38c0"/>
    <xsd:import namespace="fcb2305d-b49b-47ab-a883-ee4f9c96d6bf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SharedWithUsers" minOccurs="0"/>
                <xsd:element ref="ns2:SharedWithDetails" minOccurs="0"/>
                <xsd:element ref="ns3:Review_x0020_Date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0415a-e5a0-4dab-9a55-b00efe6a3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2305d-b49b-47ab-a883-ee4f9c96d6bf" elementFormDefault="qualified">
    <xsd:import namespace="http://schemas.microsoft.com/office/2006/documentManagement/types"/>
    <xsd:import namespace="http://schemas.microsoft.com/office/infopath/2007/PartnerControls"/>
    <xsd:element name="Review_x0020_Date" ma:index="12" nillable="true" ma:displayName="Review date" ma:indexed="true" ma:internalName="Review_x0020_Dat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39e7aeeb-8726-425c-a44d-bacd1678f60f}" ma:internalName="TaxCatchAll" ma:showField="CatchAllData" ma:web="0a56483d-a880-4a60-be9b-4a1713a4b0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Review_x0020_Date xmlns="fcb2305d-b49b-47ab-a883-ee4f9c96d6bf" xsi:nil="true"/>
    <lcf76f155ced4ddcb4097134ff3c332f xmlns="fcb2305d-b49b-47ab-a883-ee4f9c96d6bf">
      <Terms xmlns="http://schemas.microsoft.com/office/infopath/2007/PartnerControls"/>
    </lcf76f155ced4ddcb4097134ff3c332f>
    <_ip_UnifiedCompliancePolicyProperties xmlns="http://schemas.microsoft.com/sharepoint/v3" xsi:nil="true"/>
    <TaxCatchAll xmlns="cccaf3ac-2de9-44d4-aa31-54302fceb5f7" xsi:nil="true"/>
  </documentManagement>
</p:properties>
</file>

<file path=customXml/itemProps1.xml><?xml version="1.0" encoding="utf-8"?>
<ds:datastoreItem xmlns:ds="http://schemas.openxmlformats.org/officeDocument/2006/customXml" ds:itemID="{D93D36CD-4620-4893-B9EC-2F631D8CB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00415a-e5a0-4dab-9a55-b00efe6a38c0"/>
    <ds:schemaRef ds:uri="fcb2305d-b49b-47ab-a883-ee4f9c96d6bf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EF908D-B527-47A1-9EC8-6F689E7E22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FB566E-8FA1-4296-9D79-31D7B3020FB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fcb2305d-b49b-47ab-a883-ee4f9c96d6bf"/>
    <ds:schemaRef ds:uri="cccaf3ac-2de9-44d4-aa31-54302fceb5f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38559</TotalTime>
  <Words>502</Words>
  <Application>Microsoft Office PowerPoint</Application>
  <PresentationFormat>Widescreen</PresentationFormat>
  <Paragraphs>165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GMCSU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Amina (NHS GREATER MANCHESTER INTEGRATED CARE BOARD)</dc:creator>
  <cp:lastModifiedBy>LEONARD, Helen (NHS GREATER MANCHESTER ICB - 01W)</cp:lastModifiedBy>
  <cp:revision>66</cp:revision>
  <dcterms:created xsi:type="dcterms:W3CDTF">2023-09-11T14:38:56Z</dcterms:created>
  <dcterms:modified xsi:type="dcterms:W3CDTF">2023-10-23T12:04:48Z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0x010100236D89DC0A0D4D4EA56F2DC4126C0355</vt:lpwstr>
  </property>
  <property fmtid="{D5CDD505-2E9C-101B-9397-08002B2CF9AE}" pid="3" name="MediaServiceImageTags">
    <vt:lpwstr/>
  </property>
</Properties>
</file>