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11C0F-5F97-4CF4-BC7D-DA3515B63F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A00960B-C122-4137-8669-35EAF52BA1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A410647-7E19-460E-9969-35B370F496F2}"/>
              </a:ext>
            </a:extLst>
          </p:cNvPr>
          <p:cNvSpPr>
            <a:spLocks noGrp="1"/>
          </p:cNvSpPr>
          <p:nvPr>
            <p:ph type="dt" sz="half" idx="10"/>
          </p:nvPr>
        </p:nvSpPr>
        <p:spPr/>
        <p:txBody>
          <a:bodyPr/>
          <a:lstStyle/>
          <a:p>
            <a:fld id="{F1122D31-95A6-492A-A0B4-F6D24D330064}" type="datetimeFigureOut">
              <a:rPr lang="en-GB" smtClean="0"/>
              <a:t>14/08/2023</a:t>
            </a:fld>
            <a:endParaRPr lang="en-GB"/>
          </a:p>
        </p:txBody>
      </p:sp>
      <p:sp>
        <p:nvSpPr>
          <p:cNvPr id="5" name="Footer Placeholder 4">
            <a:extLst>
              <a:ext uri="{FF2B5EF4-FFF2-40B4-BE49-F238E27FC236}">
                <a16:creationId xmlns:a16="http://schemas.microsoft.com/office/drawing/2014/main" id="{DEE07525-6CDD-41E8-A768-DF3A250B3E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FD5FF1-927F-4F7F-BE15-E40B860CE802}"/>
              </a:ext>
            </a:extLst>
          </p:cNvPr>
          <p:cNvSpPr>
            <a:spLocks noGrp="1"/>
          </p:cNvSpPr>
          <p:nvPr>
            <p:ph type="sldNum" sz="quarter" idx="12"/>
          </p:nvPr>
        </p:nvSpPr>
        <p:spPr/>
        <p:txBody>
          <a:bodyPr/>
          <a:lstStyle/>
          <a:p>
            <a:fld id="{07D28D6F-3A62-44F7-8D24-F632D6CDF039}" type="slidenum">
              <a:rPr lang="en-GB" smtClean="0"/>
              <a:t>‹#›</a:t>
            </a:fld>
            <a:endParaRPr lang="en-GB"/>
          </a:p>
        </p:txBody>
      </p:sp>
    </p:spTree>
    <p:extLst>
      <p:ext uri="{BB962C8B-B14F-4D97-AF65-F5344CB8AC3E}">
        <p14:creationId xmlns:p14="http://schemas.microsoft.com/office/powerpoint/2010/main" val="4080382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616AE-48D3-41DD-BACB-3114DAFB5B1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8480B8E-A8B6-4148-8888-8FB34F8FD4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12363D-5E36-41B0-946E-46E1DE431F17}"/>
              </a:ext>
            </a:extLst>
          </p:cNvPr>
          <p:cNvSpPr>
            <a:spLocks noGrp="1"/>
          </p:cNvSpPr>
          <p:nvPr>
            <p:ph type="dt" sz="half" idx="10"/>
          </p:nvPr>
        </p:nvSpPr>
        <p:spPr/>
        <p:txBody>
          <a:bodyPr/>
          <a:lstStyle/>
          <a:p>
            <a:fld id="{F1122D31-95A6-492A-A0B4-F6D24D330064}" type="datetimeFigureOut">
              <a:rPr lang="en-GB" smtClean="0"/>
              <a:t>14/08/2023</a:t>
            </a:fld>
            <a:endParaRPr lang="en-GB"/>
          </a:p>
        </p:txBody>
      </p:sp>
      <p:sp>
        <p:nvSpPr>
          <p:cNvPr id="5" name="Footer Placeholder 4">
            <a:extLst>
              <a:ext uri="{FF2B5EF4-FFF2-40B4-BE49-F238E27FC236}">
                <a16:creationId xmlns:a16="http://schemas.microsoft.com/office/drawing/2014/main" id="{D3FADC31-7423-4FDA-B6E1-CE9E9051BE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D323F9-806B-4A22-BA34-FED946400867}"/>
              </a:ext>
            </a:extLst>
          </p:cNvPr>
          <p:cNvSpPr>
            <a:spLocks noGrp="1"/>
          </p:cNvSpPr>
          <p:nvPr>
            <p:ph type="sldNum" sz="quarter" idx="12"/>
          </p:nvPr>
        </p:nvSpPr>
        <p:spPr/>
        <p:txBody>
          <a:bodyPr/>
          <a:lstStyle/>
          <a:p>
            <a:fld id="{07D28D6F-3A62-44F7-8D24-F632D6CDF039}" type="slidenum">
              <a:rPr lang="en-GB" smtClean="0"/>
              <a:t>‹#›</a:t>
            </a:fld>
            <a:endParaRPr lang="en-GB"/>
          </a:p>
        </p:txBody>
      </p:sp>
    </p:spTree>
    <p:extLst>
      <p:ext uri="{BB962C8B-B14F-4D97-AF65-F5344CB8AC3E}">
        <p14:creationId xmlns:p14="http://schemas.microsoft.com/office/powerpoint/2010/main" val="4184056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8D9A8B-4419-4510-8A7B-6684171AA92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FF6ADB7-CCF0-43C8-BD35-669FFDB9AC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9DC43F-1A7C-4110-B438-B18AC777F6B7}"/>
              </a:ext>
            </a:extLst>
          </p:cNvPr>
          <p:cNvSpPr>
            <a:spLocks noGrp="1"/>
          </p:cNvSpPr>
          <p:nvPr>
            <p:ph type="dt" sz="half" idx="10"/>
          </p:nvPr>
        </p:nvSpPr>
        <p:spPr/>
        <p:txBody>
          <a:bodyPr/>
          <a:lstStyle/>
          <a:p>
            <a:fld id="{F1122D31-95A6-492A-A0B4-F6D24D330064}" type="datetimeFigureOut">
              <a:rPr lang="en-GB" smtClean="0"/>
              <a:t>14/08/2023</a:t>
            </a:fld>
            <a:endParaRPr lang="en-GB"/>
          </a:p>
        </p:txBody>
      </p:sp>
      <p:sp>
        <p:nvSpPr>
          <p:cNvPr id="5" name="Footer Placeholder 4">
            <a:extLst>
              <a:ext uri="{FF2B5EF4-FFF2-40B4-BE49-F238E27FC236}">
                <a16:creationId xmlns:a16="http://schemas.microsoft.com/office/drawing/2014/main" id="{56E76CA3-C258-433C-8CF7-4FFC64F4DE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D79C92-5E62-4734-B21D-4892373E6461}"/>
              </a:ext>
            </a:extLst>
          </p:cNvPr>
          <p:cNvSpPr>
            <a:spLocks noGrp="1"/>
          </p:cNvSpPr>
          <p:nvPr>
            <p:ph type="sldNum" sz="quarter" idx="12"/>
          </p:nvPr>
        </p:nvSpPr>
        <p:spPr/>
        <p:txBody>
          <a:bodyPr/>
          <a:lstStyle/>
          <a:p>
            <a:fld id="{07D28D6F-3A62-44F7-8D24-F632D6CDF039}" type="slidenum">
              <a:rPr lang="en-GB" smtClean="0"/>
              <a:t>‹#›</a:t>
            </a:fld>
            <a:endParaRPr lang="en-GB"/>
          </a:p>
        </p:txBody>
      </p:sp>
    </p:spTree>
    <p:extLst>
      <p:ext uri="{BB962C8B-B14F-4D97-AF65-F5344CB8AC3E}">
        <p14:creationId xmlns:p14="http://schemas.microsoft.com/office/powerpoint/2010/main" val="370040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D35D9-6175-497B-B776-AC6468FC980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44F6376-369C-4615-B2EC-2188F197D1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6B0CFC-65A5-4F89-951A-E43B5AE272DA}"/>
              </a:ext>
            </a:extLst>
          </p:cNvPr>
          <p:cNvSpPr>
            <a:spLocks noGrp="1"/>
          </p:cNvSpPr>
          <p:nvPr>
            <p:ph type="dt" sz="half" idx="10"/>
          </p:nvPr>
        </p:nvSpPr>
        <p:spPr/>
        <p:txBody>
          <a:bodyPr/>
          <a:lstStyle/>
          <a:p>
            <a:fld id="{F1122D31-95A6-492A-A0B4-F6D24D330064}" type="datetimeFigureOut">
              <a:rPr lang="en-GB" smtClean="0"/>
              <a:t>14/08/2023</a:t>
            </a:fld>
            <a:endParaRPr lang="en-GB"/>
          </a:p>
        </p:txBody>
      </p:sp>
      <p:sp>
        <p:nvSpPr>
          <p:cNvPr id="5" name="Footer Placeholder 4">
            <a:extLst>
              <a:ext uri="{FF2B5EF4-FFF2-40B4-BE49-F238E27FC236}">
                <a16:creationId xmlns:a16="http://schemas.microsoft.com/office/drawing/2014/main" id="{819671DB-7D84-4E90-8846-4915A5633D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D8A71E-FC0E-4AAE-AE21-5712A0BAC52F}"/>
              </a:ext>
            </a:extLst>
          </p:cNvPr>
          <p:cNvSpPr>
            <a:spLocks noGrp="1"/>
          </p:cNvSpPr>
          <p:nvPr>
            <p:ph type="sldNum" sz="quarter" idx="12"/>
          </p:nvPr>
        </p:nvSpPr>
        <p:spPr/>
        <p:txBody>
          <a:bodyPr/>
          <a:lstStyle/>
          <a:p>
            <a:fld id="{07D28D6F-3A62-44F7-8D24-F632D6CDF039}" type="slidenum">
              <a:rPr lang="en-GB" smtClean="0"/>
              <a:t>‹#›</a:t>
            </a:fld>
            <a:endParaRPr lang="en-GB"/>
          </a:p>
        </p:txBody>
      </p:sp>
    </p:spTree>
    <p:extLst>
      <p:ext uri="{BB962C8B-B14F-4D97-AF65-F5344CB8AC3E}">
        <p14:creationId xmlns:p14="http://schemas.microsoft.com/office/powerpoint/2010/main" val="1305940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2B75A-D1D8-41FB-A4B4-CD7FFD7559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0E26C30-6918-42A7-9850-6CC1C7B325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327EFF-8286-4946-AF1D-F1AEE5FA3F59}"/>
              </a:ext>
            </a:extLst>
          </p:cNvPr>
          <p:cNvSpPr>
            <a:spLocks noGrp="1"/>
          </p:cNvSpPr>
          <p:nvPr>
            <p:ph type="dt" sz="half" idx="10"/>
          </p:nvPr>
        </p:nvSpPr>
        <p:spPr/>
        <p:txBody>
          <a:bodyPr/>
          <a:lstStyle/>
          <a:p>
            <a:fld id="{F1122D31-95A6-492A-A0B4-F6D24D330064}" type="datetimeFigureOut">
              <a:rPr lang="en-GB" smtClean="0"/>
              <a:t>14/08/2023</a:t>
            </a:fld>
            <a:endParaRPr lang="en-GB"/>
          </a:p>
        </p:txBody>
      </p:sp>
      <p:sp>
        <p:nvSpPr>
          <p:cNvPr id="5" name="Footer Placeholder 4">
            <a:extLst>
              <a:ext uri="{FF2B5EF4-FFF2-40B4-BE49-F238E27FC236}">
                <a16:creationId xmlns:a16="http://schemas.microsoft.com/office/drawing/2014/main" id="{F84A5684-0855-4857-A875-040735319A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C33270-CDD4-42F2-9CBF-009BBF32C190}"/>
              </a:ext>
            </a:extLst>
          </p:cNvPr>
          <p:cNvSpPr>
            <a:spLocks noGrp="1"/>
          </p:cNvSpPr>
          <p:nvPr>
            <p:ph type="sldNum" sz="quarter" idx="12"/>
          </p:nvPr>
        </p:nvSpPr>
        <p:spPr/>
        <p:txBody>
          <a:bodyPr/>
          <a:lstStyle/>
          <a:p>
            <a:fld id="{07D28D6F-3A62-44F7-8D24-F632D6CDF039}" type="slidenum">
              <a:rPr lang="en-GB" smtClean="0"/>
              <a:t>‹#›</a:t>
            </a:fld>
            <a:endParaRPr lang="en-GB"/>
          </a:p>
        </p:txBody>
      </p:sp>
    </p:spTree>
    <p:extLst>
      <p:ext uri="{BB962C8B-B14F-4D97-AF65-F5344CB8AC3E}">
        <p14:creationId xmlns:p14="http://schemas.microsoft.com/office/powerpoint/2010/main" val="3488749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6731A-4465-4A78-A5D9-719E325B0A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A6C02C-2B59-479A-8FF3-D842725C76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2F3F032-7616-4D35-ADED-1DA3842A9D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F1DCB5F-DB1F-4AC1-871F-11439011D147}"/>
              </a:ext>
            </a:extLst>
          </p:cNvPr>
          <p:cNvSpPr>
            <a:spLocks noGrp="1"/>
          </p:cNvSpPr>
          <p:nvPr>
            <p:ph type="dt" sz="half" idx="10"/>
          </p:nvPr>
        </p:nvSpPr>
        <p:spPr/>
        <p:txBody>
          <a:bodyPr/>
          <a:lstStyle/>
          <a:p>
            <a:fld id="{F1122D31-95A6-492A-A0B4-F6D24D330064}" type="datetimeFigureOut">
              <a:rPr lang="en-GB" smtClean="0"/>
              <a:t>14/08/2023</a:t>
            </a:fld>
            <a:endParaRPr lang="en-GB"/>
          </a:p>
        </p:txBody>
      </p:sp>
      <p:sp>
        <p:nvSpPr>
          <p:cNvPr id="6" name="Footer Placeholder 5">
            <a:extLst>
              <a:ext uri="{FF2B5EF4-FFF2-40B4-BE49-F238E27FC236}">
                <a16:creationId xmlns:a16="http://schemas.microsoft.com/office/drawing/2014/main" id="{8FC5B33A-C32F-4203-984D-5B2BA7A7D8E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E59BA08-D38F-4529-8C03-5707ED9DA735}"/>
              </a:ext>
            </a:extLst>
          </p:cNvPr>
          <p:cNvSpPr>
            <a:spLocks noGrp="1"/>
          </p:cNvSpPr>
          <p:nvPr>
            <p:ph type="sldNum" sz="quarter" idx="12"/>
          </p:nvPr>
        </p:nvSpPr>
        <p:spPr/>
        <p:txBody>
          <a:bodyPr/>
          <a:lstStyle/>
          <a:p>
            <a:fld id="{07D28D6F-3A62-44F7-8D24-F632D6CDF039}" type="slidenum">
              <a:rPr lang="en-GB" smtClean="0"/>
              <a:t>‹#›</a:t>
            </a:fld>
            <a:endParaRPr lang="en-GB"/>
          </a:p>
        </p:txBody>
      </p:sp>
    </p:spTree>
    <p:extLst>
      <p:ext uri="{BB962C8B-B14F-4D97-AF65-F5344CB8AC3E}">
        <p14:creationId xmlns:p14="http://schemas.microsoft.com/office/powerpoint/2010/main" val="2930419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AFEBF-C918-4A1A-AC45-9A65D8F59D8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ECBC6B0-2CB9-47F1-917E-D156FF4EB6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DAE158-5EDD-4167-9F06-F4F2968858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821467D-90EA-4340-AB14-0FCE93D7D4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3FD51A-DEE3-476A-BC85-2D70B5A72F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69F4E5B-911F-476D-A925-DE7C4537BC37}"/>
              </a:ext>
            </a:extLst>
          </p:cNvPr>
          <p:cNvSpPr>
            <a:spLocks noGrp="1"/>
          </p:cNvSpPr>
          <p:nvPr>
            <p:ph type="dt" sz="half" idx="10"/>
          </p:nvPr>
        </p:nvSpPr>
        <p:spPr/>
        <p:txBody>
          <a:bodyPr/>
          <a:lstStyle/>
          <a:p>
            <a:fld id="{F1122D31-95A6-492A-A0B4-F6D24D330064}" type="datetimeFigureOut">
              <a:rPr lang="en-GB" smtClean="0"/>
              <a:t>14/08/2023</a:t>
            </a:fld>
            <a:endParaRPr lang="en-GB"/>
          </a:p>
        </p:txBody>
      </p:sp>
      <p:sp>
        <p:nvSpPr>
          <p:cNvPr id="8" name="Footer Placeholder 7">
            <a:extLst>
              <a:ext uri="{FF2B5EF4-FFF2-40B4-BE49-F238E27FC236}">
                <a16:creationId xmlns:a16="http://schemas.microsoft.com/office/drawing/2014/main" id="{F9AA1F17-60FC-4C45-B9A7-B0CFE0D3168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9D57F14-FE92-4391-BB7D-455799D6DAD5}"/>
              </a:ext>
            </a:extLst>
          </p:cNvPr>
          <p:cNvSpPr>
            <a:spLocks noGrp="1"/>
          </p:cNvSpPr>
          <p:nvPr>
            <p:ph type="sldNum" sz="quarter" idx="12"/>
          </p:nvPr>
        </p:nvSpPr>
        <p:spPr/>
        <p:txBody>
          <a:bodyPr/>
          <a:lstStyle/>
          <a:p>
            <a:fld id="{07D28D6F-3A62-44F7-8D24-F632D6CDF039}" type="slidenum">
              <a:rPr lang="en-GB" smtClean="0"/>
              <a:t>‹#›</a:t>
            </a:fld>
            <a:endParaRPr lang="en-GB"/>
          </a:p>
        </p:txBody>
      </p:sp>
    </p:spTree>
    <p:extLst>
      <p:ext uri="{BB962C8B-B14F-4D97-AF65-F5344CB8AC3E}">
        <p14:creationId xmlns:p14="http://schemas.microsoft.com/office/powerpoint/2010/main" val="1539379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0DA86-C3E2-4D47-BCEE-EE5C80225F8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BC59B8E-4C26-4A2E-B5AE-6DCBDA4C70C9}"/>
              </a:ext>
            </a:extLst>
          </p:cNvPr>
          <p:cNvSpPr>
            <a:spLocks noGrp="1"/>
          </p:cNvSpPr>
          <p:nvPr>
            <p:ph type="dt" sz="half" idx="10"/>
          </p:nvPr>
        </p:nvSpPr>
        <p:spPr/>
        <p:txBody>
          <a:bodyPr/>
          <a:lstStyle/>
          <a:p>
            <a:fld id="{F1122D31-95A6-492A-A0B4-F6D24D330064}" type="datetimeFigureOut">
              <a:rPr lang="en-GB" smtClean="0"/>
              <a:t>14/08/2023</a:t>
            </a:fld>
            <a:endParaRPr lang="en-GB"/>
          </a:p>
        </p:txBody>
      </p:sp>
      <p:sp>
        <p:nvSpPr>
          <p:cNvPr id="4" name="Footer Placeholder 3">
            <a:extLst>
              <a:ext uri="{FF2B5EF4-FFF2-40B4-BE49-F238E27FC236}">
                <a16:creationId xmlns:a16="http://schemas.microsoft.com/office/drawing/2014/main" id="{49026F1E-F994-42D8-9A4A-6561EACD160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C36E6BB-0847-4628-B56F-05FCAE0925AC}"/>
              </a:ext>
            </a:extLst>
          </p:cNvPr>
          <p:cNvSpPr>
            <a:spLocks noGrp="1"/>
          </p:cNvSpPr>
          <p:nvPr>
            <p:ph type="sldNum" sz="quarter" idx="12"/>
          </p:nvPr>
        </p:nvSpPr>
        <p:spPr/>
        <p:txBody>
          <a:bodyPr/>
          <a:lstStyle/>
          <a:p>
            <a:fld id="{07D28D6F-3A62-44F7-8D24-F632D6CDF039}" type="slidenum">
              <a:rPr lang="en-GB" smtClean="0"/>
              <a:t>‹#›</a:t>
            </a:fld>
            <a:endParaRPr lang="en-GB"/>
          </a:p>
        </p:txBody>
      </p:sp>
    </p:spTree>
    <p:extLst>
      <p:ext uri="{BB962C8B-B14F-4D97-AF65-F5344CB8AC3E}">
        <p14:creationId xmlns:p14="http://schemas.microsoft.com/office/powerpoint/2010/main" val="2839630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E786EF-6A19-43C7-B16B-3089916ABCD0}"/>
              </a:ext>
            </a:extLst>
          </p:cNvPr>
          <p:cNvSpPr>
            <a:spLocks noGrp="1"/>
          </p:cNvSpPr>
          <p:nvPr>
            <p:ph type="dt" sz="half" idx="10"/>
          </p:nvPr>
        </p:nvSpPr>
        <p:spPr/>
        <p:txBody>
          <a:bodyPr/>
          <a:lstStyle/>
          <a:p>
            <a:fld id="{F1122D31-95A6-492A-A0B4-F6D24D330064}" type="datetimeFigureOut">
              <a:rPr lang="en-GB" smtClean="0"/>
              <a:t>14/08/2023</a:t>
            </a:fld>
            <a:endParaRPr lang="en-GB"/>
          </a:p>
        </p:txBody>
      </p:sp>
      <p:sp>
        <p:nvSpPr>
          <p:cNvPr id="3" name="Footer Placeholder 2">
            <a:extLst>
              <a:ext uri="{FF2B5EF4-FFF2-40B4-BE49-F238E27FC236}">
                <a16:creationId xmlns:a16="http://schemas.microsoft.com/office/drawing/2014/main" id="{F7F95AB5-C9A4-4D90-A519-E1774DB4941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74DBF2B-D774-4008-B82F-F13D530F90EC}"/>
              </a:ext>
            </a:extLst>
          </p:cNvPr>
          <p:cNvSpPr>
            <a:spLocks noGrp="1"/>
          </p:cNvSpPr>
          <p:nvPr>
            <p:ph type="sldNum" sz="quarter" idx="12"/>
          </p:nvPr>
        </p:nvSpPr>
        <p:spPr/>
        <p:txBody>
          <a:bodyPr/>
          <a:lstStyle/>
          <a:p>
            <a:fld id="{07D28D6F-3A62-44F7-8D24-F632D6CDF039}" type="slidenum">
              <a:rPr lang="en-GB" smtClean="0"/>
              <a:t>‹#›</a:t>
            </a:fld>
            <a:endParaRPr lang="en-GB"/>
          </a:p>
        </p:txBody>
      </p:sp>
    </p:spTree>
    <p:extLst>
      <p:ext uri="{BB962C8B-B14F-4D97-AF65-F5344CB8AC3E}">
        <p14:creationId xmlns:p14="http://schemas.microsoft.com/office/powerpoint/2010/main" val="2494813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F1590-0603-4D8D-9B0E-F63BF12A8F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7265EF0-CA39-4B2A-ABCF-26D1350176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72D21D4-4E18-44E7-9DA4-423D22D912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156159-AE2D-4EC6-B94A-81D113B491C7}"/>
              </a:ext>
            </a:extLst>
          </p:cNvPr>
          <p:cNvSpPr>
            <a:spLocks noGrp="1"/>
          </p:cNvSpPr>
          <p:nvPr>
            <p:ph type="dt" sz="half" idx="10"/>
          </p:nvPr>
        </p:nvSpPr>
        <p:spPr/>
        <p:txBody>
          <a:bodyPr/>
          <a:lstStyle/>
          <a:p>
            <a:fld id="{F1122D31-95A6-492A-A0B4-F6D24D330064}" type="datetimeFigureOut">
              <a:rPr lang="en-GB" smtClean="0"/>
              <a:t>14/08/2023</a:t>
            </a:fld>
            <a:endParaRPr lang="en-GB"/>
          </a:p>
        </p:txBody>
      </p:sp>
      <p:sp>
        <p:nvSpPr>
          <p:cNvPr id="6" name="Footer Placeholder 5">
            <a:extLst>
              <a:ext uri="{FF2B5EF4-FFF2-40B4-BE49-F238E27FC236}">
                <a16:creationId xmlns:a16="http://schemas.microsoft.com/office/drawing/2014/main" id="{01850F99-F563-43AA-8539-E7AD085D07E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C3D62F-A126-4570-8B7F-9ABADEDBA3C4}"/>
              </a:ext>
            </a:extLst>
          </p:cNvPr>
          <p:cNvSpPr>
            <a:spLocks noGrp="1"/>
          </p:cNvSpPr>
          <p:nvPr>
            <p:ph type="sldNum" sz="quarter" idx="12"/>
          </p:nvPr>
        </p:nvSpPr>
        <p:spPr/>
        <p:txBody>
          <a:bodyPr/>
          <a:lstStyle/>
          <a:p>
            <a:fld id="{07D28D6F-3A62-44F7-8D24-F632D6CDF039}" type="slidenum">
              <a:rPr lang="en-GB" smtClean="0"/>
              <a:t>‹#›</a:t>
            </a:fld>
            <a:endParaRPr lang="en-GB"/>
          </a:p>
        </p:txBody>
      </p:sp>
    </p:spTree>
    <p:extLst>
      <p:ext uri="{BB962C8B-B14F-4D97-AF65-F5344CB8AC3E}">
        <p14:creationId xmlns:p14="http://schemas.microsoft.com/office/powerpoint/2010/main" val="3586155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51D0B-AC7E-4661-87B0-7F9FB514A9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E310D27-DCFE-4F16-8C7F-A0B9C62138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0010E64-5304-467F-92BD-1DADBDEB55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2CCAE4-6C4A-4772-A00F-08ECD60E71DE}"/>
              </a:ext>
            </a:extLst>
          </p:cNvPr>
          <p:cNvSpPr>
            <a:spLocks noGrp="1"/>
          </p:cNvSpPr>
          <p:nvPr>
            <p:ph type="dt" sz="half" idx="10"/>
          </p:nvPr>
        </p:nvSpPr>
        <p:spPr/>
        <p:txBody>
          <a:bodyPr/>
          <a:lstStyle/>
          <a:p>
            <a:fld id="{F1122D31-95A6-492A-A0B4-F6D24D330064}" type="datetimeFigureOut">
              <a:rPr lang="en-GB" smtClean="0"/>
              <a:t>14/08/2023</a:t>
            </a:fld>
            <a:endParaRPr lang="en-GB"/>
          </a:p>
        </p:txBody>
      </p:sp>
      <p:sp>
        <p:nvSpPr>
          <p:cNvPr id="6" name="Footer Placeholder 5">
            <a:extLst>
              <a:ext uri="{FF2B5EF4-FFF2-40B4-BE49-F238E27FC236}">
                <a16:creationId xmlns:a16="http://schemas.microsoft.com/office/drawing/2014/main" id="{D9C7601B-863C-4AD7-872B-23A1A35C86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4473E92-E858-44B1-9651-771F6760B79E}"/>
              </a:ext>
            </a:extLst>
          </p:cNvPr>
          <p:cNvSpPr>
            <a:spLocks noGrp="1"/>
          </p:cNvSpPr>
          <p:nvPr>
            <p:ph type="sldNum" sz="quarter" idx="12"/>
          </p:nvPr>
        </p:nvSpPr>
        <p:spPr/>
        <p:txBody>
          <a:bodyPr/>
          <a:lstStyle/>
          <a:p>
            <a:fld id="{07D28D6F-3A62-44F7-8D24-F632D6CDF039}" type="slidenum">
              <a:rPr lang="en-GB" smtClean="0"/>
              <a:t>‹#›</a:t>
            </a:fld>
            <a:endParaRPr lang="en-GB"/>
          </a:p>
        </p:txBody>
      </p:sp>
    </p:spTree>
    <p:extLst>
      <p:ext uri="{BB962C8B-B14F-4D97-AF65-F5344CB8AC3E}">
        <p14:creationId xmlns:p14="http://schemas.microsoft.com/office/powerpoint/2010/main" val="351966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D0DFFC-1234-45C5-9410-9FABF2ABC0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E98BA38-1742-4B3E-AF33-5E886C4874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DBB8B35-906B-4BC0-87C1-7DBD0AE5CF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122D31-95A6-492A-A0B4-F6D24D330064}" type="datetimeFigureOut">
              <a:rPr lang="en-GB" smtClean="0"/>
              <a:t>14/08/2023</a:t>
            </a:fld>
            <a:endParaRPr lang="en-GB"/>
          </a:p>
        </p:txBody>
      </p:sp>
      <p:sp>
        <p:nvSpPr>
          <p:cNvPr id="5" name="Footer Placeholder 4">
            <a:extLst>
              <a:ext uri="{FF2B5EF4-FFF2-40B4-BE49-F238E27FC236}">
                <a16:creationId xmlns:a16="http://schemas.microsoft.com/office/drawing/2014/main" id="{CB7B78D5-4866-43A4-B2C0-09647AE2C9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73646CE-75F9-43E0-B38E-7D44E4BCC9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D28D6F-3A62-44F7-8D24-F632D6CDF039}" type="slidenum">
              <a:rPr lang="en-GB" smtClean="0"/>
              <a:t>‹#›</a:t>
            </a:fld>
            <a:endParaRPr lang="en-GB"/>
          </a:p>
        </p:txBody>
      </p:sp>
    </p:spTree>
    <p:extLst>
      <p:ext uri="{BB962C8B-B14F-4D97-AF65-F5344CB8AC3E}">
        <p14:creationId xmlns:p14="http://schemas.microsoft.com/office/powerpoint/2010/main" val="2631208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bit.ly/gm-nursing-foundation-enro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8B3DE16-6737-4565-ABFB-DCA42F360DFB}"/>
              </a:ext>
            </a:extLst>
          </p:cNvPr>
          <p:cNvSpPr>
            <a:spLocks noGrp="1"/>
          </p:cNvSpPr>
          <p:nvPr>
            <p:ph type="title"/>
          </p:nvPr>
        </p:nvSpPr>
        <p:spPr>
          <a:xfrm>
            <a:off x="132445" y="1"/>
            <a:ext cx="11852293" cy="923330"/>
          </a:xfrm>
        </p:spPr>
        <p:txBody>
          <a:bodyPr>
            <a:normAutofit/>
          </a:bodyPr>
          <a:lstStyle/>
          <a:p>
            <a:pPr algn="ctr"/>
            <a:r>
              <a:rPr lang="en-GB" sz="3800" b="1" dirty="0">
                <a:solidFill>
                  <a:srgbClr val="002060"/>
                </a:solidFill>
                <a:latin typeface="Arial" panose="020B0604020202020204" pitchFamily="34" charset="0"/>
                <a:cs typeface="Arial" panose="020B0604020202020204" pitchFamily="34" charset="0"/>
              </a:rPr>
              <a:t>Greater Manchester </a:t>
            </a:r>
            <a:r>
              <a:rPr lang="en-GB" sz="3800" b="1" dirty="0">
                <a:solidFill>
                  <a:schemeClr val="accent1">
                    <a:lumMod val="75000"/>
                  </a:schemeClr>
                </a:solidFill>
                <a:latin typeface="Arial" panose="020B0604020202020204" pitchFamily="34" charset="0"/>
                <a:cs typeface="Arial" panose="020B0604020202020204" pitchFamily="34" charset="0"/>
              </a:rPr>
              <a:t>GPN</a:t>
            </a:r>
            <a:r>
              <a:rPr lang="en-GB" sz="3800" b="1" dirty="0">
                <a:solidFill>
                  <a:schemeClr val="accent6">
                    <a:lumMod val="75000"/>
                  </a:schemeClr>
                </a:solidFill>
                <a:latin typeface="Arial" panose="020B0604020202020204" pitchFamily="34" charset="0"/>
                <a:cs typeface="Arial" panose="020B0604020202020204" pitchFamily="34" charset="0"/>
              </a:rPr>
              <a:t> </a:t>
            </a:r>
            <a:r>
              <a:rPr lang="en-GB" sz="3800" b="1" dirty="0">
                <a:solidFill>
                  <a:srgbClr val="002060"/>
                </a:solidFill>
                <a:latin typeface="Arial" panose="020B0604020202020204" pitchFamily="34" charset="0"/>
                <a:cs typeface="Arial" panose="020B0604020202020204" pitchFamily="34" charset="0"/>
              </a:rPr>
              <a:t>Foundation Training </a:t>
            </a:r>
          </a:p>
        </p:txBody>
      </p:sp>
      <p:graphicFrame>
        <p:nvGraphicFramePr>
          <p:cNvPr id="34" name="Table 34">
            <a:extLst>
              <a:ext uri="{FF2B5EF4-FFF2-40B4-BE49-F238E27FC236}">
                <a16:creationId xmlns:a16="http://schemas.microsoft.com/office/drawing/2014/main" id="{69C3C6CC-4E12-41A2-BE92-8454D0C1802F}"/>
              </a:ext>
            </a:extLst>
          </p:cNvPr>
          <p:cNvGraphicFramePr>
            <a:graphicFrameLocks noGrp="1"/>
          </p:cNvGraphicFramePr>
          <p:nvPr>
            <p:extLst>
              <p:ext uri="{D42A27DB-BD31-4B8C-83A1-F6EECF244321}">
                <p14:modId xmlns:p14="http://schemas.microsoft.com/office/powerpoint/2010/main" val="3466417308"/>
              </p:ext>
            </p:extLst>
          </p:nvPr>
        </p:nvGraphicFramePr>
        <p:xfrm>
          <a:off x="257132" y="1719032"/>
          <a:ext cx="11710982" cy="3593228"/>
        </p:xfrm>
        <a:graphic>
          <a:graphicData uri="http://schemas.openxmlformats.org/drawingml/2006/table">
            <a:tbl>
              <a:tblPr firstRow="1" bandRow="1">
                <a:tableStyleId>{7DF18680-E054-41AD-8BC1-D1AEF772440D}</a:tableStyleId>
              </a:tblPr>
              <a:tblGrid>
                <a:gridCol w="2871031">
                  <a:extLst>
                    <a:ext uri="{9D8B030D-6E8A-4147-A177-3AD203B41FA5}">
                      <a16:colId xmlns:a16="http://schemas.microsoft.com/office/drawing/2014/main" val="1505800160"/>
                    </a:ext>
                  </a:extLst>
                </a:gridCol>
                <a:gridCol w="2999065">
                  <a:extLst>
                    <a:ext uri="{9D8B030D-6E8A-4147-A177-3AD203B41FA5}">
                      <a16:colId xmlns:a16="http://schemas.microsoft.com/office/drawing/2014/main" val="495820628"/>
                    </a:ext>
                  </a:extLst>
                </a:gridCol>
                <a:gridCol w="2999065">
                  <a:extLst>
                    <a:ext uri="{9D8B030D-6E8A-4147-A177-3AD203B41FA5}">
                      <a16:colId xmlns:a16="http://schemas.microsoft.com/office/drawing/2014/main" val="4087371380"/>
                    </a:ext>
                  </a:extLst>
                </a:gridCol>
                <a:gridCol w="2841821">
                  <a:extLst>
                    <a:ext uri="{9D8B030D-6E8A-4147-A177-3AD203B41FA5}">
                      <a16:colId xmlns:a16="http://schemas.microsoft.com/office/drawing/2014/main" val="1900871277"/>
                    </a:ext>
                  </a:extLst>
                </a:gridCol>
              </a:tblGrid>
              <a:tr h="5452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latin typeface="Arial" panose="020B0604020202020204" pitchFamily="34" charset="0"/>
                          <a:cs typeface="Arial" panose="020B0604020202020204" pitchFamily="34" charset="0"/>
                        </a:rPr>
                        <a:t>What support is available?</a:t>
                      </a:r>
                    </a:p>
                  </a:txBody>
                  <a:tcPr>
                    <a:solidFill>
                      <a:srgbClr val="0070C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latin typeface="Arial" panose="020B0604020202020204" pitchFamily="34" charset="0"/>
                          <a:cs typeface="Arial" panose="020B0604020202020204" pitchFamily="34" charset="0"/>
                        </a:rPr>
                        <a:t>Who is the programme aimed at?</a:t>
                      </a:r>
                    </a:p>
                    <a:p>
                      <a:endParaRPr lang="en-GB" sz="1400" dirty="0">
                        <a:latin typeface="Arial" panose="020B0604020202020204" pitchFamily="34" charset="0"/>
                        <a:cs typeface="Arial" panose="020B0604020202020204" pitchFamily="34" charset="0"/>
                      </a:endParaRPr>
                    </a:p>
                  </a:txBody>
                  <a:tcPr>
                    <a:solidFill>
                      <a:srgbClr val="0070C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latin typeface="Arial" panose="020B0604020202020204" pitchFamily="34" charset="0"/>
                          <a:cs typeface="Arial" panose="020B0604020202020204" pitchFamily="34" charset="0"/>
                        </a:rPr>
                        <a:t>What’s the employers commitment?</a:t>
                      </a:r>
                    </a:p>
                  </a:txBody>
                  <a:tcPr>
                    <a:solidFill>
                      <a:srgbClr val="0070C0"/>
                    </a:solidFill>
                  </a:tcPr>
                </a:tc>
                <a:tc>
                  <a:txBody>
                    <a:bodyPr/>
                    <a:lstStyle/>
                    <a:p>
                      <a:r>
                        <a:rPr lang="en-GB" sz="1400" dirty="0">
                          <a:latin typeface="Arial" panose="020B0604020202020204" pitchFamily="34" charset="0"/>
                          <a:cs typeface="Arial" panose="020B0604020202020204" pitchFamily="34" charset="0"/>
                        </a:rPr>
                        <a:t>Additional information</a:t>
                      </a:r>
                    </a:p>
                  </a:txBody>
                  <a:tcPr>
                    <a:solidFill>
                      <a:srgbClr val="0070C0"/>
                    </a:solidFill>
                  </a:tcPr>
                </a:tc>
                <a:extLst>
                  <a:ext uri="{0D108BD9-81ED-4DB2-BD59-A6C34878D82A}">
                    <a16:rowId xmlns:a16="http://schemas.microsoft.com/office/drawing/2014/main" val="2987101341"/>
                  </a:ext>
                </a:extLst>
              </a:tr>
              <a:tr h="2312227">
                <a:tc>
                  <a:txBody>
                    <a:bodyPr/>
                    <a:lstStyle/>
                    <a:p>
                      <a:pPr marL="0" indent="0">
                        <a:buFont typeface="Arial" panose="020B0604020202020204" pitchFamily="34" charset="0"/>
                        <a:buNone/>
                      </a:pPr>
                      <a:r>
                        <a:rPr lang="en-GB" sz="1400" b="1" dirty="0">
                          <a:latin typeface="Arial" panose="020B0604020202020204" pitchFamily="34" charset="0"/>
                          <a:cs typeface="Arial" panose="020B0604020202020204" pitchFamily="34" charset="0"/>
                        </a:rPr>
                        <a:t>Free</a:t>
                      </a:r>
                      <a:r>
                        <a:rPr lang="en-GB" sz="1400" dirty="0">
                          <a:latin typeface="Arial" panose="020B0604020202020204" pitchFamily="34" charset="0"/>
                          <a:cs typeface="Arial" panose="020B0604020202020204" pitchFamily="34" charset="0"/>
                        </a:rPr>
                        <a:t> access to a 12mth clinical GPN </a:t>
                      </a:r>
                      <a:r>
                        <a:rPr lang="en-GB" sz="1400" i="1" dirty="0">
                          <a:latin typeface="Arial" panose="020B0604020202020204" pitchFamily="34" charset="0"/>
                          <a:cs typeface="Arial" panose="020B0604020202020204" pitchFamily="34" charset="0"/>
                        </a:rPr>
                        <a:t>Digital</a:t>
                      </a:r>
                      <a:r>
                        <a:rPr lang="en-GB" sz="1400" dirty="0">
                          <a:latin typeface="Arial" panose="020B0604020202020204" pitchFamily="34" charset="0"/>
                          <a:cs typeface="Arial" panose="020B0604020202020204" pitchFamily="34" charset="0"/>
                        </a:rPr>
                        <a:t> Foundation Training </a:t>
                      </a:r>
                      <a:r>
                        <a:rPr lang="en-GB" sz="1400" dirty="0">
                          <a:solidFill>
                            <a:schemeClr val="tx1"/>
                          </a:solidFill>
                          <a:latin typeface="Arial" panose="020B0604020202020204" pitchFamily="34" charset="0"/>
                          <a:cs typeface="Arial" panose="020B0604020202020204" pitchFamily="34" charset="0"/>
                        </a:rPr>
                        <a:t>Programme (progress is learner dependant)</a:t>
                      </a:r>
                    </a:p>
                    <a:p>
                      <a:pPr marL="0" indent="0">
                        <a:buFont typeface="Arial" panose="020B0604020202020204" pitchFamily="34" charset="0"/>
                        <a:buNone/>
                      </a:pPr>
                      <a:r>
                        <a:rPr lang="en-GB" sz="1400" dirty="0">
                          <a:solidFill>
                            <a:schemeClr val="tx1"/>
                          </a:solidFill>
                          <a:latin typeface="Arial" panose="020B0604020202020204" pitchFamily="34" charset="0"/>
                          <a:cs typeface="Arial" panose="020B0604020202020204" pitchFamily="34" charset="0"/>
                        </a:rPr>
                        <a:t>Including:</a:t>
                      </a:r>
                    </a:p>
                    <a:p>
                      <a:pPr marL="285750" indent="-285750">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CVD</a:t>
                      </a:r>
                    </a:p>
                    <a:p>
                      <a:pPr marL="285750" indent="-285750">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Diabetes</a:t>
                      </a:r>
                    </a:p>
                    <a:p>
                      <a:pPr marL="285750" indent="-285750">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Respiratory</a:t>
                      </a:r>
                    </a:p>
                    <a:p>
                      <a:pPr marL="285750" indent="-285750">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etc</a:t>
                      </a:r>
                    </a:p>
                    <a:p>
                      <a:pPr marL="0" indent="0">
                        <a:buFont typeface="Arial" panose="020B0604020202020204" pitchFamily="34" charset="0"/>
                        <a:buNone/>
                      </a:pPr>
                      <a:r>
                        <a:rPr lang="en-GB" sz="1400" dirty="0">
                          <a:solidFill>
                            <a:schemeClr val="tx1"/>
                          </a:solidFill>
                          <a:latin typeface="Arial" panose="020B0604020202020204" pitchFamily="34" charset="0"/>
                          <a:cs typeface="Arial" panose="020B0604020202020204" pitchFamily="34" charset="0"/>
                        </a:rPr>
                        <a:t>Access to a dedicated clinical locality training nurse (LTN) support</a:t>
                      </a:r>
                    </a:p>
                    <a:p>
                      <a:pPr marL="285750" indent="-285750">
                        <a:buFont typeface="Arial" panose="020B0604020202020204" pitchFamily="34" charset="0"/>
                        <a:buChar char="•"/>
                      </a:pPr>
                      <a:endParaRPr lang="en-GB" sz="14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1200" b="1" dirty="0">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a:solidFill>
                            <a:schemeClr val="dk1"/>
                          </a:solidFill>
                          <a:latin typeface="Arial" panose="020B0604020202020204" pitchFamily="34" charset="0"/>
                          <a:ea typeface="+mn-ea"/>
                          <a:cs typeface="Arial" panose="020B0604020202020204" pitchFamily="34" charset="0"/>
                        </a:rPr>
                        <a:t>Newly Qualified Nurse (NQN)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a:solidFill>
                            <a:schemeClr val="dk1"/>
                          </a:solidFill>
                          <a:latin typeface="Arial" panose="020B0604020202020204" pitchFamily="34" charset="0"/>
                          <a:ea typeface="+mn-ea"/>
                          <a:cs typeface="Arial" panose="020B0604020202020204" pitchFamily="34" charset="0"/>
                        </a:rPr>
                        <a:t>Nurses transitioning into General Practice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a:solidFill>
                            <a:schemeClr val="dk1"/>
                          </a:solidFill>
                          <a:latin typeface="Arial" panose="020B0604020202020204" pitchFamily="34" charset="0"/>
                          <a:ea typeface="+mn-ea"/>
                          <a:cs typeface="Arial" panose="020B0604020202020204" pitchFamily="34" charset="0"/>
                        </a:rPr>
                        <a:t>‘New to General Practice’ nurses (N2GPN)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a:solidFill>
                            <a:schemeClr val="dk1"/>
                          </a:solidFill>
                          <a:latin typeface="Arial" panose="020B0604020202020204" pitchFamily="34" charset="0"/>
                          <a:ea typeface="+mn-ea"/>
                          <a:cs typeface="Arial" panose="020B0604020202020204" pitchFamily="34" charset="0"/>
                        </a:rPr>
                        <a:t>GPN’S within their first year of qualifying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latin typeface="Arial" panose="020B0604020202020204" pitchFamily="34" charset="0"/>
                          <a:cs typeface="Arial" panose="020B0604020202020204" pitchFamily="34" charset="0"/>
                        </a:rPr>
                        <a:t>*</a:t>
                      </a:r>
                      <a:r>
                        <a:rPr lang="en-GB" sz="1050" dirty="0">
                          <a:latin typeface="Arial" panose="020B0604020202020204" pitchFamily="34" charset="0"/>
                          <a:cs typeface="Arial" panose="020B0604020202020204" pitchFamily="34" charset="0"/>
                        </a:rPr>
                        <a:t>fellowship opportunities also available</a:t>
                      </a:r>
                    </a:p>
                    <a:p>
                      <a:pPr marL="285750" indent="-28575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kern="1200" dirty="0">
                          <a:solidFill>
                            <a:schemeClr val="dk1"/>
                          </a:solidFill>
                          <a:latin typeface="Arial" panose="020B0604020202020204" pitchFamily="34" charset="0"/>
                          <a:ea typeface="+mn-ea"/>
                          <a:cs typeface="Arial" panose="020B0604020202020204" pitchFamily="34" charset="0"/>
                        </a:rPr>
                        <a:t>Support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a:solidFill>
                            <a:schemeClr val="dk1"/>
                          </a:solidFill>
                          <a:latin typeface="Arial" panose="020B0604020202020204" pitchFamily="34" charset="0"/>
                          <a:ea typeface="+mn-ea"/>
                          <a:cs typeface="Arial" panose="020B0604020202020204" pitchFamily="34" charset="0"/>
                        </a:rPr>
                        <a:t>access to the GPN Foundation development programme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a:solidFill>
                            <a:schemeClr val="dk1"/>
                          </a:solidFill>
                          <a:latin typeface="Arial" panose="020B0604020202020204" pitchFamily="34" charset="0"/>
                          <a:ea typeface="+mn-ea"/>
                          <a:cs typeface="Arial" panose="020B0604020202020204" pitchFamily="34" charset="0"/>
                        </a:rPr>
                        <a:t>access to the LTN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400" kern="1200" dirty="0">
                        <a:solidFill>
                          <a:schemeClr val="dk1"/>
                        </a:solidFill>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kern="1200" dirty="0">
                          <a:solidFill>
                            <a:schemeClr val="dk1"/>
                          </a:solidFill>
                          <a:latin typeface="Arial" panose="020B0604020202020204" pitchFamily="34" charset="0"/>
                          <a:ea typeface="+mn-ea"/>
                          <a:cs typeface="Arial" panose="020B0604020202020204" pitchFamily="34" charset="0"/>
                        </a:rPr>
                        <a:t>Practice Commitment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a:solidFill>
                            <a:schemeClr val="dk1"/>
                          </a:solidFill>
                          <a:latin typeface="Arial" panose="020B0604020202020204" pitchFamily="34" charset="0"/>
                          <a:ea typeface="+mn-ea"/>
                          <a:cs typeface="Arial" panose="020B0604020202020204" pitchFamily="34" charset="0"/>
                        </a:rPr>
                        <a:t>‘Learning Agreement’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a:solidFill>
                            <a:schemeClr val="dk1"/>
                          </a:solidFill>
                          <a:latin typeface="Arial" panose="020B0604020202020204" pitchFamily="34" charset="0"/>
                          <a:ea typeface="+mn-ea"/>
                          <a:cs typeface="Arial" panose="020B0604020202020204" pitchFamily="34" charset="0"/>
                        </a:rPr>
                        <a:t>Support learner development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a:solidFill>
                            <a:schemeClr val="dk1"/>
                          </a:solidFill>
                          <a:latin typeface="Arial" panose="020B0604020202020204" pitchFamily="34" charset="0"/>
                          <a:ea typeface="+mn-ea"/>
                          <a:cs typeface="Arial" panose="020B0604020202020204" pitchFamily="34" charset="0"/>
                        </a:rPr>
                        <a:t>Facilitate support of the experienced LTN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marL="285750" indent="-285750">
                        <a:buFont typeface="Arial" panose="020B0604020202020204" pitchFamily="34" charset="0"/>
                        <a:buChar char="•"/>
                      </a:pPr>
                      <a:r>
                        <a:rPr lang="en-GB" sz="1400" b="0" dirty="0">
                          <a:latin typeface="Arial" panose="020B0604020202020204" pitchFamily="34" charset="0"/>
                          <a:cs typeface="Arial" panose="020B0604020202020204" pitchFamily="34" charset="0"/>
                        </a:rPr>
                        <a:t>Dedicated support from an experienced LTN</a:t>
                      </a:r>
                    </a:p>
                    <a:p>
                      <a:pPr marL="285750" indent="-285750">
                        <a:buFont typeface="Arial" panose="020B0604020202020204" pitchFamily="34" charset="0"/>
                        <a:buChar char="•"/>
                      </a:pPr>
                      <a:r>
                        <a:rPr lang="en-GB" sz="1400" b="0" dirty="0">
                          <a:latin typeface="Arial" panose="020B0604020202020204" pitchFamily="34" charset="0"/>
                          <a:cs typeface="Arial" panose="020B0604020202020204" pitchFamily="34" charset="0"/>
                        </a:rPr>
                        <a:t>Preceptorship</a:t>
                      </a:r>
                    </a:p>
                    <a:p>
                      <a:pPr marL="285750" indent="-285750">
                        <a:buFont typeface="Arial" panose="020B0604020202020204" pitchFamily="34" charset="0"/>
                        <a:buChar char="•"/>
                      </a:pPr>
                      <a:r>
                        <a:rPr lang="en-GB" sz="1400" b="0" dirty="0">
                          <a:latin typeface="Arial" panose="020B0604020202020204" pitchFamily="34" charset="0"/>
                          <a:cs typeface="Arial" panose="020B0604020202020204" pitchFamily="34" charset="0"/>
                        </a:rPr>
                        <a:t>Supervision </a:t>
                      </a:r>
                    </a:p>
                    <a:p>
                      <a:pPr marL="285750" indent="-285750">
                        <a:buFont typeface="Arial" panose="020B0604020202020204" pitchFamily="34" charset="0"/>
                        <a:buChar char="•"/>
                      </a:pPr>
                      <a:r>
                        <a:rPr lang="en-GB" sz="1400" b="0" dirty="0">
                          <a:latin typeface="Arial" panose="020B0604020202020204" pitchFamily="34" charset="0"/>
                          <a:cs typeface="Arial" panose="020B0604020202020204" pitchFamily="34" charset="0"/>
                        </a:rPr>
                        <a:t>Mentorship</a:t>
                      </a:r>
                    </a:p>
                    <a:p>
                      <a:pPr marL="285750" indent="-285750">
                        <a:buFont typeface="Arial" panose="020B0604020202020204" pitchFamily="34" charset="0"/>
                        <a:buChar char="•"/>
                      </a:pPr>
                      <a:r>
                        <a:rPr lang="en-GB" sz="1400" b="0" dirty="0">
                          <a:latin typeface="Arial" panose="020B0604020202020204" pitchFamily="34" charset="0"/>
                          <a:cs typeface="Arial" panose="020B0604020202020204" pitchFamily="34" charset="0"/>
                        </a:rPr>
                        <a:t>Peer support groups</a:t>
                      </a:r>
                    </a:p>
                    <a:p>
                      <a:pPr marL="285750" indent="-285750">
                        <a:buFont typeface="Arial" panose="020B0604020202020204" pitchFamily="34" charset="0"/>
                        <a:buChar char="•"/>
                      </a:pPr>
                      <a:r>
                        <a:rPr lang="en-GB" sz="1400" b="0" dirty="0">
                          <a:latin typeface="Arial" panose="020B0604020202020204" pitchFamily="34" charset="0"/>
                          <a:cs typeface="Arial" panose="020B0604020202020204" pitchFamily="34" charset="0"/>
                        </a:rPr>
                        <a:t>Nurse forums</a:t>
                      </a:r>
                    </a:p>
                    <a:p>
                      <a:pPr marL="285750" indent="-285750">
                        <a:buFont typeface="Arial" panose="020B0604020202020204" pitchFamily="34" charset="0"/>
                        <a:buChar char="•"/>
                      </a:pPr>
                      <a:r>
                        <a:rPr lang="en-GB" sz="1400" b="0" dirty="0">
                          <a:latin typeface="Arial" panose="020B0604020202020204" pitchFamily="34" charset="0"/>
                          <a:cs typeface="Arial" panose="020B0604020202020204" pitchFamily="34" charset="0"/>
                        </a:rPr>
                        <a:t>Health and Wellbeing Support</a:t>
                      </a:r>
                    </a:p>
                    <a:p>
                      <a:pPr marL="285750" indent="-285750">
                        <a:buFont typeface="Arial" panose="020B0604020202020204" pitchFamily="34" charset="0"/>
                        <a:buChar char="•"/>
                      </a:pPr>
                      <a:r>
                        <a:rPr lang="en-GB" sz="1400" b="0" dirty="0">
                          <a:latin typeface="Arial" panose="020B0604020202020204" pitchFamily="34" charset="0"/>
                          <a:cs typeface="Arial" panose="020B0604020202020204" pitchFamily="34" charset="0"/>
                        </a:rPr>
                        <a:t>Blended learning</a:t>
                      </a:r>
                    </a:p>
                    <a:p>
                      <a:pPr marL="285750" indent="-285750">
                        <a:buFont typeface="Arial" panose="020B0604020202020204" pitchFamily="34" charset="0"/>
                        <a:buChar char="•"/>
                      </a:pPr>
                      <a:r>
                        <a:rPr lang="en-GB" sz="1400" b="0" dirty="0">
                          <a:latin typeface="Arial" panose="020B0604020202020204" pitchFamily="34" charset="0"/>
                          <a:cs typeface="Arial" panose="020B0604020202020204" pitchFamily="34" charset="0"/>
                        </a:rPr>
                        <a:t>Easily accessible digital programme</a:t>
                      </a:r>
                    </a:p>
                    <a:p>
                      <a:pPr marL="285750" indent="-285750">
                        <a:buFont typeface="Arial" panose="020B0604020202020204" pitchFamily="34" charset="0"/>
                        <a:buChar char="•"/>
                      </a:pPr>
                      <a:endParaRPr lang="en-GB" sz="1400" b="0" dirty="0">
                        <a:latin typeface="Arial" panose="020B0604020202020204" pitchFamily="34" charset="0"/>
                        <a:cs typeface="Arial" panose="020B0604020202020204" pitchFamily="34" charset="0"/>
                      </a:endParaRPr>
                    </a:p>
                  </a:txBody>
                  <a:tcPr>
                    <a:solidFill>
                      <a:schemeClr val="accent1">
                        <a:lumMod val="40000"/>
                        <a:lumOff val="60000"/>
                      </a:schemeClr>
                    </a:solidFill>
                  </a:tcPr>
                </a:tc>
                <a:extLst>
                  <a:ext uri="{0D108BD9-81ED-4DB2-BD59-A6C34878D82A}">
                    <a16:rowId xmlns:a16="http://schemas.microsoft.com/office/drawing/2014/main" val="3924725491"/>
                  </a:ext>
                </a:extLst>
              </a:tr>
            </a:tbl>
          </a:graphicData>
        </a:graphic>
      </p:graphicFrame>
      <p:graphicFrame>
        <p:nvGraphicFramePr>
          <p:cNvPr id="2" name="Table 3">
            <a:extLst>
              <a:ext uri="{FF2B5EF4-FFF2-40B4-BE49-F238E27FC236}">
                <a16:creationId xmlns:a16="http://schemas.microsoft.com/office/drawing/2014/main" id="{63EED76D-DC1B-42D0-AE74-0C22E567FD9C}"/>
              </a:ext>
            </a:extLst>
          </p:cNvPr>
          <p:cNvGraphicFramePr>
            <a:graphicFrameLocks noGrp="1"/>
          </p:cNvGraphicFramePr>
          <p:nvPr>
            <p:extLst>
              <p:ext uri="{D42A27DB-BD31-4B8C-83A1-F6EECF244321}">
                <p14:modId xmlns:p14="http://schemas.microsoft.com/office/powerpoint/2010/main" val="2154898671"/>
              </p:ext>
            </p:extLst>
          </p:nvPr>
        </p:nvGraphicFramePr>
        <p:xfrm>
          <a:off x="266977" y="4912459"/>
          <a:ext cx="11727606" cy="1432560"/>
        </p:xfrm>
        <a:graphic>
          <a:graphicData uri="http://schemas.openxmlformats.org/drawingml/2006/table">
            <a:tbl>
              <a:tblPr firstRow="1" bandRow="1">
                <a:tableStyleId>{5C22544A-7EE6-4342-B048-85BDC9FD1C3A}</a:tableStyleId>
              </a:tblPr>
              <a:tblGrid>
                <a:gridCol w="5863803">
                  <a:extLst>
                    <a:ext uri="{9D8B030D-6E8A-4147-A177-3AD203B41FA5}">
                      <a16:colId xmlns:a16="http://schemas.microsoft.com/office/drawing/2014/main" val="2717219745"/>
                    </a:ext>
                  </a:extLst>
                </a:gridCol>
                <a:gridCol w="5863803">
                  <a:extLst>
                    <a:ext uri="{9D8B030D-6E8A-4147-A177-3AD203B41FA5}">
                      <a16:colId xmlns:a16="http://schemas.microsoft.com/office/drawing/2014/main" val="1326975918"/>
                    </a:ext>
                  </a:extLst>
                </a:gridCol>
              </a:tblGrid>
              <a:tr h="315028">
                <a:tc gridSpan="2">
                  <a:txBody>
                    <a:bodyPr/>
                    <a:lstStyle/>
                    <a:p>
                      <a:pPr algn="ctr"/>
                      <a:r>
                        <a:rPr lang="en-GB" dirty="0">
                          <a:solidFill>
                            <a:schemeClr val="bg1"/>
                          </a:solidFill>
                        </a:rPr>
                        <a:t>Benefits</a:t>
                      </a:r>
                    </a:p>
                  </a:txBody>
                  <a:tcPr>
                    <a:solidFill>
                      <a:srgbClr val="0070C0"/>
                    </a:solidFill>
                  </a:tcPr>
                </a:tc>
                <a:tc hMerge="1">
                  <a:txBody>
                    <a:bodyPr/>
                    <a:lstStyle/>
                    <a:p>
                      <a:endParaRPr lang="en-GB" dirty="0"/>
                    </a:p>
                  </a:txBody>
                  <a:tcPr/>
                </a:tc>
                <a:extLst>
                  <a:ext uri="{0D108BD9-81ED-4DB2-BD59-A6C34878D82A}">
                    <a16:rowId xmlns:a16="http://schemas.microsoft.com/office/drawing/2014/main" val="2439817902"/>
                  </a:ext>
                </a:extLst>
              </a:tr>
              <a:tr h="1032174">
                <a:tc>
                  <a:txBody>
                    <a:bodyPr/>
                    <a:lstStyle/>
                    <a:p>
                      <a:r>
                        <a:rPr lang="en-GB" sz="1600" dirty="0"/>
                        <a:t>Quality GPN Foundation training programme</a:t>
                      </a:r>
                    </a:p>
                    <a:p>
                      <a:r>
                        <a:rPr lang="en-GB" sz="1600" dirty="0"/>
                        <a:t>Co-produced by a leading PC educator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Support available from an experienced GPN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CPD Accredited</a:t>
                      </a: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Grow your future nursing workforce</a:t>
                      </a:r>
                    </a:p>
                    <a:p>
                      <a:r>
                        <a:rPr lang="en-GB" sz="1600" dirty="0"/>
                        <a:t>Attract and retain nurses through education and development</a:t>
                      </a:r>
                    </a:p>
                    <a:p>
                      <a:r>
                        <a:rPr lang="en-GB" sz="1600" dirty="0"/>
                        <a:t>Retention of a skilled nursing workforce</a:t>
                      </a:r>
                    </a:p>
                  </a:txBody>
                  <a:tcPr>
                    <a:solidFill>
                      <a:schemeClr val="accent1">
                        <a:lumMod val="40000"/>
                        <a:lumOff val="60000"/>
                      </a:schemeClr>
                    </a:solidFill>
                  </a:tcPr>
                </a:tc>
                <a:extLst>
                  <a:ext uri="{0D108BD9-81ED-4DB2-BD59-A6C34878D82A}">
                    <a16:rowId xmlns:a16="http://schemas.microsoft.com/office/drawing/2014/main" val="3569067153"/>
                  </a:ext>
                </a:extLst>
              </a:tr>
            </a:tbl>
          </a:graphicData>
        </a:graphic>
      </p:graphicFrame>
      <p:sp>
        <p:nvSpPr>
          <p:cNvPr id="4" name="TextBox 3">
            <a:extLst>
              <a:ext uri="{FF2B5EF4-FFF2-40B4-BE49-F238E27FC236}">
                <a16:creationId xmlns:a16="http://schemas.microsoft.com/office/drawing/2014/main" id="{3A062C2E-52F5-4AEE-980A-BD8DFF375193}"/>
              </a:ext>
            </a:extLst>
          </p:cNvPr>
          <p:cNvSpPr txBox="1"/>
          <p:nvPr/>
        </p:nvSpPr>
        <p:spPr>
          <a:xfrm>
            <a:off x="169853" y="683493"/>
            <a:ext cx="11852293" cy="923330"/>
          </a:xfrm>
          <a:prstGeom prst="rect">
            <a:avLst/>
          </a:prstGeom>
          <a:noFill/>
        </p:spPr>
        <p:txBody>
          <a:bodyPr wrap="square" rtlCol="0">
            <a:spAutoFit/>
          </a:bodyPr>
          <a:lstStyle/>
          <a:p>
            <a:pPr algn="just"/>
            <a:r>
              <a:rPr lang="en-GB" dirty="0"/>
              <a:t>The GM </a:t>
            </a:r>
            <a:r>
              <a:rPr lang="en-GB" b="1" dirty="0">
                <a:solidFill>
                  <a:schemeClr val="accent1">
                    <a:lumMod val="75000"/>
                  </a:schemeClr>
                </a:solidFill>
              </a:rPr>
              <a:t>General Practice Nurse (GPN) Foundation </a:t>
            </a:r>
            <a:r>
              <a:rPr lang="en-GB" b="1" i="1" dirty="0">
                <a:solidFill>
                  <a:schemeClr val="accent1">
                    <a:lumMod val="75000"/>
                  </a:schemeClr>
                </a:solidFill>
              </a:rPr>
              <a:t>Digital </a:t>
            </a:r>
            <a:r>
              <a:rPr lang="en-GB" dirty="0"/>
              <a:t>training programme aims to support PCN’s and practices with the recruitment and training of GPN’s within General Practice. The programme provides access to mentors, supervision, preceptorship support and targeted clinical education to fast track attainment of key GPN knowledge &amp; skills. </a:t>
            </a:r>
          </a:p>
        </p:txBody>
      </p:sp>
      <p:sp>
        <p:nvSpPr>
          <p:cNvPr id="7" name="TextBox 6">
            <a:extLst>
              <a:ext uri="{FF2B5EF4-FFF2-40B4-BE49-F238E27FC236}">
                <a16:creationId xmlns:a16="http://schemas.microsoft.com/office/drawing/2014/main" id="{933D3BF9-D2B8-4FFE-80EA-654B9D852941}"/>
              </a:ext>
            </a:extLst>
          </p:cNvPr>
          <p:cNvSpPr txBox="1"/>
          <p:nvPr/>
        </p:nvSpPr>
        <p:spPr>
          <a:xfrm>
            <a:off x="2256388" y="6277765"/>
            <a:ext cx="7679225" cy="523220"/>
          </a:xfrm>
          <a:prstGeom prst="rect">
            <a:avLst/>
          </a:prstGeom>
          <a:noFill/>
        </p:spPr>
        <p:txBody>
          <a:bodyPr wrap="square" rtlCol="0">
            <a:spAutoFit/>
          </a:bodyPr>
          <a:lstStyle/>
          <a:p>
            <a:pPr algn="ctr"/>
            <a:r>
              <a:rPr lang="en-GB" sz="2800" dirty="0"/>
              <a:t>Enrol at </a:t>
            </a:r>
            <a:r>
              <a:rPr lang="en-GB" sz="2800" dirty="0">
                <a:hlinkClick r:id="rId2"/>
              </a:rPr>
              <a:t>https://bit.ly/gm-nursing-foundation-enrol</a:t>
            </a:r>
            <a:endParaRPr lang="en-GB" sz="2800" dirty="0"/>
          </a:p>
        </p:txBody>
      </p:sp>
    </p:spTree>
    <p:extLst>
      <p:ext uri="{BB962C8B-B14F-4D97-AF65-F5344CB8AC3E}">
        <p14:creationId xmlns:p14="http://schemas.microsoft.com/office/powerpoint/2010/main" val="2786745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TotalTime>
  <Words>246</Words>
  <Application>Microsoft Office PowerPoint</Application>
  <PresentationFormat>Widescreen</PresentationFormat>
  <Paragraphs>45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Greater Manchester GPN Foundation Training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Greater Manchester GPN Speciality Training</dc:title>
  <dc:creator>Kerry Porter</dc:creator>
  <cp:lastModifiedBy>LEONARD, Helen (NHS GREATER MANCHESTER ICB - 01W)</cp:lastModifiedBy>
  <cp:revision>21</cp:revision>
  <dcterms:created xsi:type="dcterms:W3CDTF">2022-10-24T16:34:19Z</dcterms:created>
  <dcterms:modified xsi:type="dcterms:W3CDTF">2023-08-14T13:45:02Z</dcterms:modified>
</cp:coreProperties>
</file>