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88" r:id="rId5"/>
    <p:sldId id="355" r:id="rId6"/>
    <p:sldId id="356" r:id="rId7"/>
    <p:sldId id="357" r:id="rId8"/>
    <p:sldId id="358" r:id="rId9"/>
    <p:sldId id="359" r:id="rId10"/>
  </p:sldIdLst>
  <p:sldSz cx="9144000" cy="6858000" type="screen4x3"/>
  <p:notesSz cx="6889750" cy="100218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hristopher Roberts" initials="CR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A29D"/>
    <a:srgbClr val="201556"/>
    <a:srgbClr val="9F95C9"/>
    <a:srgbClr val="01A0C8"/>
    <a:srgbClr val="CCC1DA"/>
    <a:srgbClr val="E6E0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3F14FD-FB36-4DCC-AB37-8704FE424DB8}" v="23" dt="2023-06-12T15:08:49.426"/>
    <p1510:client id="{35FDA81F-C16E-41B9-A1B9-F82E791180B4}" v="200" dt="2023-06-12T14:50:15.913"/>
    <p1510:client id="{6D82EED6-405F-4B40-837F-54D87B9ABB5E}" v="2" dt="2023-06-12T15:05:33.7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309" cy="501656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01832" y="0"/>
            <a:ext cx="2986309" cy="501656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5E1DE9AD-A56B-4C1A-B1EE-6D2D6EEA8913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18630"/>
            <a:ext cx="2986309" cy="50165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01832" y="9518630"/>
            <a:ext cx="2986309" cy="50165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7073A64D-B774-4392-A048-0808736786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72213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5558" cy="50109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02598" y="0"/>
            <a:ext cx="2985558" cy="501095"/>
          </a:xfrm>
          <a:prstGeom prst="rect">
            <a:avLst/>
          </a:prstGeom>
        </p:spPr>
        <p:txBody>
          <a:bodyPr vert="horz" lIns="92464" tIns="46232" rIns="92464" bIns="46232" rtlCol="0"/>
          <a:lstStyle>
            <a:lvl1pPr algn="r">
              <a:defRPr sz="1200"/>
            </a:lvl1pPr>
          </a:lstStyle>
          <a:p>
            <a:fld id="{AE0EF402-87D3-415C-AE2C-0FFB0CB071E6}" type="datetimeFigureOut">
              <a:rPr lang="en-GB" smtClean="0"/>
              <a:t>14/06/2023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2475"/>
            <a:ext cx="5010150" cy="37576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64" tIns="46232" rIns="92464" bIns="46232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6" y="4760398"/>
            <a:ext cx="5511800" cy="4509849"/>
          </a:xfrm>
          <a:prstGeom prst="rect">
            <a:avLst/>
          </a:prstGeom>
        </p:spPr>
        <p:txBody>
          <a:bodyPr vert="horz" lIns="92464" tIns="46232" rIns="92464" bIns="462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519054"/>
            <a:ext cx="2985558" cy="50109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02598" y="9519054"/>
            <a:ext cx="2985558" cy="501095"/>
          </a:xfrm>
          <a:prstGeom prst="rect">
            <a:avLst/>
          </a:prstGeom>
        </p:spPr>
        <p:txBody>
          <a:bodyPr vert="horz" lIns="92464" tIns="46232" rIns="92464" bIns="46232" rtlCol="0" anchor="b"/>
          <a:lstStyle>
            <a:lvl1pPr algn="r">
              <a:defRPr sz="1200"/>
            </a:lvl1pPr>
          </a:lstStyle>
          <a:p>
            <a:fld id="{515D84A6-EFD7-4D86-BBCC-3E8939942BB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6482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1043665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6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F7E23A66-6494-A44A-B541-B1C9D887AD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6" y="635643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2FC908AB-FE72-D34E-99CB-69DD2806D7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828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9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7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F7E23A66-6494-A44A-B541-B1C9D887AD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6" y="635643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2FC908AB-FE72-D34E-99CB-69DD2806D7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837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6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2229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92" y="1709815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92" y="4589552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F7E23A66-6494-A44A-B541-B1C9D887AD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6" y="635643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2FC908AB-FE72-D34E-99CB-69DD2806D7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0053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F7E23A66-6494-A44A-B541-B1C9D887AD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6" y="635643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2FC908AB-FE72-D34E-99CB-69DD2806D7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207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4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F7E23A66-6494-A44A-B541-B1C9D887AD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6" y="635643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2FC908AB-FE72-D34E-99CB-69DD2806D7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2127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F7E23A66-6494-A44A-B541-B1C9D887AD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6" y="635643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2FC908AB-FE72-D34E-99CB-69DD2806D7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193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F7E23A66-6494-A44A-B541-B1C9D887AD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6" y="635643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2FC908AB-FE72-D34E-99CB-69DD2806D7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80320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7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99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7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F7E23A66-6494-A44A-B541-B1C9D887AD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6" y="635643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2FC908AB-FE72-D34E-99CB-69DD2806D7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570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7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99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7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F7E23A66-6494-A44A-B541-B1C9D887AD3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6/14/2023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6" y="6356439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439"/>
            <a:ext cx="2057400" cy="365125"/>
          </a:xfrm>
          <a:prstGeom prst="rect">
            <a:avLst/>
          </a:prstGeom>
        </p:spPr>
        <p:txBody>
          <a:bodyPr/>
          <a:lstStyle/>
          <a:p>
            <a:fld id="{2FC908AB-FE72-D34E-99CB-69DD2806D73D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833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48DD4F80-A210-5548-BAC4-E1BC9606AB3B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6141007"/>
            <a:ext cx="936104" cy="649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2788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591780" y="908720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Transformation Facilitators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ADB2F-7CE7-A3D9-FBC7-3D539ABF4266}"/>
              </a:ext>
            </a:extLst>
          </p:cNvPr>
          <p:cNvSpPr txBox="1"/>
          <p:nvPr/>
        </p:nvSpPr>
        <p:spPr>
          <a:xfrm>
            <a:off x="2591780" y="4995174"/>
            <a:ext cx="39604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 Anderson</a:t>
            </a:r>
          </a:p>
          <a:p>
            <a:pPr algn="ctr"/>
            <a:r>
              <a:rPr lang="en-GB" sz="28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Joe Pickard</a:t>
            </a:r>
          </a:p>
        </p:txBody>
      </p:sp>
    </p:spTree>
    <p:extLst>
      <p:ext uri="{BB962C8B-B14F-4D97-AF65-F5344CB8AC3E}">
        <p14:creationId xmlns:p14="http://schemas.microsoft.com/office/powerpoint/2010/main" val="686022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543591"/>
          </a:xfrm>
        </p:spPr>
        <p:txBody>
          <a:bodyPr>
            <a:normAutofit/>
          </a:bodyPr>
          <a:lstStyle/>
          <a:p>
            <a:pPr algn="ctr"/>
            <a:r>
              <a:rPr lang="en-GB" sz="2800" b="1">
                <a:solidFill>
                  <a:srgbClr val="03A2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6" y="1124744"/>
            <a:ext cx="7111696" cy="4680519"/>
          </a:xfrm>
        </p:spPr>
        <p:txBody>
          <a:bodyPr/>
          <a:lstStyle/>
          <a:p>
            <a:pPr algn="just"/>
            <a:r>
              <a:rPr lang="en-GB" b="0" i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To facilitate primary care in optimising the use of digital tools and workflow.</a:t>
            </a:r>
          </a:p>
          <a:p>
            <a:pPr marL="0" indent="0" algn="just">
              <a:buNone/>
            </a:pPr>
            <a:endParaRPr lang="en-GB" b="0" i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Sharing best practice across Stockport.</a:t>
            </a:r>
          </a:p>
          <a:p>
            <a:pPr marL="0" indent="0" algn="just">
              <a:buNone/>
            </a:pPr>
            <a:endParaRPr lang="en-GB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GB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understand what matters to practices – influenced by their input.</a:t>
            </a:r>
          </a:p>
          <a:p>
            <a:pPr marL="0" indent="0" algn="just">
              <a:buNone/>
            </a:pPr>
            <a:r>
              <a:rPr lang="en-GB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just"/>
            <a:r>
              <a:rPr lang="en-GB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 of a wider team funded through GM.</a:t>
            </a:r>
          </a:p>
          <a:p>
            <a:pPr algn="just"/>
            <a:endParaRPr lang="en-GB">
              <a:solidFill>
                <a:srgbClr val="000000"/>
              </a:solidFill>
              <a:latin typeface="Lato" panose="020F05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657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543591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>
                <a:solidFill>
                  <a:srgbClr val="03A2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Current / Past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6" y="1124745"/>
            <a:ext cx="7886700" cy="4320480"/>
          </a:xfrm>
        </p:spPr>
        <p:txBody>
          <a:bodyPr lIns="91440" tIns="45720" rIns="91440" bIns="45720" anchor="t"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Reduction of EMIS tasks for improved performance.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Automation of sending Friends and Family Tests.</a:t>
            </a:r>
          </a:p>
          <a:p>
            <a:r>
              <a:rPr lang="en-GB" sz="2400" dirty="0">
                <a:latin typeface="Arial"/>
                <a:cs typeface="Arial"/>
              </a:rPr>
              <a:t>Appointment reminder set up in </a:t>
            </a:r>
            <a:r>
              <a:rPr lang="en-GB" sz="2400" err="1">
                <a:latin typeface="Arial"/>
                <a:cs typeface="Arial"/>
              </a:rPr>
              <a:t>AccuRX</a:t>
            </a:r>
            <a:r>
              <a:rPr lang="en-GB" sz="2400" dirty="0">
                <a:latin typeface="Arial"/>
                <a:cs typeface="Arial"/>
              </a:rPr>
              <a:t> </a:t>
            </a:r>
          </a:p>
          <a:p>
            <a:r>
              <a:rPr lang="en-GB" sz="2400" dirty="0">
                <a:latin typeface="Arial"/>
                <a:cs typeface="Arial"/>
              </a:rPr>
              <a:t>Lunch and Learn webinars covering basic Excel, MS Teams, EMIS Tasks and Outlook</a:t>
            </a:r>
            <a:endParaRPr lang="en-GB"/>
          </a:p>
          <a:p>
            <a:r>
              <a:rPr lang="en-GB" sz="2400" dirty="0">
                <a:latin typeface="Arial"/>
                <a:cs typeface="Arial"/>
              </a:rPr>
              <a:t>Currently undertaking a Pilot for Website Benchmarking</a:t>
            </a:r>
          </a:p>
          <a:p>
            <a:r>
              <a:rPr lang="en-GB" sz="2400" dirty="0">
                <a:latin typeface="Arial"/>
                <a:cs typeface="Arial"/>
              </a:rPr>
              <a:t>Xon / Surgery Connect reporting function &amp; </a:t>
            </a:r>
            <a:r>
              <a:rPr lang="en-GB" sz="2400" dirty="0" err="1">
                <a:latin typeface="Arial"/>
                <a:cs typeface="Arial"/>
              </a:rPr>
              <a:t>Xflow</a:t>
            </a:r>
            <a:endParaRPr lang="en-GB" sz="2400" dirty="0">
              <a:latin typeface="Arial"/>
              <a:cs typeface="Arial"/>
            </a:endParaRP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214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543591"/>
          </a:xfrm>
        </p:spPr>
        <p:txBody>
          <a:bodyPr>
            <a:normAutofit/>
          </a:bodyPr>
          <a:lstStyle/>
          <a:p>
            <a:pPr algn="ctr"/>
            <a:r>
              <a:rPr lang="en-GB" sz="2800" b="1">
                <a:solidFill>
                  <a:srgbClr val="03A2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Future Projects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6" y="1124745"/>
            <a:ext cx="7886700" cy="4320480"/>
          </a:xfrm>
        </p:spPr>
        <p:txBody>
          <a:bodyPr/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Implementing Online Patient Triage – what good looks like.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Configuring cross-organisational tasks.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Patient apps.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GMCR.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Digital Induction.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Future Lunch &amp; Learn Webinars </a:t>
            </a:r>
          </a:p>
          <a:p>
            <a:pPr marL="0" indent="0">
              <a:buNone/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804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6" y="365129"/>
            <a:ext cx="7886700" cy="543591"/>
          </a:xfrm>
        </p:spPr>
        <p:txBody>
          <a:bodyPr>
            <a:normAutofit/>
          </a:bodyPr>
          <a:lstStyle/>
          <a:p>
            <a:pPr algn="ctr"/>
            <a:r>
              <a:rPr lang="en-GB" sz="2800" b="1">
                <a:solidFill>
                  <a:srgbClr val="03A2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Success Stories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909514"/>
            <a:ext cx="7886700" cy="4536503"/>
          </a:xfrm>
        </p:spPr>
        <p:txBody>
          <a:bodyPr lIns="91440" tIns="45720" rIns="91440" bIns="45720" anchor="t"/>
          <a:lstStyle/>
          <a:p>
            <a:endParaRPr lang="en-GB" sz="1800" dirty="0">
              <a:latin typeface="Arial"/>
              <a:cs typeface="Arial"/>
            </a:endParaRPr>
          </a:p>
          <a:p>
            <a:r>
              <a:rPr lang="en-GB" sz="1800" dirty="0">
                <a:latin typeface="Arial"/>
                <a:cs typeface="Arial"/>
              </a:rPr>
              <a:t>96.9% of practices engaged - 31 out of 32 practices have had input from the Digital facilitators.</a:t>
            </a:r>
          </a:p>
          <a:p>
            <a:r>
              <a:rPr lang="en-GB" sz="1800" dirty="0">
                <a:latin typeface="Arial"/>
                <a:cs typeface="Arial"/>
              </a:rPr>
              <a:t>4.91/5 rating given by practices for our support with 100% saying they would work with us on future projects.</a:t>
            </a:r>
          </a:p>
          <a:p>
            <a:r>
              <a:rPr lang="en-GB" sz="1800" dirty="0">
                <a:latin typeface="Arial"/>
                <a:cs typeface="Arial"/>
              </a:rPr>
              <a:t>287% increase in Friends and family submissions from October 2022 to February 2023.</a:t>
            </a:r>
          </a:p>
          <a:p>
            <a:r>
              <a:rPr lang="en-GB" sz="1800" dirty="0">
                <a:latin typeface="Arial"/>
                <a:cs typeface="Arial"/>
              </a:rPr>
              <a:t>One practice decreased their EMIS tasks by 30% following our hints and tips for task reduction.</a:t>
            </a:r>
          </a:p>
          <a:p>
            <a:r>
              <a:rPr lang="en-GB" sz="1800" dirty="0">
                <a:latin typeface="Arial"/>
                <a:cs typeface="Arial"/>
              </a:rPr>
              <a:t>20% overall reduction in EMIS tasks across Stockport since November 2022. </a:t>
            </a:r>
          </a:p>
          <a:p>
            <a:r>
              <a:rPr lang="en-GB" sz="1800" dirty="0">
                <a:latin typeface="Arial"/>
                <a:cs typeface="Arial"/>
              </a:rPr>
              <a:t>Savings for practices – Disabling </a:t>
            </a:r>
            <a:r>
              <a:rPr lang="en-GB" sz="1800" dirty="0" err="1">
                <a:latin typeface="Arial"/>
                <a:cs typeface="Arial"/>
              </a:rPr>
              <a:t>Mjog</a:t>
            </a:r>
            <a:r>
              <a:rPr lang="en-GB" sz="1800" dirty="0">
                <a:latin typeface="Arial"/>
                <a:cs typeface="Arial"/>
              </a:rPr>
              <a:t> when enabling Friends and Family and appointment reminders via </a:t>
            </a:r>
            <a:r>
              <a:rPr lang="en-GB" sz="1800" dirty="0" err="1">
                <a:latin typeface="Arial"/>
                <a:cs typeface="Arial"/>
              </a:rPr>
              <a:t>AccuRX</a:t>
            </a:r>
            <a:r>
              <a:rPr lang="en-GB" sz="1800" dirty="0">
                <a:latin typeface="Arial"/>
                <a:cs typeface="Arial"/>
              </a:rPr>
              <a:t> saved one practice £750.</a:t>
            </a:r>
          </a:p>
          <a:p>
            <a:r>
              <a:rPr lang="en-GB" sz="1800" dirty="0">
                <a:latin typeface="Arial"/>
                <a:cs typeface="Arial"/>
              </a:rPr>
              <a:t>Based off our feedback form for the Excel Lunch and Learn sessions, the average rating was 8.9/10 for how likely they would be to recommend the webinars to colleagues. </a:t>
            </a:r>
            <a:endParaRPr lang="en-GB" dirty="0">
              <a:latin typeface="Arial"/>
              <a:cs typeface="Arial"/>
            </a:endParaRPr>
          </a:p>
          <a:p>
            <a:endParaRPr lang="en-GB" sz="1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685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954E4-5D36-E753-1CF2-37CAD066FF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2800" b="1">
                <a:solidFill>
                  <a:srgbClr val="03A29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Q&amp;A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8E77F-2405-7FC7-E63B-D77F4E5506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/>
              <a:t>What matters to you? / What would add value?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2716C58-9AFD-6D49-A8C9-91476B6C6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3250" y="2572544"/>
            <a:ext cx="28575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688695"/>
      </p:ext>
    </p:extLst>
  </p:cSld>
  <p:clrMapOvr>
    <a:masterClrMapping/>
  </p:clrMapOvr>
</p:sld>
</file>

<file path=ppt/theme/theme1.xml><?xml version="1.0" encoding="utf-8"?>
<a:theme xmlns:a="http://schemas.openxmlformats.org/drawingml/2006/main" name="Viaduct-Presentation-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BA76041-66AF-B949-9CDC-85BD3E30DE93}" vid="{7E331D02-D7E1-CC4F-A10C-A74259192B4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lcf76f155ced4ddcb4097134ff3c332f xmlns="757532db-ff99-4b9e-b973-c224083a46e2">
      <Terms xmlns="http://schemas.microsoft.com/office/infopath/2007/PartnerControls"/>
    </lcf76f155ced4ddcb4097134ff3c332f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454257108F9CB4A8DFDE09B7ED9447A" ma:contentTypeVersion="11" ma:contentTypeDescription="Create a new document." ma:contentTypeScope="" ma:versionID="0cdbad91b937758e24d40cf40cd3aa61">
  <xsd:schema xmlns:xsd="http://www.w3.org/2001/XMLSchema" xmlns:xs="http://www.w3.org/2001/XMLSchema" xmlns:p="http://schemas.microsoft.com/office/2006/metadata/properties" xmlns:ns1="http://schemas.microsoft.com/sharepoint/v3" xmlns:ns2="757532db-ff99-4b9e-b973-c224083a46e2" xmlns:ns3="76ff33e7-eb8c-4371-8151-3dc1f03d4d90" targetNamespace="http://schemas.microsoft.com/office/2006/metadata/properties" ma:root="true" ma:fieldsID="c5c5045d3b2feb0a28188b28ac0be9f2" ns1:_="" ns2:_="" ns3:_="">
    <xsd:import namespace="http://schemas.microsoft.com/sharepoint/v3"/>
    <xsd:import namespace="757532db-ff99-4b9e-b973-c224083a46e2"/>
    <xsd:import namespace="76ff33e7-eb8c-4371-8151-3dc1f03d4d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2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3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7532db-ff99-4b9e-b973-c224083a46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c8d5fda-b97d-42c6-97e2-f76465e161c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ff33e7-eb8c-4371-8151-3dc1f03d4d9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723C4C4-A5D1-4B67-8B88-056B70E3495C}">
  <ds:schemaRefs>
    <ds:schemaRef ds:uri="757532db-ff99-4b9e-b973-c224083a46e2"/>
    <ds:schemaRef ds:uri="http://purl.org/dc/elements/1.1/"/>
    <ds:schemaRef ds:uri="http://purl.org/dc/terms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schemas.microsoft.com/sharepoint/v3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76ff33e7-eb8c-4371-8151-3dc1f03d4d90"/>
  </ds:schemaRefs>
</ds:datastoreItem>
</file>

<file path=customXml/itemProps2.xml><?xml version="1.0" encoding="utf-8"?>
<ds:datastoreItem xmlns:ds="http://schemas.openxmlformats.org/officeDocument/2006/customXml" ds:itemID="{12393124-67EA-41F9-AFB3-ACD30BD52563}">
  <ds:schemaRefs>
    <ds:schemaRef ds:uri="757532db-ff99-4b9e-b973-c224083a46e2"/>
    <ds:schemaRef ds:uri="76ff33e7-eb8c-4371-8151-3dc1f03d4d9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7C88476-1D89-4B1E-A979-118888FE516E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37c354b2-85b0-47f5-b222-07b48d774ee3}" enabled="0" method="" siteId="{37c354b2-85b0-47f5-b222-07b48d774ee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Viaduct-Presentation-Template</Template>
  <TotalTime>8</TotalTime>
  <Words>290</Words>
  <Application>Microsoft Office PowerPoint</Application>
  <PresentationFormat>On-screen Show (4:3)</PresentationFormat>
  <Paragraphs>37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Lato</vt:lpstr>
      <vt:lpstr>Viaduct-Presentation-Template</vt:lpstr>
      <vt:lpstr>PowerPoint Presentation</vt:lpstr>
      <vt:lpstr>Purpose</vt:lpstr>
      <vt:lpstr>Current / Past Projects</vt:lpstr>
      <vt:lpstr>Future Projects</vt:lpstr>
      <vt:lpstr>Success Stories</vt:lpstr>
      <vt:lpstr>Q&amp;A</vt:lpstr>
    </vt:vector>
  </TitlesOfParts>
  <Company>NWCSU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Hannah.Tomlinson</dc:creator>
  <cp:lastModifiedBy>MURPHY, Maria (NHS GREATER MANCHESTER ICB - 01W)</cp:lastModifiedBy>
  <cp:revision>49</cp:revision>
  <cp:lastPrinted>2019-05-02T10:25:35Z</cp:lastPrinted>
  <dcterms:created xsi:type="dcterms:W3CDTF">2020-06-29T22:48:57Z</dcterms:created>
  <dcterms:modified xsi:type="dcterms:W3CDTF">2023-06-14T15:18:19Z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32d02892-d3a4-4fd2-9c64-7f7bba5bf7f0_Enabled">
    <vt:lpwstr>True</vt:lpwstr>
  </property>
  <property fmtid="{D5CDD505-2E9C-101B-9397-08002B2CF9AE}" pid="3" name="MSIP_Label_32d02892-d3a4-4fd2-9c64-7f7bba5bf7f0_SiteId">
    <vt:lpwstr>f9300280-65a0-46f8-a18c-a296431980f5</vt:lpwstr>
  </property>
  <property fmtid="{D5CDD505-2E9C-101B-9397-08002B2CF9AE}" pid="4" name="MSIP_Label_32d02892-d3a4-4fd2-9c64-7f7bba5bf7f0_Owner">
    <vt:lpwstr>Molly.Oldham@macegroup.com</vt:lpwstr>
  </property>
  <property fmtid="{D5CDD505-2E9C-101B-9397-08002B2CF9AE}" pid="5" name="MSIP_Label_32d02892-d3a4-4fd2-9c64-7f7bba5bf7f0_SetDate">
    <vt:lpwstr>2019-04-26T16:45:58.8776120Z</vt:lpwstr>
  </property>
  <property fmtid="{D5CDD505-2E9C-101B-9397-08002B2CF9AE}" pid="6" name="MSIP_Label_32d02892-d3a4-4fd2-9c64-7f7bba5bf7f0_Name">
    <vt:lpwstr>Not Confidential - Internal</vt:lpwstr>
  </property>
  <property fmtid="{D5CDD505-2E9C-101B-9397-08002B2CF9AE}" pid="7" name="MSIP_Label_32d02892-d3a4-4fd2-9c64-7f7bba5bf7f0_Application">
    <vt:lpwstr>Microsoft Azure Information Protection</vt:lpwstr>
  </property>
  <property fmtid="{D5CDD505-2E9C-101B-9397-08002B2CF9AE}" pid="8" name="MSIP_Label_32d02892-d3a4-4fd2-9c64-7f7bba5bf7f0_Extended_MSFT_Method">
    <vt:lpwstr>Automatic</vt:lpwstr>
  </property>
  <property fmtid="{D5CDD505-2E9C-101B-9397-08002B2CF9AE}" pid="9" name="Sensitivity">
    <vt:lpwstr>Not Confidential - Internal</vt:lpwstr>
  </property>
  <property fmtid="{D5CDD505-2E9C-101B-9397-08002B2CF9AE}" pid="10" name="ContentTypeId">
    <vt:lpwstr>0x010100C454257108F9CB4A8DFDE09B7ED9447A</vt:lpwstr>
  </property>
  <property fmtid="{D5CDD505-2E9C-101B-9397-08002B2CF9AE}" pid="11" name="MediaServiceImageTags">
    <vt:lpwstr/>
  </property>
</Properties>
</file>