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0D26E-CCB5-5743-17A3-F4B7781FB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838200"/>
            <a:ext cx="8915399" cy="1533525"/>
          </a:xfrm>
        </p:spPr>
        <p:txBody>
          <a:bodyPr/>
          <a:lstStyle/>
          <a:p>
            <a:r>
              <a:rPr lang="en-GB" dirty="0"/>
              <a:t>        Liz McCoy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70E1B2-0DA4-0482-C8DF-FA94F66174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90850" y="3238500"/>
            <a:ext cx="8513762" cy="2665162"/>
          </a:xfrm>
        </p:spPr>
        <p:txBody>
          <a:bodyPr>
            <a:normAutofit/>
          </a:bodyPr>
          <a:lstStyle/>
          <a:p>
            <a:r>
              <a:rPr lang="en-GB" sz="4000" dirty="0"/>
              <a:t>Pennine Care NHSFT </a:t>
            </a:r>
          </a:p>
          <a:p>
            <a:r>
              <a:rPr lang="en-GB" sz="4000" dirty="0"/>
              <a:t>Mental Health Trust </a:t>
            </a:r>
          </a:p>
          <a:p>
            <a:r>
              <a:rPr lang="en-GB" sz="4000" dirty="0"/>
              <a:t>Trust Lead for Addictions </a:t>
            </a:r>
          </a:p>
        </p:txBody>
      </p:sp>
    </p:spTree>
    <p:extLst>
      <p:ext uri="{BB962C8B-B14F-4D97-AF65-F5344CB8AC3E}">
        <p14:creationId xmlns:p14="http://schemas.microsoft.com/office/powerpoint/2010/main" val="3048487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8E788-5A0A-49D8-705D-512CC113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851" y="624110"/>
            <a:ext cx="9656762" cy="1280890"/>
          </a:xfrm>
        </p:spPr>
        <p:txBody>
          <a:bodyPr/>
          <a:lstStyle/>
          <a:p>
            <a:r>
              <a:rPr lang="en-GB" sz="4400" dirty="0"/>
              <a:t>What we offer – </a:t>
            </a:r>
            <a:r>
              <a:rPr lang="en-GB" sz="3200" dirty="0"/>
              <a:t>Recovery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90271-C1CF-14A3-D535-A8D02C16D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609725"/>
            <a:ext cx="10914062" cy="5057775"/>
          </a:xfrm>
        </p:spPr>
        <p:txBody>
          <a:bodyPr>
            <a:normAutofit/>
          </a:bodyPr>
          <a:lstStyle/>
          <a:p>
            <a:r>
              <a:rPr lang="en-GB" sz="3200" dirty="0"/>
              <a:t>Post-treatment recovery support</a:t>
            </a:r>
          </a:p>
          <a:p>
            <a:r>
              <a:rPr lang="en-GB" sz="3200" dirty="0"/>
              <a:t>Structured group work programme</a:t>
            </a:r>
          </a:p>
          <a:p>
            <a:r>
              <a:rPr lang="en-GB" sz="3200" dirty="0"/>
              <a:t>Peer-led ongoing support groups</a:t>
            </a:r>
          </a:p>
          <a:p>
            <a:r>
              <a:rPr lang="en-GB" sz="3200" dirty="0"/>
              <a:t>Access to community support</a:t>
            </a:r>
          </a:p>
          <a:p>
            <a:r>
              <a:rPr lang="en-GB" sz="3200" dirty="0"/>
              <a:t>Peer Mentoring and volunteer programme – Ambassadors</a:t>
            </a:r>
          </a:p>
          <a:p>
            <a:r>
              <a:rPr lang="en-GB" sz="3200" dirty="0"/>
              <a:t>Support into employment </a:t>
            </a:r>
          </a:p>
          <a:p>
            <a:r>
              <a:rPr lang="en-GB" sz="3200" dirty="0"/>
              <a:t>Digital offer </a:t>
            </a:r>
          </a:p>
        </p:txBody>
      </p:sp>
    </p:spTree>
    <p:extLst>
      <p:ext uri="{BB962C8B-B14F-4D97-AF65-F5344CB8AC3E}">
        <p14:creationId xmlns:p14="http://schemas.microsoft.com/office/powerpoint/2010/main" val="523280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1858E-36A6-8367-816E-F10BD754B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75" y="624110"/>
            <a:ext cx="9837737" cy="1280890"/>
          </a:xfrm>
        </p:spPr>
        <p:txBody>
          <a:bodyPr/>
          <a:lstStyle/>
          <a:p>
            <a:r>
              <a:rPr lang="en-GB" dirty="0"/>
              <a:t>           </a:t>
            </a:r>
            <a:r>
              <a:rPr lang="en-GB" sz="4800" dirty="0"/>
              <a:t>Current Challenges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1F43C-0037-2441-C4C1-64DB9A95E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325" y="1800225"/>
            <a:ext cx="10428287" cy="4857750"/>
          </a:xfrm>
        </p:spPr>
        <p:txBody>
          <a:bodyPr>
            <a:noAutofit/>
          </a:bodyPr>
          <a:lstStyle/>
          <a:p>
            <a:r>
              <a:rPr lang="en-GB" sz="4000" dirty="0"/>
              <a:t>Volume of referrals</a:t>
            </a:r>
          </a:p>
          <a:p>
            <a:r>
              <a:rPr lang="en-GB" sz="4000" dirty="0"/>
              <a:t>Complexity of cases</a:t>
            </a:r>
          </a:p>
          <a:p>
            <a:r>
              <a:rPr lang="en-GB" sz="4000" dirty="0"/>
              <a:t>Co-morbidity leading (sometimes) to early mortality</a:t>
            </a:r>
          </a:p>
          <a:p>
            <a:r>
              <a:rPr lang="en-GB" sz="4000" dirty="0"/>
              <a:t>National emphasis on criminal justice</a:t>
            </a:r>
          </a:p>
          <a:p>
            <a:r>
              <a:rPr lang="en-GB" sz="4000" dirty="0"/>
              <a:t>Stretched wider services</a:t>
            </a:r>
          </a:p>
          <a:p>
            <a:r>
              <a:rPr lang="en-GB" sz="4000" dirty="0"/>
              <a:t>Wider social determinants</a:t>
            </a:r>
          </a:p>
        </p:txBody>
      </p:sp>
    </p:spTree>
    <p:extLst>
      <p:ext uri="{BB962C8B-B14F-4D97-AF65-F5344CB8AC3E}">
        <p14:creationId xmlns:p14="http://schemas.microsoft.com/office/powerpoint/2010/main" val="3065656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796E3-E040-E02F-A9BD-0071854DE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901" y="624110"/>
            <a:ext cx="9637712" cy="842740"/>
          </a:xfrm>
        </p:spPr>
        <p:txBody>
          <a:bodyPr/>
          <a:lstStyle/>
          <a:p>
            <a:r>
              <a:rPr lang="en-GB" dirty="0"/>
              <a:t>Priorities for the coming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2828E-B480-58A6-FE3C-9BF53F909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0" y="1733550"/>
            <a:ext cx="10304462" cy="4962524"/>
          </a:xfrm>
        </p:spPr>
        <p:txBody>
          <a:bodyPr>
            <a:normAutofit/>
          </a:bodyPr>
          <a:lstStyle/>
          <a:p>
            <a:r>
              <a:rPr lang="en-GB" sz="2000" dirty="0"/>
              <a:t>Improved response for physical health and other co-morbidities</a:t>
            </a:r>
          </a:p>
          <a:p>
            <a:r>
              <a:rPr lang="en-GB" sz="2000" dirty="0"/>
              <a:t>Addressing drug and alcohol related deaths and other mortality –if possible.</a:t>
            </a:r>
          </a:p>
          <a:p>
            <a:r>
              <a:rPr lang="en-GB" sz="2000" dirty="0"/>
              <a:t>Contribute to improving end of life care – a compassionate care offer.</a:t>
            </a:r>
          </a:p>
          <a:p>
            <a:r>
              <a:rPr lang="en-GB" sz="2000" dirty="0"/>
              <a:t>Micro-elimination of Hepatitis C for the borough (90 tests/approx. 6-7 new treatments to go)</a:t>
            </a:r>
          </a:p>
          <a:p>
            <a:r>
              <a:rPr lang="en-GB" sz="2000" dirty="0"/>
              <a:t>Women alcohol users ( particularly, though not only, covid drinkers)</a:t>
            </a:r>
          </a:p>
          <a:p>
            <a:r>
              <a:rPr lang="en-GB" sz="2000" dirty="0"/>
              <a:t>In-treatment gains for longer term clients – better social and health functioning.</a:t>
            </a:r>
          </a:p>
          <a:p>
            <a:r>
              <a:rPr lang="en-GB" sz="2000" dirty="0"/>
              <a:t>Support people out of treatment </a:t>
            </a:r>
          </a:p>
          <a:p>
            <a:r>
              <a:rPr lang="en-GB" sz="2000" dirty="0"/>
              <a:t>Develop our recovery offer ( physical fitness .. We’d like a football team </a:t>
            </a:r>
            <a:r>
              <a:rPr lang="en-GB" sz="2000" dirty="0">
                <a:sym typeface="Wingdings" panose="05000000000000000000" pitchFamily="2" charset="2"/>
              </a:rPr>
              <a:t>)</a:t>
            </a:r>
            <a:endParaRPr lang="en-GB" sz="2000" dirty="0"/>
          </a:p>
          <a:p>
            <a:r>
              <a:rPr lang="en-GB" sz="2000" dirty="0"/>
              <a:t>Expand our volunteering and peer mentoring offer inc. into the community</a:t>
            </a:r>
          </a:p>
          <a:p>
            <a:r>
              <a:rPr lang="en-GB" sz="2000" dirty="0"/>
              <a:t>Further develop our digital offer</a:t>
            </a:r>
            <a:r>
              <a:rPr lang="en-GB" dirty="0"/>
              <a:t>.</a:t>
            </a:r>
          </a:p>
          <a:p>
            <a:r>
              <a:rPr lang="en-GB" sz="1100" dirty="0"/>
              <a:t>(Any slide with this many points on it too many for priorities !!)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425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339D9-86C0-3DA1-0F6A-D54B7D1D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325" y="1257300"/>
            <a:ext cx="9666287" cy="4048124"/>
          </a:xfrm>
        </p:spPr>
        <p:txBody>
          <a:bodyPr>
            <a:noAutofit/>
          </a:bodyPr>
          <a:lstStyle/>
          <a:p>
            <a:r>
              <a:rPr lang="en-GB" sz="5400" dirty="0"/>
              <a:t>              </a:t>
            </a:r>
            <a:r>
              <a:rPr lang="en-GB" sz="6000" dirty="0">
                <a:solidFill>
                  <a:schemeClr val="tx1"/>
                </a:solidFill>
              </a:rPr>
              <a:t>Thank you, </a:t>
            </a:r>
            <a:br>
              <a:rPr lang="en-GB" sz="6000" dirty="0">
                <a:solidFill>
                  <a:schemeClr val="tx1"/>
                </a:solidFill>
              </a:rPr>
            </a:br>
            <a:r>
              <a:rPr lang="en-GB" sz="6000" dirty="0">
                <a:solidFill>
                  <a:schemeClr val="tx1"/>
                </a:solidFill>
              </a:rPr>
              <a:t>                 and</a:t>
            </a:r>
            <a:r>
              <a:rPr lang="en-GB" sz="6000">
                <a:solidFill>
                  <a:schemeClr val="tx1"/>
                </a:solidFill>
              </a:rPr>
              <a:t>, </a:t>
            </a:r>
            <a:br>
              <a:rPr lang="en-GB" sz="6000">
                <a:solidFill>
                  <a:schemeClr val="tx1"/>
                </a:solidFill>
              </a:rPr>
            </a:br>
            <a:br>
              <a:rPr lang="en-GB" sz="6000" dirty="0"/>
            </a:br>
            <a:r>
              <a:rPr lang="en-GB" sz="6000" dirty="0"/>
              <a:t>  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055B7-8E60-565E-A321-A9AA2B584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257551"/>
            <a:ext cx="8915400" cy="2653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dirty="0"/>
              <a:t>      </a:t>
            </a:r>
            <a:r>
              <a:rPr lang="en-GB" sz="6000" dirty="0"/>
              <a:t>Any questions ?</a:t>
            </a:r>
          </a:p>
        </p:txBody>
      </p:sp>
    </p:spTree>
    <p:extLst>
      <p:ext uri="{BB962C8B-B14F-4D97-AF65-F5344CB8AC3E}">
        <p14:creationId xmlns:p14="http://schemas.microsoft.com/office/powerpoint/2010/main" val="588335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6184E-B240-FA2C-1108-C098B7590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125" y="1590674"/>
            <a:ext cx="10123488" cy="1552576"/>
          </a:xfrm>
        </p:spPr>
        <p:txBody>
          <a:bodyPr>
            <a:normAutofit fontScale="90000"/>
          </a:bodyPr>
          <a:lstStyle/>
          <a:p>
            <a:r>
              <a:rPr lang="en-GB" sz="6000" dirty="0"/>
              <a:t>            	</a:t>
            </a:r>
            <a:r>
              <a:rPr lang="en-GB" sz="7300" dirty="0"/>
              <a:t>Stockport</a:t>
            </a:r>
            <a:br>
              <a:rPr lang="en-GB" sz="6000" dirty="0"/>
            </a:br>
            <a:r>
              <a:rPr lang="en-GB" sz="60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88FBF-2355-7D27-C493-ED74028E969C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819275" y="3428999"/>
            <a:ext cx="9685338" cy="22955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srgbClr val="31B4E6">
                    <a:lumMod val="75000"/>
                  </a:srgb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		Drug and Alcohol            						Service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2043758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77A99-0986-FCC3-E47F-32BBA6E26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/>
              <a:t>              Overview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752E0-01FA-D5FC-ABA2-FAF17F0CF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1638301"/>
            <a:ext cx="10075862" cy="5095874"/>
          </a:xfrm>
        </p:spPr>
        <p:txBody>
          <a:bodyPr>
            <a:normAutofit/>
          </a:bodyPr>
          <a:lstStyle/>
          <a:p>
            <a:r>
              <a:rPr lang="en-GB" sz="2400" dirty="0"/>
              <a:t>Community-based specialist Drug and alcohol service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Access to residential, inpatient and Tier 4 services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26 Years and over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Partnership led by Pennine Care in conjunction with 2 Led-by-Live Experience organisations 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2400" dirty="0"/>
              <a:t>Intuitive Thinking Skills (ITS)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2400" dirty="0"/>
              <a:t>Acorn Recovery Projects (ARP)</a:t>
            </a:r>
          </a:p>
          <a:p>
            <a:pPr marL="457200" lvl="1" indent="0">
              <a:buNone/>
            </a:pPr>
            <a:endParaRPr lang="en-GB" sz="2400" dirty="0"/>
          </a:p>
          <a:p>
            <a:pPr lvl="1">
              <a:buFont typeface="Wingdings" panose="05000000000000000000" pitchFamily="2" charset="2"/>
              <a:buChar char="v"/>
            </a:pPr>
            <a:endParaRPr lang="en-GB" dirty="0"/>
          </a:p>
          <a:p>
            <a:pPr lvl="1">
              <a:buFont typeface="Wingdings" panose="05000000000000000000" pitchFamily="2" charset="2"/>
              <a:buChar char="v"/>
            </a:pPr>
            <a:endParaRPr lang="en-GB" dirty="0"/>
          </a:p>
          <a:p>
            <a:pPr lvl="1">
              <a:buFont typeface="Wingdings" panose="05000000000000000000" pitchFamily="2" charset="2"/>
              <a:buChar char="v"/>
            </a:pPr>
            <a:endParaRPr lang="en-GB" dirty="0"/>
          </a:p>
          <a:p>
            <a:pPr lvl="1">
              <a:buFont typeface="Wingdings" panose="05000000000000000000" pitchFamily="2" charset="2"/>
              <a:buChar char="v"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60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D8738-F7C4-4202-0761-167540781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/>
              <a:t>   Service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8D769-BDF5-9DEE-3E65-442832ACD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1714499"/>
            <a:ext cx="9218612" cy="4733925"/>
          </a:xfrm>
        </p:spPr>
        <p:txBody>
          <a:bodyPr>
            <a:normAutofit/>
          </a:bodyPr>
          <a:lstStyle/>
          <a:p>
            <a:r>
              <a:rPr lang="en-GB" sz="3200" dirty="0"/>
              <a:t>Clinical and Treatment</a:t>
            </a:r>
          </a:p>
          <a:p>
            <a:r>
              <a:rPr lang="en-GB" sz="3200" dirty="0"/>
              <a:t>Harm Reduction</a:t>
            </a:r>
          </a:p>
          <a:p>
            <a:r>
              <a:rPr lang="en-GB" sz="3200" dirty="0"/>
              <a:t>Early Intervention and Prevention</a:t>
            </a:r>
          </a:p>
          <a:p>
            <a:r>
              <a:rPr lang="en-GB" sz="3200" dirty="0"/>
              <a:t>Recovery Services and Community Support</a:t>
            </a:r>
          </a:p>
          <a:p>
            <a:r>
              <a:rPr lang="en-GB" sz="3200" dirty="0"/>
              <a:t>Volunteering and Peer Mentoring</a:t>
            </a:r>
          </a:p>
          <a:p>
            <a:r>
              <a:rPr lang="en-GB" sz="3200" dirty="0"/>
              <a:t>Digital Offer (developing)</a:t>
            </a:r>
          </a:p>
          <a:p>
            <a:r>
              <a:rPr lang="en-GB" sz="3200" dirty="0"/>
              <a:t>Access to Tier 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99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DABB3-3BA4-7BE3-D06A-03611698C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852265"/>
          </a:xfrm>
        </p:spPr>
        <p:txBody>
          <a:bodyPr/>
          <a:lstStyle/>
          <a:p>
            <a:r>
              <a:rPr lang="en-GB" dirty="0"/>
              <a:t>Who are we? How do we fit together?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B44B5-1F93-514A-6500-8AAF60C1A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1150" y="1543050"/>
            <a:ext cx="9923462" cy="4690840"/>
          </a:xfrm>
        </p:spPr>
        <p:txBody>
          <a:bodyPr>
            <a:noAutofit/>
          </a:bodyPr>
          <a:lstStyle/>
          <a:p>
            <a:r>
              <a:rPr lang="en-GB" sz="3200" dirty="0"/>
              <a:t>Pennine Care NHSFT….Clinical and Treatment. Harm Reduction. Contract Management.</a:t>
            </a:r>
          </a:p>
          <a:p>
            <a:r>
              <a:rPr lang="en-GB" sz="3200" dirty="0"/>
              <a:t>Acorn Recovery Projects AND Intuitive Thinking Skills…. Early Intervention &amp; Recovery </a:t>
            </a:r>
          </a:p>
          <a:p>
            <a:r>
              <a:rPr lang="en-GB" sz="3200" dirty="0"/>
              <a:t>Combined Service</a:t>
            </a:r>
          </a:p>
          <a:p>
            <a:r>
              <a:rPr lang="en-GB" sz="3200" dirty="0"/>
              <a:t>Unified Referral Pathway, Assessment, risk assessment  and case management system.</a:t>
            </a:r>
          </a:p>
          <a:p>
            <a:r>
              <a:rPr lang="en-GB" sz="3200" dirty="0"/>
              <a:t>One reporting system</a:t>
            </a:r>
          </a:p>
          <a:p>
            <a:r>
              <a:rPr lang="en-GB" sz="3200" dirty="0"/>
              <a:t>Shared governance.</a:t>
            </a:r>
          </a:p>
        </p:txBody>
      </p:sp>
    </p:spTree>
    <p:extLst>
      <p:ext uri="{BB962C8B-B14F-4D97-AF65-F5344CB8AC3E}">
        <p14:creationId xmlns:p14="http://schemas.microsoft.com/office/powerpoint/2010/main" val="242101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61E30-60E8-CC28-91B6-220207EC2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109439"/>
          </a:xfrm>
        </p:spPr>
        <p:txBody>
          <a:bodyPr/>
          <a:lstStyle/>
          <a:p>
            <a:r>
              <a:rPr lang="en-GB" dirty="0"/>
              <a:t>    </a:t>
            </a:r>
            <a:r>
              <a:rPr lang="en-GB" sz="4800" dirty="0"/>
              <a:t>Who comes to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27C4C-2942-3484-F549-1A6A0F1FE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8375" y="1733549"/>
            <a:ext cx="9266237" cy="4810125"/>
          </a:xfrm>
        </p:spPr>
        <p:txBody>
          <a:bodyPr>
            <a:normAutofit/>
          </a:bodyPr>
          <a:lstStyle/>
          <a:p>
            <a:r>
              <a:rPr lang="en-GB" sz="2400" dirty="0"/>
              <a:t>Approximately 1100-1200 people in treatment and support at any one time</a:t>
            </a:r>
          </a:p>
          <a:p>
            <a:r>
              <a:rPr lang="en-GB" sz="2400" dirty="0"/>
              <a:t>Approximately 900 referrals a year (give or take </a:t>
            </a:r>
            <a:r>
              <a:rPr lang="en-GB" sz="2400" dirty="0">
                <a:sym typeface="Wingdings" panose="05000000000000000000" pitchFamily="2" charset="2"/>
              </a:rPr>
              <a:t>)</a:t>
            </a:r>
          </a:p>
          <a:p>
            <a:r>
              <a:rPr lang="en-GB" sz="2400" dirty="0">
                <a:sym typeface="Wingdings" panose="05000000000000000000" pitchFamily="2" charset="2"/>
              </a:rPr>
              <a:t>Referral pathways 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2400" dirty="0">
                <a:sym typeface="Wingdings" panose="05000000000000000000" pitchFamily="2" charset="2"/>
              </a:rPr>
              <a:t>START (mostly)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2400" dirty="0">
                <a:sym typeface="Wingdings" panose="05000000000000000000" pitchFamily="2" charset="2"/>
              </a:rPr>
              <a:t>Criminal Justice (Probation/ Police/Prison)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2400" dirty="0">
                <a:sym typeface="Wingdings" panose="05000000000000000000" pitchFamily="2" charset="2"/>
              </a:rPr>
              <a:t>Homeless Services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2400" dirty="0">
                <a:sym typeface="Wingdings" panose="05000000000000000000" pitchFamily="2" charset="2"/>
              </a:rPr>
              <a:t>Mental Health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2400" dirty="0">
                <a:sym typeface="Wingdings" panose="05000000000000000000" pitchFamily="2" charset="2"/>
              </a:rPr>
              <a:t>Outreach and direct access.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400" dirty="0">
              <a:sym typeface="Wingdings" panose="05000000000000000000" pitchFamily="2" charset="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5196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25FAA-ED44-85E9-FFC2-FEB576327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1" y="624110"/>
            <a:ext cx="9485312" cy="842740"/>
          </a:xfrm>
        </p:spPr>
        <p:txBody>
          <a:bodyPr/>
          <a:lstStyle/>
          <a:p>
            <a:r>
              <a:rPr lang="en-GB" dirty="0"/>
              <a:t>        </a:t>
            </a:r>
            <a:r>
              <a:rPr lang="en-GB" sz="4800" dirty="0"/>
              <a:t>Who comes to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FB0C9-C63F-4968-1AE7-3F05B5158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1125" y="1562100"/>
            <a:ext cx="10123487" cy="4953000"/>
          </a:xfrm>
        </p:spPr>
        <p:txBody>
          <a:bodyPr>
            <a:noAutofit/>
          </a:bodyPr>
          <a:lstStyle/>
          <a:p>
            <a:r>
              <a:rPr lang="en-GB" sz="2800" dirty="0"/>
              <a:t>Wide variety of drugs and alcohol</a:t>
            </a:r>
          </a:p>
          <a:p>
            <a:r>
              <a:rPr lang="en-GB" sz="2800" dirty="0"/>
              <a:t>Mostly alcohol, heroin and crack cocaine ( separately and together)</a:t>
            </a:r>
          </a:p>
          <a:p>
            <a:r>
              <a:rPr lang="en-GB" sz="2800" dirty="0"/>
              <a:t>Other substances – Cocaine, Cannabis, Ketamine etc. etc.</a:t>
            </a:r>
          </a:p>
          <a:p>
            <a:r>
              <a:rPr lang="en-GB" sz="2800" dirty="0"/>
              <a:t>Complex, dependent and entrenched substance users  </a:t>
            </a:r>
          </a:p>
          <a:p>
            <a:r>
              <a:rPr lang="en-GB" sz="2800" dirty="0"/>
              <a:t>People wanting to change their drinking/ use ( non-dependant)</a:t>
            </a:r>
          </a:p>
          <a:p>
            <a:r>
              <a:rPr lang="en-GB" sz="2800" dirty="0"/>
              <a:t>Covid drinkers</a:t>
            </a:r>
          </a:p>
        </p:txBody>
      </p:sp>
    </p:spTree>
    <p:extLst>
      <p:ext uri="{BB962C8B-B14F-4D97-AF65-F5344CB8AC3E}">
        <p14:creationId xmlns:p14="http://schemas.microsoft.com/office/powerpoint/2010/main" val="1556090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7837C-2146-26E5-CFB9-27ACB63E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276226"/>
            <a:ext cx="9866313" cy="1085849"/>
          </a:xfrm>
        </p:spPr>
        <p:txBody>
          <a:bodyPr>
            <a:normAutofit/>
          </a:bodyPr>
          <a:lstStyle/>
          <a:p>
            <a:r>
              <a:rPr lang="en-GB" sz="4800" dirty="0"/>
              <a:t>What we offer- </a:t>
            </a:r>
            <a:r>
              <a:rPr lang="en-GB" dirty="0"/>
              <a:t>Clinical and Treatment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56AA5-A502-4DD0-9506-106990D1A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362075"/>
            <a:ext cx="10209212" cy="4981575"/>
          </a:xfrm>
        </p:spPr>
        <p:txBody>
          <a:bodyPr>
            <a:noAutofit/>
          </a:bodyPr>
          <a:lstStyle/>
          <a:p>
            <a:r>
              <a:rPr lang="en-GB" sz="2400" dirty="0"/>
              <a:t>Assessment and Case Management</a:t>
            </a:r>
          </a:p>
          <a:p>
            <a:r>
              <a:rPr lang="en-GB" sz="2400" dirty="0"/>
              <a:t>Substitute prescribing- OST. Via community pharmacies (Methadone, Buprenorphine, Espranor).</a:t>
            </a:r>
          </a:p>
          <a:p>
            <a:r>
              <a:rPr lang="en-GB" sz="2400" dirty="0"/>
              <a:t>Community detoxification  (in conjunction with GPs)</a:t>
            </a:r>
          </a:p>
          <a:p>
            <a:r>
              <a:rPr lang="en-GB" sz="2400" dirty="0"/>
              <a:t>1:1 Key-work, case &amp; risk management, care planning &amp; delivery.</a:t>
            </a:r>
          </a:p>
          <a:p>
            <a:r>
              <a:rPr lang="en-GB" sz="2400" dirty="0"/>
              <a:t>Structured group work/workshops </a:t>
            </a:r>
          </a:p>
          <a:p>
            <a:r>
              <a:rPr lang="en-GB" sz="2400" dirty="0"/>
              <a:t>Harm Reduction Services (Needle exchange, Naloxone, Pharmacy based services)</a:t>
            </a:r>
          </a:p>
          <a:p>
            <a:r>
              <a:rPr lang="en-GB" sz="2400" dirty="0"/>
              <a:t>Health interventions (Hepatitis C screening; testing and treatment; smoking cessation; early cancer screening pathway; gastro pathway). All with health partners (NCA/ABL/MFT/SSH).</a:t>
            </a:r>
          </a:p>
        </p:txBody>
      </p:sp>
    </p:spTree>
    <p:extLst>
      <p:ext uri="{BB962C8B-B14F-4D97-AF65-F5344CB8AC3E}">
        <p14:creationId xmlns:p14="http://schemas.microsoft.com/office/powerpoint/2010/main" val="1968927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7B00C-410D-9F70-224F-005772472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624110"/>
            <a:ext cx="9866313" cy="1280890"/>
          </a:xfrm>
        </p:spPr>
        <p:txBody>
          <a:bodyPr/>
          <a:lstStyle/>
          <a:p>
            <a:r>
              <a:rPr lang="en-GB" dirty="0"/>
              <a:t>What we offer- </a:t>
            </a:r>
            <a:r>
              <a:rPr lang="en-GB" sz="2800" dirty="0"/>
              <a:t>Early Intervention and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9800B-504C-FABB-3AFC-92A589D60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725" y="1533525"/>
            <a:ext cx="10275887" cy="5114925"/>
          </a:xfrm>
        </p:spPr>
        <p:txBody>
          <a:bodyPr>
            <a:normAutofit fontScale="77500" lnSpcReduction="20000"/>
          </a:bodyPr>
          <a:lstStyle/>
          <a:p>
            <a:r>
              <a:rPr lang="en-GB" sz="4100" dirty="0"/>
              <a:t>Training to professionals and community groups</a:t>
            </a:r>
          </a:p>
          <a:p>
            <a:r>
              <a:rPr lang="en-GB" sz="4100" dirty="0"/>
              <a:t>Support and Interventions for non-dependant drug &amp; alcohol users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4100" dirty="0"/>
              <a:t>Short term intervention plans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4100" dirty="0"/>
              <a:t>1:1 and key working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4100" dirty="0"/>
              <a:t>Structured group work/ workshops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4100" dirty="0"/>
              <a:t>Wellbeing support groups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GB" sz="4100" dirty="0"/>
          </a:p>
          <a:p>
            <a:r>
              <a:rPr lang="en-GB" sz="4100" dirty="0"/>
              <a:t>Harm Reduction Services/ Needle exchange</a:t>
            </a:r>
          </a:p>
          <a:p>
            <a:r>
              <a:rPr lang="en-GB" sz="4100" dirty="0"/>
              <a:t>Family and friends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GB" sz="4000" dirty="0"/>
          </a:p>
          <a:p>
            <a:pPr lvl="1">
              <a:buFont typeface="Wingdings" panose="05000000000000000000" pitchFamily="2" charset="2"/>
              <a:buChar char="v"/>
            </a:pPr>
            <a:endParaRPr lang="en-GB" dirty="0"/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67848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98</TotalTime>
  <Words>629</Words>
  <Application>Microsoft Office PowerPoint</Application>
  <PresentationFormat>Widescreen</PresentationFormat>
  <Paragraphs>100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Wisp</vt:lpstr>
      <vt:lpstr>        Liz McCoy</vt:lpstr>
      <vt:lpstr>             Stockport  </vt:lpstr>
      <vt:lpstr>              Overview </vt:lpstr>
      <vt:lpstr>   Service Elements</vt:lpstr>
      <vt:lpstr>Who are we? How do we fit together?</vt:lpstr>
      <vt:lpstr>    Who comes to us?</vt:lpstr>
      <vt:lpstr>        Who comes to us?</vt:lpstr>
      <vt:lpstr>What we offer- Clinical and Treatment </vt:lpstr>
      <vt:lpstr>What we offer- Early Intervention and Prevention</vt:lpstr>
      <vt:lpstr>What we offer – Recovery Services</vt:lpstr>
      <vt:lpstr>           Current Challenges  </vt:lpstr>
      <vt:lpstr>Priorities for the coming year</vt:lpstr>
      <vt:lpstr>              Thank you,                   and,            </vt:lpstr>
    </vt:vector>
  </TitlesOfParts>
  <Company>Pennine Health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Liz McCoy</dc:title>
  <dc:creator>MCCOY, Elizabeth (PENNINE CARE NHS FOUNDATION TRUST)</dc:creator>
  <cp:lastModifiedBy>MURPHY, Maria (NHS GREATER MANCHESTER ICB - 01W)</cp:lastModifiedBy>
  <cp:revision>2</cp:revision>
  <dcterms:created xsi:type="dcterms:W3CDTF">2023-05-31T19:49:06Z</dcterms:created>
  <dcterms:modified xsi:type="dcterms:W3CDTF">2023-06-05T12:57:07Z</dcterms:modified>
</cp:coreProperties>
</file>