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3" r:id="rId6"/>
    <p:sldId id="264" r:id="rId7"/>
    <p:sldId id="265" r:id="rId8"/>
    <p:sldId id="266" r:id="rId9"/>
    <p:sldId id="267" r:id="rId10"/>
    <p:sldId id="268" r:id="rId11"/>
    <p:sldId id="282" r:id="rId12"/>
    <p:sldId id="269" r:id="rId13"/>
    <p:sldId id="276" r:id="rId14"/>
    <p:sldId id="277" r:id="rId15"/>
    <p:sldId id="270" r:id="rId16"/>
    <p:sldId id="272" r:id="rId17"/>
    <p:sldId id="278" r:id="rId18"/>
    <p:sldId id="273" r:id="rId19"/>
    <p:sldId id="274" r:id="rId20"/>
    <p:sldId id="279" r:id="rId21"/>
    <p:sldId id="283" r:id="rId22"/>
    <p:sldId id="284" r:id="rId23"/>
    <p:sldId id="280" r:id="rId24"/>
    <p:sldId id="281" r:id="rId2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2177"/>
    <a:srgbClr val="CF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BF02DD-EF63-4E50-B2F6-B9EFC7C3FBD9}" v="12" dt="2023-06-20T08:38:15.283"/>
  </p1510:revLst>
</p1510:revInfo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/>
    <p:restoredTop sz="94586"/>
  </p:normalViewPr>
  <p:slideViewPr>
    <p:cSldViewPr snapToGrid="0" snapToObjects="1">
      <p:cViewPr varScale="1">
        <p:scale>
          <a:sx n="108" d="100"/>
          <a:sy n="108" d="100"/>
        </p:scale>
        <p:origin x="114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Hind Light" charset="0"/>
                <a:ea typeface="Hind Light" charset="0"/>
                <a:cs typeface="Hind Light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37408" y="1354382"/>
            <a:ext cx="10572000" cy="3268156"/>
          </a:xfrm>
          <a:prstGeom prst="rect">
            <a:avLst/>
          </a:prstGeom>
        </p:spPr>
        <p:txBody>
          <a:bodyPr anchor="t"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712177"/>
                </a:solidFill>
              </a:defRPr>
            </a:lvl1pPr>
          </a:lstStyle>
          <a:p>
            <a:endParaRPr lang="en-GB" sz="4800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37408" y="3380402"/>
            <a:ext cx="10572000" cy="1385047"/>
          </a:xfrm>
        </p:spPr>
        <p:txBody>
          <a:bodyPr anchor="t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Hind Light" charset="0"/>
                <a:ea typeface="Hind Light" charset="0"/>
                <a:cs typeface="Hind Light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37408" y="1354382"/>
            <a:ext cx="10572000" cy="1198318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712177"/>
                </a:solidFill>
              </a:defRPr>
            </a:lvl1pPr>
          </a:lstStyle>
          <a:p>
            <a:endParaRPr lang="en-GB" sz="4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950AB-3A83-4F78-B5B6-1B215AA066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752725"/>
            <a:ext cx="10571163" cy="2933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50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77" y="1348413"/>
            <a:ext cx="10571998" cy="545777"/>
          </a:xfrm>
          <a:prstGeom prst="rect">
            <a:avLst/>
          </a:prstGeom>
          <a:effectLst/>
        </p:spPr>
        <p:txBody>
          <a:bodyPr/>
          <a:lstStyle>
            <a:lvl1pPr>
              <a:defRPr sz="2800">
                <a:solidFill>
                  <a:srgbClr val="71217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 anchor="t"/>
          <a:lstStyle>
            <a:lvl1pPr marL="285750" indent="-285750">
              <a:buClr>
                <a:srgbClr val="712177"/>
              </a:buClr>
              <a:buFont typeface="Arial" panose="020B0604020202020204" pitchFamily="34" charset="0"/>
              <a:buChar char="•"/>
              <a:defRPr/>
            </a:lvl1pPr>
            <a:lvl2pPr marL="742950" indent="-285750">
              <a:buClr>
                <a:srgbClr val="712177"/>
              </a:buClr>
              <a:buFont typeface="Arial" panose="020B0604020202020204" pitchFamily="34" charset="0"/>
              <a:buChar char="•"/>
              <a:defRPr/>
            </a:lvl2pPr>
            <a:lvl3pPr marL="1200150" indent="-285750">
              <a:buClr>
                <a:srgbClr val="712177"/>
              </a:buClr>
              <a:buFont typeface="Arial" panose="020B0604020202020204" pitchFamily="34" charset="0"/>
              <a:buChar char="•"/>
              <a:defRPr/>
            </a:lvl3pPr>
            <a:lvl4pPr marL="1543050" indent="-171450">
              <a:buClr>
                <a:srgbClr val="712177"/>
              </a:buClr>
              <a:buFont typeface="Arial" panose="020B0604020202020204" pitchFamily="34" charset="0"/>
              <a:buChar char="•"/>
              <a:defRPr/>
            </a:lvl4pPr>
            <a:lvl5pPr marL="2000250" indent="-171450">
              <a:buClr>
                <a:srgbClr val="712177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 anchor="t">
            <a:normAutofit/>
          </a:bodyPr>
          <a:lstStyle>
            <a:lvl1pPr>
              <a:buClr>
                <a:srgbClr val="712177"/>
              </a:buClr>
              <a:defRPr/>
            </a:lvl1pPr>
            <a:lvl2pPr>
              <a:buClr>
                <a:srgbClr val="712177"/>
              </a:buClr>
              <a:defRPr/>
            </a:lvl2pPr>
            <a:lvl3pPr>
              <a:buClr>
                <a:srgbClr val="712177"/>
              </a:buClr>
              <a:defRPr/>
            </a:lvl3pPr>
            <a:lvl4pPr>
              <a:buClr>
                <a:srgbClr val="712177"/>
              </a:buClr>
              <a:defRPr/>
            </a:lvl4pPr>
            <a:lvl5pPr>
              <a:buClr>
                <a:srgbClr val="712177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 anchor="t">
            <a:normAutofit/>
          </a:bodyPr>
          <a:lstStyle>
            <a:lvl1pPr>
              <a:buClr>
                <a:srgbClr val="712177"/>
              </a:buClr>
              <a:defRPr/>
            </a:lvl1pPr>
            <a:lvl2pPr>
              <a:buClr>
                <a:srgbClr val="712177"/>
              </a:buClr>
              <a:defRPr/>
            </a:lvl2pPr>
            <a:lvl3pPr>
              <a:buClr>
                <a:srgbClr val="712177"/>
              </a:buClr>
              <a:defRPr/>
            </a:lvl3pPr>
            <a:lvl4pPr>
              <a:buClr>
                <a:srgbClr val="712177"/>
              </a:buClr>
              <a:defRPr/>
            </a:lvl4pPr>
            <a:lvl5pPr>
              <a:buClr>
                <a:srgbClr val="712177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88977" y="1205723"/>
            <a:ext cx="10571998" cy="799073"/>
          </a:xfrm>
          <a:prstGeom prst="rect">
            <a:avLst/>
          </a:prstGeom>
          <a:effectLst/>
        </p:spPr>
        <p:txBody>
          <a:bodyPr/>
          <a:lstStyle>
            <a:lvl1pPr>
              <a:defRPr sz="2800">
                <a:solidFill>
                  <a:srgbClr val="71217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 anchor="t">
            <a:normAutofit/>
          </a:bodyPr>
          <a:lstStyle>
            <a:lvl1pPr>
              <a:buClr>
                <a:srgbClr val="712177"/>
              </a:buClr>
              <a:defRPr/>
            </a:lvl1pPr>
            <a:lvl2pPr>
              <a:buClr>
                <a:srgbClr val="712177"/>
              </a:buClr>
              <a:defRPr/>
            </a:lvl2pPr>
            <a:lvl3pPr>
              <a:buClr>
                <a:srgbClr val="712177"/>
              </a:buClr>
              <a:defRPr/>
            </a:lvl3pPr>
            <a:lvl4pPr>
              <a:buClr>
                <a:srgbClr val="712177"/>
              </a:buClr>
              <a:defRPr/>
            </a:lvl4pPr>
            <a:lvl5pPr>
              <a:buClr>
                <a:srgbClr val="712177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 anchor="t">
            <a:normAutofit/>
          </a:bodyPr>
          <a:lstStyle>
            <a:lvl1pPr>
              <a:buClr>
                <a:srgbClr val="712177"/>
              </a:buClr>
              <a:defRPr/>
            </a:lvl1pPr>
            <a:lvl2pPr>
              <a:buClr>
                <a:srgbClr val="712177"/>
              </a:buClr>
              <a:defRPr/>
            </a:lvl2pPr>
            <a:lvl3pPr>
              <a:buClr>
                <a:srgbClr val="712177"/>
              </a:buClr>
              <a:defRPr/>
            </a:lvl3pPr>
            <a:lvl4pPr>
              <a:buClr>
                <a:srgbClr val="712177"/>
              </a:buClr>
              <a:defRPr/>
            </a:lvl4pPr>
            <a:lvl5pPr>
              <a:buClr>
                <a:srgbClr val="712177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anchor="b"/>
          <a:lstStyle>
            <a:lvl1pPr algn="r">
              <a:defRPr sz="900" b="1" i="0"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A7DACB-3E5F-431D-9A37-9051478A4E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71675"/>
            <a:ext cx="10515600" cy="3714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3DBC0AA-01AC-440D-BD15-3ED10168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66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000681"/>
            <a:ext cx="10563285" cy="4041837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rgbClr val="712177"/>
                </a:solidFill>
                <a:latin typeface="Hind" charset="0"/>
                <a:ea typeface="Hind" charset="0"/>
                <a:cs typeface="Hind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effectLst/>
        </p:spPr>
        <p:txBody>
          <a:bodyPr vert="horz" lIns="91440" tIns="45720" rIns="91440" bIns="10800" rtlCol="0" anchor="b"/>
          <a:lstStyle>
            <a:lvl1pPr algn="r">
              <a:defRPr sz="2000" b="0" i="0">
                <a:solidFill>
                  <a:srgbClr val="712177"/>
                </a:solidFill>
                <a:latin typeface="Hind Light" charset="0"/>
                <a:ea typeface="Hind Light" charset="0"/>
                <a:cs typeface="Hind Light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effectLst/>
        </p:spPr>
        <p:txBody>
          <a:bodyPr anchor="b"/>
          <a:lstStyle>
            <a:lvl1pPr algn="r">
              <a:defRPr sz="900" b="1" i="0">
                <a:solidFill>
                  <a:srgbClr val="712177"/>
                </a:solidFill>
                <a:latin typeface="Hind" charset="0"/>
                <a:ea typeface="Hind" charset="0"/>
                <a:cs typeface="Hind" charset="0"/>
              </a:defRPr>
            </a:lvl1pPr>
          </a:lstStyle>
          <a:p>
            <a:r>
              <a:rPr lang="en-GB" dirty="0"/>
              <a:t>02/06/2017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2" r:id="rId4"/>
    <p:sldLayoutId id="2147483654" r:id="rId5"/>
    <p:sldLayoutId id="2147483656" r:id="rId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i="0" kern="1200">
          <a:solidFill>
            <a:srgbClr val="FEFEFE"/>
          </a:solidFill>
          <a:latin typeface="Hind Light" charset="0"/>
          <a:ea typeface="Hind Light" charset="0"/>
          <a:cs typeface="Hind Light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712177"/>
        </a:buClr>
        <a:buFont typeface="Arial" panose="020B0604020202020204" pitchFamily="34" charset="0"/>
        <a:buChar char="•"/>
        <a:defRPr sz="18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712177"/>
        </a:buClr>
        <a:buFont typeface="Arial" panose="020B0604020202020204" pitchFamily="34" charset="0"/>
        <a:buChar char="•"/>
        <a:defRPr sz="16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2pPr>
      <a:lvl3pPr marL="1257300" indent="-342900" algn="l" defTabSz="457200" rtl="0" eaLnBrk="1" latinLnBrk="0" hangingPunct="1">
        <a:spcBef>
          <a:spcPct val="20000"/>
        </a:spcBef>
        <a:spcAft>
          <a:spcPts val="600"/>
        </a:spcAft>
        <a:buClr>
          <a:srgbClr val="712177"/>
        </a:buClr>
        <a:buFont typeface="Arial" panose="020B0604020202020204" pitchFamily="34" charset="0"/>
        <a:buChar char="•"/>
        <a:defRPr sz="14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712177"/>
        </a:buClr>
        <a:buFont typeface="Arial" panose="020B0604020202020204" pitchFamily="34" charset="0"/>
        <a:buChar char="•"/>
        <a:defRPr sz="12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712177"/>
        </a:buClr>
        <a:buFont typeface="Arial" panose="020B0604020202020204" pitchFamily="34" charset="0"/>
        <a:buChar char="•"/>
        <a:defRPr sz="1200" b="1" i="0" kern="1200">
          <a:solidFill>
            <a:srgbClr val="712177"/>
          </a:solidFill>
          <a:latin typeface="Hind" charset="0"/>
          <a:ea typeface="Hind" charset="0"/>
          <a:cs typeface="Hind" charset="0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cp.ha.choices@cic-locala.nhs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hoicesandcentralyouth@locala.org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hhguidelines.org/media/1217/pid-update-2019.pdf" TargetMode="External"/><Relationship Id="rId2" Type="http://schemas.openxmlformats.org/officeDocument/2006/relationships/hyperlink" Target="https://www.bashhguidelines.org/media/1192/ct-2015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ashhguidelines.org/media/1293/sara-2021.pdf" TargetMode="External"/><Relationship Id="rId4" Type="http://schemas.openxmlformats.org/officeDocument/2006/relationships/hyperlink" Target="https://www.bashhguidelines.org/media/1291/eo-2020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F2ABD-6F82-4248-AC4D-6266B057E2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Chlamydia </a:t>
            </a:r>
            <a:br>
              <a:rPr lang="en-US" dirty="0"/>
            </a:br>
            <a:r>
              <a:rPr lang="en-US" dirty="0"/>
              <a:t>GP Masterclass 20 June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36F65-793B-4D47-B3E8-142AD314D0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David Freeman Powell</a:t>
            </a:r>
          </a:p>
          <a:p>
            <a:r>
              <a:rPr lang="en-US" dirty="0"/>
              <a:t>Team Leader (Nurse Manager)</a:t>
            </a:r>
          </a:p>
          <a:p>
            <a:r>
              <a:rPr lang="en-US" dirty="0"/>
              <a:t>Stockport Sexual Health, The Choices Centre, 1 High Bankside, STOCKPORT SK1 1HG</a:t>
            </a:r>
          </a:p>
          <a:p>
            <a:r>
              <a:rPr lang="en-US" dirty="0"/>
              <a:t>0161 507 9492     </a:t>
            </a:r>
            <a:r>
              <a:rPr lang="en-US" dirty="0" err="1">
                <a:hlinkClick r:id="rId2"/>
              </a:rPr>
              <a:t>lcp.ha.choices@cic-locala.</a:t>
            </a:r>
            <a:r>
              <a:rPr lang="en-US" err="1">
                <a:hlinkClick r:id="rId2"/>
              </a:rPr>
              <a:t>nhs</a:t>
            </a:r>
            <a:r>
              <a:rPr lang="en-US">
                <a:hlinkClick r:id="rId2"/>
              </a:rPr>
              <a:t>.uk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5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E7410-43F3-46AE-A1DD-C7124DE48D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C0175-26E2-4C93-969F-29D5C2B193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119745"/>
            <a:ext cx="10571163" cy="36991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Uncomplicated infection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First line</a:t>
            </a:r>
          </a:p>
          <a:p>
            <a:r>
              <a:rPr lang="en-GB" dirty="0"/>
              <a:t>Doxycycline 100mg orally twice daily for 7 days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Pregnancy or tetracycline allergy</a:t>
            </a:r>
          </a:p>
          <a:p>
            <a:r>
              <a:rPr lang="en-GB" dirty="0"/>
              <a:t>Azithromycin 1g oral, followed by 500mg daily for 2 days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No SI for duration of treatment and until partner(s) treated</a:t>
            </a:r>
          </a:p>
          <a:p>
            <a:pPr marL="0" indent="0">
              <a:buNone/>
            </a:pPr>
            <a:r>
              <a:rPr lang="en-GB" dirty="0"/>
              <a:t>Partner Notification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19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37DC4-8ABA-448C-A29A-C4349DA08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Complicated/systemic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F9B32-21A4-454E-8035-E23FCF5FF5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119745"/>
            <a:ext cx="10571163" cy="39069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Epididymo</a:t>
            </a:r>
            <a:r>
              <a:rPr lang="en-GB" dirty="0"/>
              <a:t>-orchitis </a:t>
            </a:r>
          </a:p>
          <a:p>
            <a:r>
              <a:rPr lang="en-GB" dirty="0"/>
              <a:t>Doxycycline 100mg BD 14 days</a:t>
            </a:r>
          </a:p>
          <a:p>
            <a:r>
              <a:rPr lang="en-GB" dirty="0"/>
              <a:t>+/- ceftriaxone 1g IM stat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Pelvic Inflammatory Disease</a:t>
            </a:r>
          </a:p>
          <a:p>
            <a:r>
              <a:rPr lang="en-GB" dirty="0"/>
              <a:t>Doxycycline 100mg BD 14 days</a:t>
            </a:r>
          </a:p>
          <a:p>
            <a:r>
              <a:rPr lang="en-GB" dirty="0"/>
              <a:t>Metronidazole 400mg BD 14 days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Refer to Tier 3 service for management</a:t>
            </a:r>
          </a:p>
          <a:p>
            <a:pPr marL="0" indent="0">
              <a:buNone/>
            </a:pPr>
            <a:r>
              <a:rPr lang="en-GB" dirty="0"/>
              <a:t>Consider inpatient admission if systemically unwell</a:t>
            </a:r>
          </a:p>
        </p:txBody>
      </p:sp>
    </p:spTree>
    <p:extLst>
      <p:ext uri="{BB962C8B-B14F-4D97-AF65-F5344CB8AC3E}">
        <p14:creationId xmlns:p14="http://schemas.microsoft.com/office/powerpoint/2010/main" val="103223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47D0-9FE2-424E-8796-74521B2C81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Lymphogranuloma-venereum (LGV)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15EF5-7A56-4195-8DEA-890F14C27E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382982"/>
            <a:ext cx="10571163" cy="3303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MSM</a:t>
            </a:r>
          </a:p>
          <a:p>
            <a:pPr marL="0" indent="0">
              <a:buNone/>
            </a:pPr>
            <a:r>
              <a:rPr lang="en-GB" dirty="0"/>
              <a:t>May present with </a:t>
            </a:r>
          </a:p>
          <a:p>
            <a:r>
              <a:rPr lang="en-GB" dirty="0"/>
              <a:t>Rectal discharge</a:t>
            </a:r>
          </a:p>
          <a:p>
            <a:r>
              <a:rPr lang="en-GB" dirty="0"/>
              <a:t>Rectal  bleeding</a:t>
            </a:r>
          </a:p>
          <a:p>
            <a:r>
              <a:rPr lang="en-GB" dirty="0"/>
              <a:t>Rectal pain </a:t>
            </a:r>
          </a:p>
          <a:p>
            <a:r>
              <a:rPr lang="en-GB" dirty="0"/>
              <a:t>Tenesmus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Rectal chlamydia positive samples in MSM need testing for LGV</a:t>
            </a:r>
          </a:p>
          <a:p>
            <a:pPr marL="0" indent="0">
              <a:buNone/>
            </a:pPr>
            <a:r>
              <a:rPr lang="en-GB" dirty="0"/>
              <a:t>Treat with doxycycline 100mg BD for 3 weeks </a:t>
            </a:r>
          </a:p>
        </p:txBody>
      </p:sp>
    </p:spTree>
    <p:extLst>
      <p:ext uri="{BB962C8B-B14F-4D97-AF65-F5344CB8AC3E}">
        <p14:creationId xmlns:p14="http://schemas.microsoft.com/office/powerpoint/2010/main" val="300546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CD49E-54F7-4103-8AC4-2BEF1B1C3D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Risk factors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D0BBA-DC17-4528-97DF-63FBE6167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Unprotected sexual intercourse</a:t>
            </a:r>
          </a:p>
          <a:p>
            <a:r>
              <a:rPr lang="en-GB" dirty="0"/>
              <a:t>Multiple sexual partners</a:t>
            </a:r>
          </a:p>
          <a:p>
            <a:r>
              <a:rPr lang="en-GB" dirty="0"/>
              <a:t>15-24 year-olds</a:t>
            </a:r>
          </a:p>
          <a:p>
            <a:r>
              <a:rPr lang="en-GB" dirty="0"/>
              <a:t>Illicit drug use and alcohol use</a:t>
            </a:r>
          </a:p>
          <a:p>
            <a:r>
              <a:rPr lang="en-GB" dirty="0"/>
              <a:t>Men who have sex with men (MSM)</a:t>
            </a:r>
          </a:p>
          <a:p>
            <a:r>
              <a:rPr lang="en-GB" dirty="0"/>
              <a:t>Sex workers</a:t>
            </a:r>
          </a:p>
          <a:p>
            <a:r>
              <a:rPr lang="en-GB" dirty="0"/>
              <a:t>Urban areas</a:t>
            </a:r>
          </a:p>
        </p:txBody>
      </p:sp>
    </p:spTree>
    <p:extLst>
      <p:ext uri="{BB962C8B-B14F-4D97-AF65-F5344CB8AC3E}">
        <p14:creationId xmlns:p14="http://schemas.microsoft.com/office/powerpoint/2010/main" val="325153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2371-6AE5-47E8-AFBA-B6D1C0431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317ED-7DDB-4262-A2A8-7E40105BF3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/>
              <a:t>Anyone who has sex is potentially at risk!</a:t>
            </a:r>
          </a:p>
        </p:txBody>
      </p:sp>
    </p:spTree>
    <p:extLst>
      <p:ext uri="{BB962C8B-B14F-4D97-AF65-F5344CB8AC3E}">
        <p14:creationId xmlns:p14="http://schemas.microsoft.com/office/powerpoint/2010/main" val="17711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F2941-0DEE-4FBD-BC7D-9CDAF4443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Co-infection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5B96D-2732-46FC-AE19-7D99D56224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40% of people with chlamydia will potentially have another STI</a:t>
            </a:r>
          </a:p>
          <a:p>
            <a:r>
              <a:rPr lang="en-GB" dirty="0"/>
              <a:t>NAAT is combined test for gonorrhoea</a:t>
            </a:r>
          </a:p>
          <a:p>
            <a:r>
              <a:rPr lang="en-GB" dirty="0"/>
              <a:t>Advise full sexual health screen including HIV</a:t>
            </a:r>
          </a:p>
        </p:txBody>
      </p:sp>
    </p:spTree>
    <p:extLst>
      <p:ext uri="{BB962C8B-B14F-4D97-AF65-F5344CB8AC3E}">
        <p14:creationId xmlns:p14="http://schemas.microsoft.com/office/powerpoint/2010/main" val="1358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10AF-A63A-46AF-B7FB-2C294F7FC8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Partner Notification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877C5-0C05-4175-AD06-F36F647DD8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313708"/>
            <a:ext cx="10571163" cy="347749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Symptomatic males </a:t>
            </a:r>
          </a:p>
          <a:p>
            <a:r>
              <a:rPr lang="en-GB" dirty="0"/>
              <a:t>4 weeks prior to onset of symptoms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Asymptomatic (male and female)</a:t>
            </a:r>
          </a:p>
          <a:p>
            <a:r>
              <a:rPr lang="en-GB" dirty="0"/>
              <a:t>6 months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Current partner </a:t>
            </a:r>
          </a:p>
        </p:txBody>
      </p:sp>
    </p:spTree>
    <p:extLst>
      <p:ext uri="{BB962C8B-B14F-4D97-AF65-F5344CB8AC3E}">
        <p14:creationId xmlns:p14="http://schemas.microsoft.com/office/powerpoint/2010/main" val="50433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D0A2E-A602-436F-B2E8-E28BFD9115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Test of cure (TOC)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EEF1B-E4EA-4CD3-A61D-8457D25AEE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369127"/>
            <a:ext cx="10571163" cy="3602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Not routinely recommended </a:t>
            </a:r>
          </a:p>
          <a:p>
            <a:pPr marL="0" indent="0">
              <a:buNone/>
            </a:pPr>
            <a:r>
              <a:rPr lang="en-GB" dirty="0"/>
              <a:t>Exceptions</a:t>
            </a:r>
          </a:p>
          <a:p>
            <a:r>
              <a:rPr lang="en-GB" dirty="0"/>
              <a:t>Pregnancy</a:t>
            </a:r>
          </a:p>
          <a:p>
            <a:r>
              <a:rPr lang="en-GB" dirty="0"/>
              <a:t>Rectal infections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5 weeks after treatment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Under -25s recommended to rescreen 12 weeks after CT diagnosis/treatment </a:t>
            </a:r>
          </a:p>
        </p:txBody>
      </p:sp>
    </p:spTree>
    <p:extLst>
      <p:ext uri="{BB962C8B-B14F-4D97-AF65-F5344CB8AC3E}">
        <p14:creationId xmlns:p14="http://schemas.microsoft.com/office/powerpoint/2010/main" val="148164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17049-A562-4154-99D4-557C63ED2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B2713-3993-4A86-8238-A35D5B54EF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064327"/>
            <a:ext cx="10571163" cy="3893128"/>
          </a:xfrm>
        </p:spPr>
        <p:txBody>
          <a:bodyPr>
            <a:normAutofit/>
          </a:bodyPr>
          <a:lstStyle/>
          <a:p>
            <a:r>
              <a:rPr lang="en-GB" dirty="0"/>
              <a:t>Chlamydia diagnoses (all ages) increased 24.3% from 160,279 diagnoses in 2021 to 199,233 in 2022</a:t>
            </a:r>
          </a:p>
          <a:p>
            <a:r>
              <a:rPr lang="en-GB" dirty="0"/>
              <a:t>Among young women aged 15 to 24 years screened through the National Chlamydia Screening Programme (NCSP):</a:t>
            </a:r>
          </a:p>
          <a:p>
            <a:pPr lvl="1"/>
            <a:r>
              <a:rPr lang="en-GB" dirty="0"/>
              <a:t>690,531 chlamydia tests were carried out in 2022, a 1.2% decrease compared to 2021 (698,979)</a:t>
            </a:r>
          </a:p>
          <a:p>
            <a:pPr lvl="1"/>
            <a:r>
              <a:rPr lang="en-GB" dirty="0"/>
              <a:t>There were 68,882 chlamydia diagnoses, an increase of 21.8% compared to 2021 (56,562) – test positivity increased from 8.1% to 10.0% over the same period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200" dirty="0"/>
              <a:t>https://www.gov.uk/government/statistics/sexually-transmitted-infections-stis-annual-data-tables/sexually-transmitted-infections-and-screening-for-chlamydia-in-england-2022-report#main-sti-prevention-messages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33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9669-06A4-43FE-923F-2E5D7DA86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Referrals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15927-B92F-4E3C-9F28-D2D8B4CF27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244436"/>
            <a:ext cx="10571163" cy="3588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E-referral via EMIS</a:t>
            </a:r>
          </a:p>
          <a:p>
            <a:pPr marL="0" indent="0">
              <a:buNone/>
            </a:pPr>
            <a:r>
              <a:rPr lang="en-GB" dirty="0"/>
              <a:t>https://view.officeapps.live.com/op/view.aspx?src=https%3A%2F%2Fwww.locala.org.uk%2Ffileadmin%2FServices%2FSexual_Health%2FStockport_Referral_Form__external_agency.docx&amp;wdOrigin=BROWSELINK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Self-referral to Choices </a:t>
            </a:r>
          </a:p>
          <a:p>
            <a:pPr marL="0" indent="0">
              <a:buNone/>
            </a:pPr>
            <a:r>
              <a:rPr lang="en-GB" dirty="0"/>
              <a:t>0161 507 9492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choicesandcentralyouth@locala.org.uk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115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CF4A7-966D-4B9F-BA10-A370069247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Chlamydia trachomatis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782A2-CF1E-4865-A03E-8A24FBEDC6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Obligate intracellular bacteria</a:t>
            </a:r>
          </a:p>
          <a:p>
            <a:r>
              <a:rPr lang="en-GB" dirty="0"/>
              <a:t>Serovars </a:t>
            </a:r>
            <a:r>
              <a:rPr lang="en-GB"/>
              <a:t>A-C infect conjunctival </a:t>
            </a:r>
            <a:r>
              <a:rPr lang="en-GB" dirty="0"/>
              <a:t>epithelial cells</a:t>
            </a:r>
          </a:p>
          <a:p>
            <a:r>
              <a:rPr lang="en-GB" dirty="0"/>
              <a:t>Serovars D-K genital tract infections</a:t>
            </a:r>
          </a:p>
          <a:p>
            <a:r>
              <a:rPr lang="en-GB" dirty="0"/>
              <a:t>Serovars L1-L3 lymphogranuloma venereum (LGV)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63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8A89-5C28-4DC7-8A3E-0178F53028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97FCE-AC2B-4508-82C6-D25DC9DE22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British Association of Sexual Health and HIV (BASHH)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https://www.bashhguidelines.org/media/1192/ct-2015.pdf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https://www.bashhguidelines.org/media/1217/pid-update-2019.pdf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https://www.bashhguidelines.org/media/1291/eo-2020.pdf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https://www.bashhguidelines.org/media/1293/sara-2021.pdf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389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EE395-8658-44AC-B240-828719FEA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44B6D-082D-443E-A649-F3E7672E3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Question Mark with solid fill">
            <a:extLst>
              <a:ext uri="{FF2B5EF4-FFF2-40B4-BE49-F238E27FC236}">
                <a16:creationId xmlns:a16="http://schemas.microsoft.com/office/drawing/2014/main" id="{6570C559-664D-40BE-9FF4-6A0026CFC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9091" y="2971799"/>
            <a:ext cx="1704109" cy="218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6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9DF13-B297-4FE3-B6C8-D383F83B3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Transmission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12015-AB21-4694-9543-4AF7C98D83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Sexual transmission</a:t>
            </a:r>
          </a:p>
          <a:p>
            <a:r>
              <a:rPr lang="en-GB" dirty="0"/>
              <a:t>Perinatal</a:t>
            </a:r>
          </a:p>
          <a:p>
            <a:pPr lvl="1"/>
            <a:r>
              <a:rPr lang="en-GB" dirty="0" err="1"/>
              <a:t>Opthalmic</a:t>
            </a:r>
            <a:r>
              <a:rPr lang="en-GB" dirty="0"/>
              <a:t> infection</a:t>
            </a:r>
          </a:p>
          <a:p>
            <a:pPr lvl="1"/>
            <a:r>
              <a:rPr lang="en-GB" dirty="0"/>
              <a:t>Pneumonia</a:t>
            </a:r>
          </a:p>
        </p:txBody>
      </p:sp>
    </p:spTree>
    <p:extLst>
      <p:ext uri="{BB962C8B-B14F-4D97-AF65-F5344CB8AC3E}">
        <p14:creationId xmlns:p14="http://schemas.microsoft.com/office/powerpoint/2010/main" val="260326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A1BE2-92DE-4D6B-BE0F-78D904E6A4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Clinical presentation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46E92-C7D6-478F-9D22-E37EE46628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Generally asymptomatic</a:t>
            </a:r>
          </a:p>
          <a:p>
            <a:r>
              <a:rPr lang="en-GB" dirty="0"/>
              <a:t>70% of women</a:t>
            </a:r>
          </a:p>
          <a:p>
            <a:r>
              <a:rPr lang="en-GB" dirty="0"/>
              <a:t>50% of men</a:t>
            </a:r>
          </a:p>
        </p:txBody>
      </p:sp>
    </p:spTree>
    <p:extLst>
      <p:ext uri="{BB962C8B-B14F-4D97-AF65-F5344CB8AC3E}">
        <p14:creationId xmlns:p14="http://schemas.microsoft.com/office/powerpoint/2010/main" val="81859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525F-B4E6-4E40-8AEB-2FFCDA2853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Female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18FBB-3B33-4D8C-BCD9-5BD468DD16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2552700"/>
            <a:ext cx="10571163" cy="313372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Vaginal discharge</a:t>
            </a:r>
          </a:p>
          <a:p>
            <a:r>
              <a:rPr lang="en-GB" dirty="0"/>
              <a:t>Proctitis</a:t>
            </a:r>
          </a:p>
          <a:p>
            <a:r>
              <a:rPr lang="en-GB" dirty="0"/>
              <a:t>Post-coital bleeding (may indicate cervicitis)</a:t>
            </a:r>
          </a:p>
          <a:p>
            <a:r>
              <a:rPr lang="en-GB" dirty="0"/>
              <a:t>Intermenstrual bleeding</a:t>
            </a:r>
          </a:p>
          <a:p>
            <a:r>
              <a:rPr lang="en-GB" dirty="0"/>
              <a:t>Cervicitis on vaginal examination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Pelvic Inflammatory Disease (PID) </a:t>
            </a:r>
          </a:p>
          <a:p>
            <a:r>
              <a:rPr lang="en-GB" dirty="0"/>
              <a:t>May present with pelvic pain +/- signs of systemic infection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93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5E6FD-4323-40C6-B7F7-872AB31A5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544A1-0894-41F4-9E2D-0D9B5391F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Urethral discharge (usually clear)</a:t>
            </a:r>
          </a:p>
          <a:p>
            <a:r>
              <a:rPr lang="en-GB" dirty="0"/>
              <a:t>Dysuria</a:t>
            </a:r>
          </a:p>
          <a:p>
            <a:r>
              <a:rPr lang="en-GB" dirty="0"/>
              <a:t>Proctitis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Epididymo</a:t>
            </a:r>
            <a:r>
              <a:rPr lang="en-GB" dirty="0"/>
              <a:t>-orchitis (EO) </a:t>
            </a:r>
          </a:p>
          <a:p>
            <a:r>
              <a:rPr lang="en-GB" dirty="0"/>
              <a:t>May present with scrotal pain</a:t>
            </a:r>
          </a:p>
        </p:txBody>
      </p:sp>
    </p:spTree>
    <p:extLst>
      <p:ext uri="{BB962C8B-B14F-4D97-AF65-F5344CB8AC3E}">
        <p14:creationId xmlns:p14="http://schemas.microsoft.com/office/powerpoint/2010/main" val="10494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6E2B-EAE9-4234-84D0-A6D05494D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Investigations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CA046-EF4E-4983-8644-51ECF8399F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Nucleic Acid Amplification Test (NAAT)</a:t>
            </a:r>
          </a:p>
          <a:p>
            <a:r>
              <a:rPr lang="en-GB" dirty="0"/>
              <a:t>First void urine if sampling from penis </a:t>
            </a:r>
          </a:p>
          <a:p>
            <a:r>
              <a:rPr lang="en-GB" dirty="0" err="1"/>
              <a:t>Vulvo</a:t>
            </a:r>
            <a:r>
              <a:rPr lang="en-GB" dirty="0"/>
              <a:t>-vaginal swab</a:t>
            </a:r>
          </a:p>
          <a:p>
            <a:r>
              <a:rPr lang="en-GB" dirty="0"/>
              <a:t>Extra-genital </a:t>
            </a:r>
          </a:p>
          <a:p>
            <a:pPr lvl="1"/>
            <a:r>
              <a:rPr lang="en-GB" dirty="0"/>
              <a:t>Throat</a:t>
            </a:r>
          </a:p>
          <a:p>
            <a:pPr lvl="1"/>
            <a:r>
              <a:rPr lang="en-GB" dirty="0"/>
              <a:t>Rectum </a:t>
            </a:r>
          </a:p>
          <a:p>
            <a:r>
              <a:rPr lang="en-GB" dirty="0"/>
              <a:t>Self-taken </a:t>
            </a:r>
          </a:p>
          <a:p>
            <a:r>
              <a:rPr lang="en-GB" dirty="0"/>
              <a:t>14 day incubation</a:t>
            </a:r>
          </a:p>
        </p:txBody>
      </p:sp>
    </p:spTree>
    <p:extLst>
      <p:ext uri="{BB962C8B-B14F-4D97-AF65-F5344CB8AC3E}">
        <p14:creationId xmlns:p14="http://schemas.microsoft.com/office/powerpoint/2010/main" val="394862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FFBC-94D4-4261-94DC-A449A95B7D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NAAT tests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A4E73-6142-4408-A79E-C8A1CFD14B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A group of test tubes and swabs&#10;&#10;Description automatically generated with low confidence">
            <a:extLst>
              <a:ext uri="{FF2B5EF4-FFF2-40B4-BE49-F238E27FC236}">
                <a16:creationId xmlns:a16="http://schemas.microsoft.com/office/drawing/2014/main" id="{3944C8AB-CC07-440C-91A5-F0243A8E8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308" y="2328618"/>
            <a:ext cx="41402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4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BE4D6-CBB8-4FE9-9BBF-1C688E2E5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Complications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76D4E-9B84-46FD-BD12-77E9CA8AF5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Pelvic inflammatory disease (PID): increases the risk of ectopic pregnancy and infertility</a:t>
            </a:r>
          </a:p>
          <a:p>
            <a:r>
              <a:rPr lang="en-GB" dirty="0" err="1"/>
              <a:t>Epididmyo</a:t>
            </a:r>
            <a:r>
              <a:rPr lang="en-GB" dirty="0"/>
              <a:t>-orchitis (leading to scrotal pain and swelling)</a:t>
            </a:r>
          </a:p>
          <a:p>
            <a:r>
              <a:rPr lang="en-GB" dirty="0"/>
              <a:t>Prostatitis</a:t>
            </a:r>
          </a:p>
          <a:p>
            <a:r>
              <a:rPr lang="en-GB" dirty="0"/>
              <a:t>Reactive arthritis</a:t>
            </a:r>
          </a:p>
        </p:txBody>
      </p:sp>
    </p:spTree>
    <p:extLst>
      <p:ext uri="{BB962C8B-B14F-4D97-AF65-F5344CB8AC3E}">
        <p14:creationId xmlns:p14="http://schemas.microsoft.com/office/powerpoint/2010/main" val="273096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2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CFDE00"/>
      </a:accent1>
      <a:accent2>
        <a:srgbClr val="712177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buFont typeface="Arial" panose="020B0604020202020204" pitchFamily="34" charset="0"/>
          <a:buChar char="•"/>
          <a:defRPr dirty="0" err="1" smtClean="0">
            <a:solidFill>
              <a:srgbClr val="712177"/>
            </a:solidFill>
            <a:latin typeface="Hind Bold" panose="02000000000000000000" pitchFamily="2" charset="0"/>
            <a:cs typeface="Hind Bold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8F63AD168C514A9564250AB610D0A5" ma:contentTypeVersion="14" ma:contentTypeDescription="Create a new document." ma:contentTypeScope="" ma:versionID="81b36da26fb0a5031db376bea576b096">
  <xsd:schema xmlns:xsd="http://www.w3.org/2001/XMLSchema" xmlns:xs="http://www.w3.org/2001/XMLSchema" xmlns:p="http://schemas.microsoft.com/office/2006/metadata/properties" xmlns:ns3="bc200d71-c5c4-426a-8063-921b991c0743" xmlns:ns4="2ff3db72-51e3-440a-ba71-7577723b61f9" targetNamespace="http://schemas.microsoft.com/office/2006/metadata/properties" ma:root="true" ma:fieldsID="41856d7d05e8eb04ea9b247dbf5e6755" ns3:_="" ns4:_="">
    <xsd:import namespace="bc200d71-c5c4-426a-8063-921b991c0743"/>
    <xsd:import namespace="2ff3db72-51e3-440a-ba71-7577723b61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00d71-c5c4-426a-8063-921b991c07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3db72-51e3-440a-ba71-7577723b61f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D4175C-A144-4199-AF61-330E523301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200d71-c5c4-426a-8063-921b991c0743"/>
    <ds:schemaRef ds:uri="2ff3db72-51e3-440a-ba71-7577723b61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7498C0-65AC-437A-9328-88BAA5B81815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bc200d71-c5c4-426a-8063-921b991c074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ff3db72-51e3-440a-ba71-7577723b61f9"/>
  </ds:schemaRefs>
</ds:datastoreItem>
</file>

<file path=customXml/itemProps3.xml><?xml version="1.0" encoding="utf-8"?>
<ds:datastoreItem xmlns:ds="http://schemas.openxmlformats.org/officeDocument/2006/customXml" ds:itemID="{AEA5E97B-17A3-4DAE-BA91-43A83A5B35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673</Words>
  <Application>Microsoft Office PowerPoint</Application>
  <PresentationFormat>Widescreen</PresentationFormat>
  <Paragraphs>140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Hind</vt:lpstr>
      <vt:lpstr>Hind Light</vt:lpstr>
      <vt:lpstr>Wingdings 2</vt:lpstr>
      <vt:lpstr>Quotable</vt:lpstr>
      <vt:lpstr> Chlamydia  GP Masterclass 20 June 2023</vt:lpstr>
      <vt:lpstr>Chlamydia trachomatis</vt:lpstr>
      <vt:lpstr>Transmission</vt:lpstr>
      <vt:lpstr>Clinical presentation</vt:lpstr>
      <vt:lpstr>Female </vt:lpstr>
      <vt:lpstr>Male</vt:lpstr>
      <vt:lpstr>Investigations</vt:lpstr>
      <vt:lpstr>NAAT tests</vt:lpstr>
      <vt:lpstr>Complications</vt:lpstr>
      <vt:lpstr>Management</vt:lpstr>
      <vt:lpstr>Complicated/systemic</vt:lpstr>
      <vt:lpstr>Lymphogranuloma-venereum (LGV)</vt:lpstr>
      <vt:lpstr>Risk factors</vt:lpstr>
      <vt:lpstr>PowerPoint Presentation</vt:lpstr>
      <vt:lpstr>Co-infection</vt:lpstr>
      <vt:lpstr>Partner Notification</vt:lpstr>
      <vt:lpstr>Test of cure (TOC)</vt:lpstr>
      <vt:lpstr>Data </vt:lpstr>
      <vt:lpstr>Referrals </vt:lpstr>
      <vt:lpstr>References 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Foster</dc:creator>
  <cp:lastModifiedBy>MURPHY, Maria (NHS GREATER MANCHESTER ICB - 01W)</cp:lastModifiedBy>
  <cp:revision>70</cp:revision>
  <cp:lastPrinted>2023-06-20T08:35:07Z</cp:lastPrinted>
  <dcterms:created xsi:type="dcterms:W3CDTF">2017-06-02T10:05:41Z</dcterms:created>
  <dcterms:modified xsi:type="dcterms:W3CDTF">2023-06-20T08:50:47Z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0x010100258F63AD168C514A9564250AB610D0A5</vt:lpwstr>
  </property>
</Properties>
</file>