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0" r:id="rId6"/>
    <p:sldId id="259" r:id="rId7"/>
    <p:sldId id="279" r:id="rId8"/>
    <p:sldId id="276" r:id="rId9"/>
    <p:sldId id="274" r:id="rId10"/>
    <p:sldId id="264" r:id="rId11"/>
    <p:sldId id="277" r:id="rId12"/>
    <p:sldId id="272" r:id="rId13"/>
    <p:sldId id="281" r:id="rId14"/>
    <p:sldId id="280" r:id="rId15"/>
    <p:sldId id="273" r:id="rId16"/>
    <p:sldId id="267" r:id="rId17"/>
    <p:sldId id="271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4">
          <p15:clr>
            <a:srgbClr val="A4A3A4"/>
          </p15:clr>
        </p15:guide>
        <p15:guide id="2" orient="horz" pos="1293">
          <p15:clr>
            <a:srgbClr val="A4A3A4"/>
          </p15:clr>
        </p15:guide>
        <p15:guide id="3" orient="horz" pos="263">
          <p15:clr>
            <a:srgbClr val="A4A3A4"/>
          </p15:clr>
        </p15:guide>
        <p15:guide id="4" orient="horz" pos="1074">
          <p15:clr>
            <a:srgbClr val="A4A3A4"/>
          </p15:clr>
        </p15:guide>
        <p15:guide id="5" pos="955">
          <p15:clr>
            <a:srgbClr val="A4A3A4"/>
          </p15:clr>
        </p15:guide>
        <p15:guide id="6" pos="5474">
          <p15:clr>
            <a:srgbClr val="A4A3A4"/>
          </p15:clr>
        </p15:guide>
        <p15:guide id="7" pos="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DD5"/>
    <a:srgbClr val="E1E880"/>
    <a:srgbClr val="3F5664"/>
    <a:srgbClr val="5A5A64"/>
    <a:srgbClr val="CED647"/>
    <a:srgbClr val="262626"/>
    <a:srgbClr val="C7E146"/>
    <a:srgbClr val="39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4034"/>
        <p:guide orient="horz" pos="1293"/>
        <p:guide orient="horz" pos="263"/>
        <p:guide orient="horz" pos="1074"/>
        <p:guide pos="955"/>
        <p:guide pos="5474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8:23:22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374 853 24575,'61'0'0,"0"-2"0,-1-3 0,0-2 0,0-4 0,-1-1 0,0-4 0,67-26 0,-75 21 0,86-39 0,-104 46 0,65-19 0,-63 23 0,54-24 0,175-72 0,-223 92 0,214-85 0,-112 51 0,2 6 0,155-25 0,406-26 0,-631 81 0,112-32 0,17-3 0,-120 38 0,0 4 0,122 8 0,-57 1 0,1479-4 0,-1608 1 0,-1 1 0,1 1 0,0 0 0,-1 2 0,0 0 0,0 1 0,0 1 0,-1 1 0,0 0 0,21 14 0,101 43 0,-92-45 0,82 47 0,113 68 0,-142-81 0,-14-18 0,-68-29 0,0 0 0,-1 1 0,1 0 0,18 14 0,-11-7 0,0 0 0,1-2 0,0-1 0,45 12 0,-5 0 0,-48-17 0,18 7 0,-1 0 0,-1 2 0,60 38 0,-54-23 0,-1 1 0,-2 2 0,-2 1 0,-1 2 0,48 66 0,-75-90 0,0 0 0,0 0 0,-1 1 0,-1 0 0,0 0 0,-1 0 0,6 30 0,-4-1 0,1 64 0,-6-71 0,4 26 0,23 95 0,-16-102 0,-3 1 0,4 84 0,4 56 0,0 9 0,-19-190 0,-1 0 0,0 0 0,0 0 0,-2 0 0,0-1 0,-1 1 0,0-1 0,-1 0 0,0 0 0,-13 19 0,-11 13 0,-57 65 0,61-80 0,10-10 0,-2-1 0,0-1 0,-2 0 0,0-1 0,-1-1 0,0-1 0,-43 23 0,14-16 0,-1-2 0,-1-2 0,-1-3 0,0-1 0,-104 12 0,-107-2 0,-336-11 0,-1677-15 0,1884 21 0,12-1 0,266-18 0,-433-18 0,500 12 0,-73-8 0,1-4 0,-152-43 0,-209-67 0,398 107 0,0-3 0,2-4 0,-79-38 0,136 52 0,-40-29 0,-13-9 0,26 22 0,-57-46 0,-12-7 0,85 58 0,2-1 0,-59-58 0,21 17 0,44 44 0,1-1 0,1-1 0,2-2 0,0 0 0,2-2 0,-32-53 0,10 8 0,22 38 0,-18-40 0,33 61 0,1-1 0,0 1 0,1-1 0,0 0 0,2 0 0,-2-23 0,2 16 0,1 0 0,1-1 0,1 1 0,2-1 0,0 1 0,1 0 0,1 0 0,1 1 0,1-1 0,1 1 0,0 1 0,2-1 0,18-27 0,3-3 0,-22 34 0,1-1 0,25-29 0,-31 42 0,1 1 0,-1-1 0,1 1 0,0 0 0,0 1 0,0-1 0,1 1 0,-1 0 0,1 0 0,0 1 0,-1 0 0,1 0 0,11-2 0,167-25-1365,-145 24-5461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8:23:33.63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336 702 24575,'4'-1'0,"-1"0"0,1-1 0,0 1 0,-1-1 0,0 0 0,1 0 0,-1 0 0,0 0 0,0 0 0,4-4 0,10-7 0,444-219 0,-179 96 0,-94 58 0,-105 46 0,102-28 0,-97 30 0,3 5 0,0 3 0,137-13 0,-24 20 0,221 14 0,-178 5 0,1076-4 0,-1051 17 0,-75-2 0,-124-12 0,-1 4 0,1 2 0,-1 4 0,74 23 0,-90-22 0,2-2 0,0-2 0,0-4 0,103 0 0,-70-3 0,-19 1 0,1 3 0,126 29 0,-175-29 0,45 22 0,-46-18 0,1-1 0,24 6 0,54 9 0,-36-11 0,114 43 0,-146-45 0,64 14 0,-63-18 0,61 23 0,-31-6 0,1-2 0,1-4 0,103 18 0,-96-30 0,-56-7 0,1 2 0,-1 0 0,0 1 0,0 1 0,0 0 0,19 8 0,-8 0 0,9 4 0,44 25 0,-69-33 0,-1 0 0,0 1 0,0 1 0,-1-1 0,0 2 0,18 22 0,12 21 0,36 63 0,-64-92 0,0 0 0,-2 1 0,0 0 0,-2 0 0,7 37 0,-10-37 0,3 13 0,-1 0 0,-2 0 0,-2 0 0,-2 78 0,-3-111 0,0 0 0,0-1 0,0 1 0,-1 0 0,0-1 0,0 1 0,-1-1 0,1 1 0,-1-1 0,0 0 0,-1 0 0,1-1 0,-1 1 0,0-1 0,0 1 0,0-1 0,-1 0 0,0-1 0,1 1 0,-11 4 0,-7 3 0,0-1 0,-1-2 0,-45 12 0,-3 2 0,-552 198 0,513-180 0,-197 44 0,246-70 0,2 2 0,0 3 0,2 3 0,0 2 0,-78 46 0,103-53 0,-1-2 0,0-1 0,-1-2 0,0-1 0,-1-1 0,-63 8 0,-89 4 0,-53 10 0,151-15 0,0-4 0,-178 3 0,30 0 0,64-1 0,-31-13 0,-60 3 0,210 2 0,0 3 0,-57 17 0,-19 5 0,-44-8 0,116-19 0,-1 4 0,-87 23 0,77-12 0,-1-3 0,-1-3 0,0-3 0,-1-4 0,-103-1 0,108-3 0,0 2 0,-118 27 0,14-2 0,87-17 0,12-2 0,-96 3 0,-561-15 0,699 0 0,0-1 0,-1-2 0,1-1 0,-53-16 0,27 1 0,-81-38 0,81 28 0,1-2 0,1-2 0,2-3 0,2-2 0,1-2 0,3-2 0,-50-59 0,78 76 0,0 0 0,2-2 0,0 0 0,3-1 0,0 0 0,-10-34 0,10 24 0,-2 1 0,-2 1 0,-22-36 0,2 16 0,-54-113 0,83 150 0,0-1 0,1 0 0,1 0 0,1-1 0,0 1 0,2-1 0,1 0 0,1 0 0,2-39 0,1 48 0,1 0 0,0 0 0,1 0 0,1 1 0,0 0 0,0 0 0,1 0 0,12-17 0,9-9 0,32-36 0,-53 68 0,14-14 18,0 0-1,2 1 0,40-27 1,-45 35-178,0-1 1,0 0-1,-1-1 1,-1-1 0,0-1-1,-1 0 1,-1-1-1,20-29 1,-17 11-6667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6:05:18.3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1067 669 24575,'1'-12'0,"0"0"0,1 0 0,1 0 0,-1 1 0,2-1 0,0 1 0,0 0 0,1 0 0,0 0 0,1 1 0,0 0 0,1 0 0,0 0 0,9-9 0,3-2 0,2 1 0,0 0 0,1 2 0,42-28 0,25-3 0,2 4 0,169-58 0,-149 66 0,1 5 0,223-34 0,241 29 0,-384 41-91,-1 8 0,375 75 0,353 167-182,-861-235 262,102 48 0,-137-54 27,0 0 0,-1 1 0,-1 2 1,0 0-1,-1 1 0,33 37 0,57 87 195,109 187 0,-182-270-178,-8-12-33,-1 2 0,-3 1 0,-2 0 0,-2 2 0,22 83 0,-7 11 0,83 294 0,192 384 0,-207-561 0,-87-215 0,-3 0 0,-1 1 0,-3 1 0,-2 0 0,3 95 0,9 124-112,85 425-1,155 240-497,-205-777 610,88 283 0,-127-374 0,-3 0 0,-2 0 0,-4 1 0,-1 127 0,-9-129 106,-4-1 0,-2 0 0,-3-1 0,-2 0 0,-38 99 0,39-130-91,-1 0 1,-1-1-1,-2-1 0,-1-1 1,-1 0-1,-1-1 0,-2-1 1,0-2-1,-2 0 0,0-1 1,-2-1-1,-39 25 0,5-12-15,-1-3 0,-2-2 0,-76 24 0,-202 44 0,189-61 0,-1-7 0,-1-7 0,-1-6 0,-263-6 0,320-20 0,1-3 0,0-5 0,-97-31 0,-279-107 0,363 116 0,-1393-567-563,1172 463 561,149 66 2,-388-174 0,524 227 66,1-2-1,2-1 1,0-3 0,2-2-1,-70-70 1,-154-208 182,190 217-325,-21-28 77,-120-193 0,185 260 0,2-1 0,3-2 0,2 0 0,3-1 0,2-2 0,-17-98 0,17-22 0,9-362 0,15 424 0,6-1 0,4 1 0,45-164 0,6 34 0,98-454 0,-19-416 0,-136 1060 0,2 0 0,24-71 0,-10 42 0,-24 81 0,2 1 0,-1 0 0,1 0 0,0 0 0,0 0 0,0 1 0,0-1 0,1 1 0,0 0 0,0-1 0,0 2 0,1-1 0,-1 1 0,1-1 0,9-4 0,8-3 0,1 0 0,30-9 0,-44 17 0,77-18 0,-75 20 0,0-1 0,0 0 0,0-1 0,0 0 0,-1 0 0,1-1 0,-1 0 0,0-1 0,0 0 0,0-1 0,-1 0 0,0 0 0,10-10 0,60-70-1365,-67 76-5461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6:05:0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1043 1089 24575,'10'-1'0,"0"0"0,-1 0 0,1-1 0,0 0 0,-1-1 0,0 0 0,0-1 0,0 0 0,0 0 0,-1-1 0,1 0 0,14-12 0,6-7 0,-2-2 0,26-29 0,-28 28 0,39-40 0,3 2 0,2 3 0,3 4 0,3 2 0,2 4 0,2 3 0,158-70 0,-41 45 0,3 8 0,319-61 0,-245 82 0,404-16 0,-574 57 0,0 5 0,0 5 0,-1 4 0,0 5 0,-1 4 0,148 47 0,-163-35 0,-1 3 0,-2 4 0,-1 3 0,91 63 0,-110-59 0,-1 3 0,-2 2 0,-3 3 0,-2 3 0,60 77 0,-4 26 0,153 291 0,-221-372 0,266 524 0,-235-437 0,92 308 0,-140-359 0,14 136 0,11 56 0,-13-150 0,4 9 0,25 214 0,-54-235 0,-4-28 0,36 168 0,-2-115 0,-12-55 0,21 156 0,-50-250 0,-1 0 0,-1 0 0,-1 0 0,-1 0 0,-1 0 0,-1 0 0,0-1 0,-1 0 0,-2 1 0,0-2 0,0 1 0,-13 19 0,-13 18 0,-3-3 0,-60 71 0,45-61 0,-165 199 0,164-206 0,-3-3 0,-87 68 0,36-48 0,-3-5 0,-160 75 0,-246 78 0,515-221 0,-124 49 0,-144 35 0,185-64 0,-1-4 0,-157 9 0,-270-14 0,-1-46 0,436 22 0,0-3 0,1-4 0,-101-40 0,-204-122 0,-652-310 0,907 436 0,-354-192 0,371 181 0,4-5 0,-122-107 0,163 121 0,3-2 0,3-3 0,2-2 0,-57-90 0,76 97 0,4 0 0,1-3 0,4 0 0,2-1 0,3-2 0,-14-69 0,17 19 0,5 0 0,2-211 0,2 9 0,3 270 0,-1 0 0,-21-67 0,-1-7 0,23 85 0,1-1 0,2-1 0,2 1 0,1 0 0,2-1 0,2 1 0,1 0 0,2 0 0,1 0 0,2 1 0,1 0 0,2 0 0,1 1 0,2 1 0,1 1 0,37-55 0,123-174 0,77-108 0,-165 250 0,32-57 0,-100 142 0,-1-1 0,-2 0 0,17-53 0,65-202 0,-93 271 25,-1-1-1,-1 0 0,3-38 1,2-6-1488,-4 39-5363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6:05:42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6:05:08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1043 1089 24575,'10'-1'0,"0"0"0,-1 0 0,1-1 0,0 0 0,-1-1 0,0 0 0,0-1 0,0 0 0,0 0 0,-1-1 0,1 0 0,14-12 0,6-7 0,-2-2 0,26-29 0,-28 28 0,39-40 0,3 2 0,2 3 0,3 4 0,3 2 0,2 4 0,2 3 0,158-70 0,-41 45 0,3 8 0,319-61 0,-245 82 0,404-16 0,-574 57 0,0 5 0,0 5 0,-1 4 0,0 5 0,-1 4 0,148 47 0,-163-35 0,-1 3 0,-2 4 0,-1 3 0,91 63 0,-110-59 0,-1 3 0,-2 2 0,-3 3 0,-2 3 0,60 77 0,-4 26 0,153 291 0,-221-372 0,266 524 0,-235-437 0,92 308 0,-140-359 0,14 136 0,11 56 0,-13-150 0,4 9 0,25 214 0,-54-235 0,-4-28 0,36 168 0,-2-115 0,-12-55 0,21 156 0,-50-250 0,-1 0 0,-1 0 0,-1 0 0,-1 0 0,-1 0 0,-1 0 0,0-1 0,-1 0 0,-2 1 0,0-2 0,0 1 0,-13 19 0,-13 18 0,-3-3 0,-60 71 0,45-61 0,-165 199 0,164-206 0,-3-3 0,-87 68 0,36-48 0,-3-5 0,-160 75 0,-246 78 0,515-221 0,-124 49 0,-144 35 0,185-64 0,-1-4 0,-157 9 0,-270-14 0,-1-46 0,436 22 0,0-3 0,1-4 0,-101-40 0,-204-122 0,-652-310 0,907 436 0,-354-192 0,371 181 0,4-5 0,-122-107 0,163 121 0,3-2 0,3-3 0,2-2 0,-57-90 0,76 97 0,4 0 0,1-3 0,4 0 0,2-1 0,3-2 0,-14-69 0,17 19 0,5 0 0,2-211 0,2 9 0,3 270 0,-1 0 0,-21-67 0,-1-7 0,23 85 0,1-1 0,2-1 0,2 1 0,1 0 0,2-1 0,2 1 0,1 0 0,2 0 0,1 0 0,2 1 0,1 0 0,2 0 0,1 1 0,2 1 0,1 1 0,37-55 0,123-174 0,77-108 0,-165 250 0,32-57 0,-100 142 0,-1-1 0,-2 0 0,17-53 0,65-202 0,-93 271 25,-1-1-1,-1 0 0,3-38 1,2-6-1488,-4 39-5363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4T16:05:42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770061-2033-4B0A-8B3A-CA70569325D0}" type="datetimeFigureOut">
              <a:rPr lang="en-GB" smtClean="0"/>
              <a:t>19/06/2023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0B602-D787-400C-B417-0AD9E94FC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0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41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87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71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17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Indicators of decline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15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80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40B602-D787-400C-B417-0AD9E94FCCF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16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12528" y="2249193"/>
            <a:ext cx="3715196" cy="1470025"/>
          </a:xfrm>
        </p:spPr>
        <p:txBody>
          <a:bodyPr/>
          <a:lstStyle>
            <a:lvl1pPr algn="l">
              <a:lnSpc>
                <a:spcPts val="488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A</a:t>
            </a:r>
            <a:br>
              <a:rPr lang="en-GB" dirty="0"/>
            </a:br>
            <a:r>
              <a:rPr lang="en-GB" dirty="0"/>
              <a:t>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12528" y="3602978"/>
            <a:ext cx="3715196" cy="468486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rgbClr val="9FCDD5"/>
                </a:solidFill>
                <a:latin typeface="Alte Haas Grote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THIS IS A SUBTITLE</a:t>
            </a:r>
            <a:endParaRPr lang="en-US" dirty="0"/>
          </a:p>
        </p:txBody>
      </p:sp>
      <p:pic>
        <p:nvPicPr>
          <p:cNvPr id="23" name="Picture 22" descr="Logo-GMCA-whit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8" y="5937955"/>
            <a:ext cx="1508254" cy="558054"/>
          </a:xfrm>
          <a:prstGeom prst="rect">
            <a:avLst/>
          </a:prstGeom>
        </p:spPr>
      </p:pic>
      <p:pic>
        <p:nvPicPr>
          <p:cNvPr id="25" name="Picture 24" descr="Logo-NHS-in-GM-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14" y="5844370"/>
            <a:ext cx="1951888" cy="7221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880000">
            <a:off x="5965378" y="3446393"/>
            <a:ext cx="4279900" cy="3327400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0" y="0"/>
            <a:ext cx="1618191" cy="172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1E8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320247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1542274" y="332969"/>
            <a:ext cx="0" cy="25200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F56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F5664"/>
                </a:solidFill>
              </a:rPr>
              <a:t>and Social Care Partnership</a:t>
            </a:r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7675" y="3911600"/>
            <a:ext cx="4459288" cy="1752600"/>
          </a:xfrm>
        </p:spPr>
        <p:txBody>
          <a:bodyPr>
            <a:normAutofit/>
          </a:bodyPr>
          <a:lstStyle>
            <a:lvl1pPr marL="342900" indent="-342900">
              <a:buAutoNum type="arabicPeriod"/>
              <a:defRPr sz="1600" b="1" baseline="0">
                <a:solidFill>
                  <a:schemeClr val="tx2"/>
                </a:solidFill>
                <a:latin typeface="Alte Haas Grotesk"/>
                <a:cs typeface="Alte Haas Grotesk"/>
              </a:defRPr>
            </a:lvl1pPr>
            <a:lvl2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2pPr>
            <a:lvl3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3pPr>
            <a:lvl4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4pPr>
            <a:lvl5pPr>
              <a:defRPr sz="1600" b="1">
                <a:solidFill>
                  <a:srgbClr val="3F56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FIRST POINT</a:t>
            </a:r>
          </a:p>
          <a:p>
            <a:pPr lvl="0"/>
            <a:r>
              <a:rPr lang="en-GB" dirty="0"/>
              <a:t>SECOND POINT</a:t>
            </a:r>
          </a:p>
          <a:p>
            <a:pPr lvl="0"/>
            <a:r>
              <a:rPr lang="en-GB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4054265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l">
              <a:lnSpc>
                <a:spcPts val="392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This Is THE</a:t>
            </a:r>
            <a:br>
              <a:rPr lang="en-GB" dirty="0"/>
            </a:br>
            <a:r>
              <a:rPr lang="en-GB" dirty="0"/>
              <a:t>Section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chemeClr val="bg1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chemeClr val="bg1"/>
                </a:solidFill>
              </a:rPr>
              <a:t>and Social Care Partnership</a:t>
            </a:r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chemeClr val="bg1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2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94" y="831410"/>
            <a:ext cx="3718476" cy="586227"/>
          </a:xfrm>
        </p:spPr>
        <p:txBody>
          <a:bodyPr>
            <a:noAutofit/>
          </a:bodyPr>
          <a:lstStyle>
            <a:lvl1pPr algn="l">
              <a:defRPr sz="2400" baseline="0">
                <a:solidFill>
                  <a:srgbClr val="CED647"/>
                </a:solidFill>
              </a:defRPr>
            </a:lvl1pPr>
          </a:lstStyle>
          <a:p>
            <a:r>
              <a:rPr lang="en-GB" dirty="0"/>
              <a:t>This is THE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7675" y="3667643"/>
            <a:ext cx="4049207" cy="2729982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rgbClr val="262626"/>
                </a:solidFill>
                <a:latin typeface="Alte Haas Grotesk"/>
                <a:cs typeface="Alte Haas Grotesk"/>
              </a:defRPr>
            </a:lvl1pPr>
            <a:lvl2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2pPr>
            <a:lvl3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3pPr>
            <a:lvl4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4pPr>
            <a:lvl5pPr>
              <a:defRPr sz="1800">
                <a:solidFill>
                  <a:srgbClr val="262626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</a:t>
            </a:r>
            <a:r>
              <a:rPr lang="en-GB" dirty="0" err="1"/>
              <a:t>bulletpoints</a:t>
            </a:r>
            <a:r>
              <a:rPr lang="en-GB" dirty="0"/>
              <a:t> look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358377" y="1944123"/>
            <a:ext cx="4138505" cy="1422965"/>
          </a:xfrm>
        </p:spPr>
        <p:txBody>
          <a:bodyPr>
            <a:noAutofit/>
          </a:bodyPr>
          <a:lstStyle>
            <a:lvl1pPr marL="0" indent="0">
              <a:buNone/>
              <a:defRPr sz="1600" b="0" kern="100" baseline="0">
                <a:solidFill>
                  <a:srgbClr val="262626"/>
                </a:solidFill>
                <a:latin typeface="Alte Haas Grotesk"/>
              </a:defRPr>
            </a:lvl1pPr>
            <a:lvl2pPr>
              <a:defRPr sz="1600" kern="100">
                <a:solidFill>
                  <a:srgbClr val="262626"/>
                </a:solidFill>
                <a:latin typeface="Alte Haas Grotesk"/>
              </a:defRPr>
            </a:lvl2pPr>
            <a:lvl3pPr>
              <a:defRPr sz="1600" kern="100">
                <a:solidFill>
                  <a:srgbClr val="262626"/>
                </a:solidFill>
                <a:latin typeface="Alte Haas Grotesk"/>
              </a:defRPr>
            </a:lvl3pPr>
            <a:lvl4pPr>
              <a:defRPr sz="1600" kern="100">
                <a:solidFill>
                  <a:srgbClr val="262626"/>
                </a:solidFill>
                <a:latin typeface="Alte Haas Grotesk"/>
              </a:defRPr>
            </a:lvl4pPr>
            <a:lvl5pPr>
              <a:defRPr sz="1600" kern="100">
                <a:solidFill>
                  <a:srgbClr val="262626"/>
                </a:solidFill>
                <a:latin typeface="Alte Haas Grotesk"/>
              </a:defRPr>
            </a:lvl5pPr>
          </a:lstStyle>
          <a:p>
            <a:pPr lvl="0"/>
            <a:r>
              <a:rPr lang="en-GB" dirty="0"/>
              <a:t>This is how a short text paragraph </a:t>
            </a:r>
            <a:r>
              <a:rPr lang="en-US" dirty="0"/>
              <a:t>looks. We can add further text and bullet-points (see example below). We can use a line to subtly divide different elements.</a:t>
            </a:r>
          </a:p>
          <a:p>
            <a:pPr lvl="0"/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4758397" y="986731"/>
            <a:ext cx="3937928" cy="5143784"/>
          </a:xfrm>
          <a:solidFill>
            <a:srgbClr val="9FCDD5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Imagebox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5887582" y="372222"/>
            <a:ext cx="2860475" cy="16021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600" b="1" cap="all" baseline="0">
                <a:latin typeface="Alte Haas Grotesk"/>
                <a:cs typeface="Alte Haas Grotesk"/>
              </a:defRPr>
            </a:lvl1pPr>
          </a:lstStyle>
          <a:p>
            <a:r>
              <a:rPr lang="en-US" b="1" cap="all" dirty="0">
                <a:solidFill>
                  <a:srgbClr val="395764"/>
                </a:solidFill>
              </a:rPr>
              <a:t>This is the headline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 hasCustomPrompt="1"/>
          </p:nvPr>
        </p:nvSpPr>
        <p:spPr>
          <a:xfrm>
            <a:off x="4757738" y="6167017"/>
            <a:ext cx="3594100" cy="411163"/>
          </a:xfrm>
        </p:spPr>
        <p:txBody>
          <a:bodyPr>
            <a:noAutofit/>
          </a:bodyPr>
          <a:lstStyle>
            <a:lvl1pPr marL="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1pPr>
            <a:lvl2pPr marL="4572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2pPr>
            <a:lvl3pPr marL="9144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3pPr>
            <a:lvl4pPr marL="13716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4pPr>
            <a:lvl5pPr marL="1828800" indent="0" algn="l">
              <a:buNone/>
              <a:defRPr sz="1400" b="1">
                <a:solidFill>
                  <a:srgbClr val="5A5A64"/>
                </a:solidFill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how notes look.</a:t>
            </a:r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957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 hasCustomPrompt="1"/>
          </p:nvPr>
        </p:nvSpPr>
        <p:spPr>
          <a:xfrm>
            <a:off x="356694" y="1598869"/>
            <a:ext cx="4140188" cy="31841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This is a paragraph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3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mepageLogos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1136951"/>
            <a:ext cx="7249185" cy="474281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1551411" y="332969"/>
            <a:ext cx="0" cy="25200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1600683" y="263073"/>
            <a:ext cx="23906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lte Haas Grotesk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i="0" cap="none" dirty="0">
                <a:solidFill>
                  <a:srgbClr val="395764"/>
                </a:solidFill>
              </a:rPr>
              <a:t>Greater Manchester Health</a:t>
            </a:r>
          </a:p>
          <a:p>
            <a:r>
              <a:rPr lang="en-US" sz="900" b="0" i="0" cap="none" dirty="0">
                <a:solidFill>
                  <a:srgbClr val="395764"/>
                </a:solidFill>
              </a:rPr>
              <a:t>and Social Care Partnership</a:t>
            </a:r>
          </a:p>
        </p:txBody>
      </p:sp>
      <p:sp>
        <p:nvSpPr>
          <p:cNvPr id="9" name="Text Placeholder 41"/>
          <p:cNvSpPr>
            <a:spLocks noGrp="1"/>
          </p:cNvSpPr>
          <p:nvPr>
            <p:ph type="body" sz="quarter" idx="19" hasCustomPrompt="1"/>
          </p:nvPr>
        </p:nvSpPr>
        <p:spPr>
          <a:xfrm>
            <a:off x="361680" y="255816"/>
            <a:ext cx="1382983" cy="34908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000" b="1">
                <a:solidFill>
                  <a:srgbClr val="3F5664"/>
                </a:solidFill>
                <a:latin typeface="Alte Haas Grotesk"/>
                <a:cs typeface="Alte Haas Grotesk"/>
              </a:defRPr>
            </a:lvl1pPr>
            <a:lvl2pPr>
              <a:defRPr sz="1000">
                <a:latin typeface="Alte Haas Grotesk"/>
                <a:cs typeface="Alte Haas Grotesk"/>
              </a:defRPr>
            </a:lvl2pPr>
            <a:lvl3pPr>
              <a:defRPr sz="1000">
                <a:latin typeface="Alte Haas Grotesk"/>
                <a:cs typeface="Alte Haas Grotesk"/>
              </a:defRPr>
            </a:lvl3pPr>
            <a:lvl4pPr>
              <a:defRPr sz="1000">
                <a:latin typeface="Alte Haas Grotesk"/>
                <a:cs typeface="Alte Haas Grotesk"/>
              </a:defRPr>
            </a:lvl4pPr>
            <a:lvl5pPr>
              <a:defRPr sz="1000">
                <a:latin typeface="Alte Haas Grotesk"/>
                <a:cs typeface="Alte Haas Grotesk"/>
              </a:defRPr>
            </a:lvl5pPr>
          </a:lstStyle>
          <a:p>
            <a:pPr lvl="0"/>
            <a:r>
              <a:rPr lang="en-GB" dirty="0"/>
              <a:t>THIS IS THE SECTION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7675" y="643807"/>
            <a:ext cx="8248650" cy="0"/>
          </a:xfrm>
          <a:prstGeom prst="line">
            <a:avLst/>
          </a:prstGeom>
          <a:ln w="127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63120" y="2768363"/>
            <a:ext cx="8229600" cy="1143000"/>
          </a:xfrm>
        </p:spPr>
        <p:txBody>
          <a:bodyPr>
            <a:noAutofit/>
          </a:bodyPr>
          <a:lstStyle>
            <a:lvl1pPr algn="ctr">
              <a:lnSpc>
                <a:spcPts val="3920"/>
              </a:lnSpc>
              <a:defRPr sz="3600" baseline="0">
                <a:solidFill>
                  <a:srgbClr val="3F5664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53983" y="5469798"/>
            <a:ext cx="2807470" cy="1313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1400" b="1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Contact us</a:t>
            </a: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If you have any queries about these guidelines, contact the GMHSC communications team: 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gm.hsccomms@nhs.net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endParaRPr lang="en-GB" sz="1400" b="0" i="0" u="none" strike="noStrike" kern="1200" baseline="30000" dirty="0">
              <a:solidFill>
                <a:srgbClr val="3F5664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GB" sz="1400" b="0" i="0" u="none" strike="noStrike" kern="1200" baseline="30000" dirty="0" err="1">
                <a:solidFill>
                  <a:srgbClr val="3F5664"/>
                </a:solidFill>
                <a:latin typeface="+mn-lt"/>
                <a:ea typeface="+mn-ea"/>
                <a:cs typeface="+mn-cs"/>
              </a:rPr>
              <a:t>www.gmhsc.org.uk</a:t>
            </a:r>
            <a:b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</a:br>
            <a:r>
              <a:rPr lang="en-GB" sz="1400" b="0" i="0" u="none" strike="noStrike" kern="1200" baseline="30000" dirty="0">
                <a:solidFill>
                  <a:srgbClr val="3F5664"/>
                </a:solidFill>
                <a:latin typeface="+mn-lt"/>
                <a:ea typeface="+mn-ea"/>
                <a:cs typeface="+mn-cs"/>
              </a:rPr>
              <a:t>@GM_HSC</a:t>
            </a:r>
          </a:p>
          <a:p>
            <a:endParaRPr lang="en-US" sz="1400" dirty="0">
              <a:solidFill>
                <a:srgbClr val="3F5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41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9EC202AB-D438-2943-B0B4-C661A9ABD354}" type="datetimeFigureOut">
              <a:rPr lang="en-US" smtClean="0"/>
              <a:pPr/>
              <a:t>6/19/2023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lte Haas Grotesk"/>
              </a:defRPr>
            </a:lvl1pPr>
          </a:lstStyle>
          <a:p>
            <a:fld id="{45DC6942-1FC7-8F40-9C62-2F3E4E37F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4" r:id="rId4"/>
    <p:sldLayoutId id="2147483650" r:id="rId5"/>
    <p:sldLayoutId id="2147483658" r:id="rId6"/>
    <p:sldLayoutId id="214748365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 cap="all">
          <a:solidFill>
            <a:schemeClr val="tx1"/>
          </a:solidFill>
          <a:latin typeface="Alte Haas Grotes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shire-epaige.nhs.uk/wp-content/uploads/2023/03/EARLY-Toolkit-V2.0-March-2023.pd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customXml" Target="../ink/ink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712528" y="1978676"/>
            <a:ext cx="3715196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EARLY identification TOOLKIT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Charlotte Reddick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22281" y="4071464"/>
            <a:ext cx="2900681" cy="0"/>
          </a:xfrm>
          <a:prstGeom prst="line">
            <a:avLst/>
          </a:prstGeom>
          <a:ln w="5715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A31DFE-B35A-4415-BD48-2A1D816A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724" y="213303"/>
            <a:ext cx="2411438" cy="8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83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6249590" cy="586227"/>
          </a:xfrm>
        </p:spPr>
        <p:txBody>
          <a:bodyPr/>
          <a:lstStyle/>
          <a:p>
            <a:r>
              <a:rPr lang="en-US" dirty="0"/>
              <a:t>Early identification toolkit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E092FC4-89D8-4648-9FE4-577C7F33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2616763"/>
            <a:ext cx="7200426" cy="14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2E7FB6-D8A9-0DD6-C79F-9E9A106CA0F4}"/>
                  </a:ext>
                </a:extLst>
              </p14:cNvPr>
              <p14:cNvContentPartPr/>
              <p14:nvPr/>
            </p14:nvContentPartPr>
            <p14:xfrm>
              <a:off x="3156335" y="2118882"/>
              <a:ext cx="2565000" cy="248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2E7FB6-D8A9-0DD6-C79F-9E9A106CA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7336" y="2109882"/>
                <a:ext cx="2582638" cy="25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335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2" y="831410"/>
            <a:ext cx="7740385" cy="586227"/>
          </a:xfrm>
        </p:spPr>
        <p:txBody>
          <a:bodyPr/>
          <a:lstStyle/>
          <a:p>
            <a:r>
              <a:rPr lang="en-US" dirty="0"/>
              <a:t>WHAT ARE THE BENEFITS TO ME </a:t>
            </a:r>
            <a:r>
              <a:rPr lang="en-US" dirty="0" err="1"/>
              <a:t>IDENTiftying</a:t>
            </a:r>
            <a:r>
              <a:rPr lang="en-US" dirty="0"/>
              <a:t> decline?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788A2-70D9-C175-30DC-7F4C99381639}"/>
              </a:ext>
            </a:extLst>
          </p:cNvPr>
          <p:cNvSpPr txBox="1"/>
          <p:nvPr/>
        </p:nvSpPr>
        <p:spPr>
          <a:xfrm>
            <a:off x="376148" y="2088925"/>
            <a:ext cx="8391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Increase those </a:t>
            </a:r>
            <a:r>
              <a:rPr lang="en-US" sz="1800" b="1" dirty="0"/>
              <a:t>identified</a:t>
            </a:r>
            <a:r>
              <a:rPr lang="en-US" sz="1800" dirty="0"/>
              <a:t> and included in your </a:t>
            </a:r>
            <a:r>
              <a:rPr lang="en-US" sz="1800" b="1" dirty="0"/>
              <a:t>palliative care list</a:t>
            </a:r>
          </a:p>
          <a:p>
            <a:r>
              <a:rPr lang="en-US" sz="1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101AD9-7326-DE8F-B0FA-EB7217145730}"/>
              </a:ext>
            </a:extLst>
          </p:cNvPr>
          <p:cNvSpPr txBox="1"/>
          <p:nvPr/>
        </p:nvSpPr>
        <p:spPr>
          <a:xfrm>
            <a:off x="545977" y="3505227"/>
            <a:ext cx="805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Increase the proportion patients </a:t>
            </a:r>
            <a:r>
              <a:rPr lang="en-US" sz="1800" b="1" dirty="0"/>
              <a:t>offered advance</a:t>
            </a:r>
            <a:r>
              <a:rPr lang="en-US" b="1" dirty="0"/>
              <a:t> care planning</a:t>
            </a:r>
            <a:endParaRPr lang="en-US" sz="1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98C72-FB63-EB54-2A75-5652939CFA4F}"/>
              </a:ext>
            </a:extLst>
          </p:cNvPr>
          <p:cNvSpPr txBox="1"/>
          <p:nvPr/>
        </p:nvSpPr>
        <p:spPr>
          <a:xfrm>
            <a:off x="1053171" y="4878535"/>
            <a:ext cx="66893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Increase potential for the people under your care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achieving their wishes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and preferences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at the end of life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ADDFA8-242B-9E86-1805-D5B1C99CB680}"/>
              </a:ext>
            </a:extLst>
          </p:cNvPr>
          <p:cNvCxnSpPr/>
          <p:nvPr/>
        </p:nvCxnSpPr>
        <p:spPr>
          <a:xfrm>
            <a:off x="4397833" y="2663301"/>
            <a:ext cx="0" cy="656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6BB927-AABC-7EAB-5BA0-0F5AE8DAEE96}"/>
              </a:ext>
            </a:extLst>
          </p:cNvPr>
          <p:cNvCxnSpPr/>
          <p:nvPr/>
        </p:nvCxnSpPr>
        <p:spPr>
          <a:xfrm>
            <a:off x="4393821" y="4120719"/>
            <a:ext cx="0" cy="656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BA59C2-C7F6-B7CE-DD9B-D22440BBE639}"/>
                  </a:ext>
                </a:extLst>
              </p14:cNvPr>
              <p14:cNvContentPartPr/>
              <p14:nvPr/>
            </p14:nvContentPartPr>
            <p14:xfrm>
              <a:off x="1038422" y="21746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BA59C2-C7F6-B7CE-DD9B-D22440BBE6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9422" y="21656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6503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2" y="831410"/>
            <a:ext cx="8386377" cy="586227"/>
          </a:xfrm>
        </p:spPr>
        <p:txBody>
          <a:bodyPr/>
          <a:lstStyle/>
          <a:p>
            <a:r>
              <a:rPr lang="en-US" dirty="0"/>
              <a:t>Sounds GREAT, BUT I’M ALREADY SNOWED UNDER….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8811" y="2325864"/>
            <a:ext cx="8386377" cy="408246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Running the EARLY search </a:t>
            </a:r>
            <a:r>
              <a:rPr lang="en-US" sz="1800" dirty="0"/>
              <a:t>– </a:t>
            </a:r>
            <a:r>
              <a:rPr lang="en-US" dirty="0"/>
              <a:t>Admin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Validating the generated list </a:t>
            </a:r>
            <a:r>
              <a:rPr lang="en-US" sz="1800" dirty="0"/>
              <a:t>– </a:t>
            </a:r>
            <a:r>
              <a:rPr lang="en-US" dirty="0"/>
              <a:t>Split between clinicians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Advance care planning </a:t>
            </a:r>
          </a:p>
          <a:p>
            <a:r>
              <a:rPr lang="en-US" sz="1800" b="1" dirty="0"/>
              <a:t> </a:t>
            </a:r>
            <a:r>
              <a:rPr lang="en-US" sz="1800" dirty="0"/>
              <a:t>-</a:t>
            </a:r>
            <a:r>
              <a:rPr lang="en-US" sz="1800" b="1" dirty="0"/>
              <a:t>   </a:t>
            </a:r>
            <a:r>
              <a:rPr lang="en-US" dirty="0"/>
              <a:t>Moving the conversation upstream</a:t>
            </a:r>
          </a:p>
          <a:p>
            <a:pPr marL="285750" indent="-285750">
              <a:buFontTx/>
              <a:buChar char="-"/>
            </a:pPr>
            <a:r>
              <a:rPr lang="en-US" dirty="0"/>
              <a:t>Take small chunks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Resources in toolkit &amp; ACP course</a:t>
            </a:r>
          </a:p>
          <a:p>
            <a:endParaRPr lang="en-US" sz="1800" b="1" dirty="0"/>
          </a:p>
          <a:p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3192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6249590" cy="586227"/>
          </a:xfrm>
        </p:spPr>
        <p:txBody>
          <a:bodyPr/>
          <a:lstStyle/>
          <a:p>
            <a:r>
              <a:rPr lang="en-US" dirty="0"/>
              <a:t>Early identification toolkit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E092FC4-89D8-4648-9FE4-577C7F33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2616763"/>
            <a:ext cx="7200426" cy="14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54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6249590" cy="586227"/>
          </a:xfrm>
        </p:spPr>
        <p:txBody>
          <a:bodyPr/>
          <a:lstStyle/>
          <a:p>
            <a:r>
              <a:rPr lang="en-US" dirty="0"/>
              <a:t>Want more support?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78811" y="1625874"/>
            <a:ext cx="8386377" cy="4082466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Charlotte Reddick – </a:t>
            </a: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creddick@nhs.net </a:t>
            </a:r>
          </a:p>
          <a:p>
            <a:pPr lvl="0"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Karen McEwan – </a:t>
            </a:r>
            <a:r>
              <a:rPr lang="en-GB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Park View Practice &amp; </a:t>
            </a:r>
            <a:r>
              <a:rPr lang="en-GB" sz="1500" b="0" i="0" dirty="0">
                <a:solidFill>
                  <a:srgbClr val="000000"/>
                </a:solidFill>
                <a:effectLst/>
              </a:rPr>
              <a:t>Clinical lead for planned care and cancer </a:t>
            </a:r>
            <a:r>
              <a:rPr lang="en-GB" sz="1500" dirty="0">
                <a:solidFill>
                  <a:srgbClr val="000000"/>
                </a:solidFill>
              </a:rPr>
              <a:t>Stockport locality</a:t>
            </a:r>
          </a:p>
          <a:p>
            <a:pPr lvl="0">
              <a:spcAft>
                <a:spcPts val="0"/>
              </a:spcAft>
            </a:pPr>
            <a:r>
              <a:rPr lang="en-GB" sz="1500" b="0" i="0" dirty="0">
                <a:solidFill>
                  <a:srgbClr val="000000"/>
                </a:solidFill>
                <a:effectLst/>
              </a:rPr>
              <a:t>  </a:t>
            </a:r>
          </a:p>
          <a:p>
            <a:pPr lvl="0">
              <a:spcAft>
                <a:spcPts val="0"/>
              </a:spcAft>
            </a:pPr>
            <a:r>
              <a:rPr lang="en-GB" sz="1500" dirty="0">
                <a:solidFill>
                  <a:srgbClr val="000000"/>
                </a:solidFill>
              </a:rPr>
              <a:t>                                              Karenmcewan@nhs.net</a:t>
            </a:r>
            <a:endParaRPr lang="en-GB" sz="1500" b="0" i="0" dirty="0">
              <a:solidFill>
                <a:srgbClr val="000000"/>
              </a:solidFill>
              <a:effectLst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GB" sz="20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GB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GB" sz="1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Sarah Griffiths – </a:t>
            </a:r>
            <a:r>
              <a:rPr lang="en-GB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Finney Lane Surgery, GP Facilitator Stockport Palliative Care Team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n-GB" sz="15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GB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Sarah.griffiths10@nhs.net</a:t>
            </a:r>
          </a:p>
          <a:p>
            <a:pPr lvl="0">
              <a:spcAft>
                <a:spcPts val="0"/>
              </a:spcAft>
            </a:pPr>
            <a:endParaRPr lang="en-GB" sz="18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030" name="Picture 6" descr="Karen McEwan - GP - Stockport CCG | LinkedIn">
            <a:extLst>
              <a:ext uri="{FF2B5EF4-FFF2-40B4-BE49-F238E27FC236}">
                <a16:creationId xmlns:a16="http://schemas.microsoft.com/office/drawing/2014/main" id="{1C994523-5C2D-06AD-F5EF-67991B446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23" y="2701123"/>
            <a:ext cx="1455753" cy="14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72D23D5-D584-9680-94F0-14182DA9E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5" y="4785249"/>
            <a:ext cx="1255680" cy="15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4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000" b="1" dirty="0">
                <a:solidFill>
                  <a:schemeClr val="bg1"/>
                </a:solidFill>
              </a:rPr>
              <a:t>EARLY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000" b="1" dirty="0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7675" y="3897860"/>
            <a:ext cx="3432964" cy="0"/>
          </a:xfrm>
          <a:prstGeom prst="line">
            <a:avLst/>
          </a:prstGeom>
          <a:ln w="76200" cmpd="sng">
            <a:solidFill>
              <a:srgbClr val="C7E1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oes anyone have any questions? - Agent Academy">
            <a:extLst>
              <a:ext uri="{FF2B5EF4-FFF2-40B4-BE49-F238E27FC236}">
                <a16:creationId xmlns:a16="http://schemas.microsoft.com/office/drawing/2014/main" id="{1BD41CE7-E65B-43BC-8241-C3127DF61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695" y="1905001"/>
            <a:ext cx="3288186" cy="37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AAB9C2-1326-9A2A-5002-6C348913A2A7}"/>
              </a:ext>
            </a:extLst>
          </p:cNvPr>
          <p:cNvSpPr txBox="1"/>
          <p:nvPr/>
        </p:nvSpPr>
        <p:spPr>
          <a:xfrm>
            <a:off x="256300" y="6380807"/>
            <a:ext cx="8631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https://www.cheshire-epaige.nhs.uk/wp-content/uploads/2023/03/EARLY-Toolkit-V2.0-March-2023.pdf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9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EARLY </a:t>
            </a:r>
          </a:p>
          <a:p>
            <a:r>
              <a:rPr lang="en-US" dirty="0"/>
              <a:t>INTRODUCTION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EARLY toolkit?</a:t>
            </a:r>
          </a:p>
          <a:p>
            <a:r>
              <a:rPr lang="en-US" dirty="0"/>
              <a:t>What are the benefits?</a:t>
            </a:r>
          </a:p>
          <a:p>
            <a:r>
              <a:rPr lang="en-US" dirty="0"/>
              <a:t>How do I use it? 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447675" y="3632905"/>
            <a:ext cx="1103723" cy="0"/>
          </a:xfrm>
          <a:prstGeom prst="line">
            <a:avLst/>
          </a:prstGeom>
          <a:ln w="762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53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BC08C4-39DC-A950-7826-024FC2177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1833"/>
            <a:ext cx="9144000" cy="126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106C2E-0C7B-E7CB-F654-C55B7F98D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4920"/>
            <a:ext cx="9144000" cy="707318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450C0ECB-3EDD-D27F-7B64-D9106716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93" y="936058"/>
            <a:ext cx="4821481" cy="586227"/>
          </a:xfrm>
        </p:spPr>
        <p:txBody>
          <a:bodyPr/>
          <a:lstStyle/>
          <a:p>
            <a:r>
              <a:rPr lang="en-US" dirty="0"/>
              <a:t>Stockport LCS Framework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310C01A-CC2A-68A9-64C4-EB01075EDD8E}"/>
                  </a:ext>
                </a:extLst>
              </p14:cNvPr>
              <p14:cNvContentPartPr/>
              <p14:nvPr/>
            </p14:nvContentPartPr>
            <p14:xfrm>
              <a:off x="6173024" y="2104518"/>
              <a:ext cx="2825640" cy="1050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310C01A-CC2A-68A9-64C4-EB01075EDD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4024" y="2095518"/>
                <a:ext cx="2843280" cy="10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A5ED2E0-485E-ADB4-1BE3-F9E2A9BA3137}"/>
                  </a:ext>
                </a:extLst>
              </p14:cNvPr>
              <p14:cNvContentPartPr/>
              <p14:nvPr/>
            </p14:nvContentPartPr>
            <p14:xfrm>
              <a:off x="6173384" y="4451358"/>
              <a:ext cx="2837880" cy="956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A5ED2E0-485E-ADB4-1BE3-F9E2A9BA313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64744" y="4442358"/>
                <a:ext cx="2855520" cy="9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419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4821481" cy="586227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74171" y="2749900"/>
            <a:ext cx="5749907" cy="2458616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Toolkit to help primary care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identify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patients who may be in the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last year of life</a:t>
            </a:r>
          </a:p>
          <a:p>
            <a:pPr algn="ctr"/>
            <a:r>
              <a:rPr lang="en-GB" sz="2000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0507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6249590" cy="586227"/>
          </a:xfrm>
        </p:spPr>
        <p:txBody>
          <a:bodyPr/>
          <a:lstStyle/>
          <a:p>
            <a:r>
              <a:rPr lang="en-US" dirty="0"/>
              <a:t>Early identification toolkit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E092FC4-89D8-4648-9FE4-577C7F33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2616763"/>
            <a:ext cx="7200426" cy="14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238A2B4-10B1-CEAC-A771-12D8141FFF00}"/>
                  </a:ext>
                </a:extLst>
              </p14:cNvPr>
              <p14:cNvContentPartPr/>
              <p14:nvPr/>
            </p14:nvContentPartPr>
            <p14:xfrm>
              <a:off x="352622" y="2173960"/>
              <a:ext cx="2499840" cy="2771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238A2B4-10B1-CEAC-A771-12D8141FFF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982" y="2165320"/>
                <a:ext cx="2517480" cy="27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6732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4821481" cy="586227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672831" y="2661123"/>
            <a:ext cx="1868040" cy="2458616"/>
          </a:xfrm>
        </p:spPr>
        <p:txBody>
          <a:bodyPr/>
          <a:lstStyle/>
          <a:p>
            <a:endParaRPr lang="en-GB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Frailty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Dementia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COPD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Heart failure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MND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a typeface="Calibri"/>
                <a:cs typeface="Times New Roman"/>
              </a:rPr>
              <a:t>Cancer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 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026" name="Picture 2" descr="Does EMIS Web need new functionality to meet the Working at Scale agenda &amp;  to maintain being the system of choice as GPs get bigger and work together​  - Dr Neil Paul">
            <a:extLst>
              <a:ext uri="{FF2B5EF4-FFF2-40B4-BE49-F238E27FC236}">
                <a16:creationId xmlns:a16="http://schemas.microsoft.com/office/drawing/2014/main" id="{7781C598-B51C-F8BF-CA41-650F12E7B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2" y="2406375"/>
            <a:ext cx="2099661" cy="91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d out if someone searched Google, Facebook and more on your device">
            <a:extLst>
              <a:ext uri="{FF2B5EF4-FFF2-40B4-BE49-F238E27FC236}">
                <a16:creationId xmlns:a16="http://schemas.microsoft.com/office/drawing/2014/main" id="{0D1E2948-DDDB-87A1-0396-C77D0302E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82" y="3393389"/>
            <a:ext cx="2112284" cy="11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ld-standards-framework-logo – Friends of the Yeatman Hospital">
            <a:extLst>
              <a:ext uri="{FF2B5EF4-FFF2-40B4-BE49-F238E27FC236}">
                <a16:creationId xmlns:a16="http://schemas.microsoft.com/office/drawing/2014/main" id="{367F53A0-DC29-4632-21AF-AA071538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842593"/>
            <a:ext cx="1971101" cy="98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bout – SPICT">
            <a:extLst>
              <a:ext uri="{FF2B5EF4-FFF2-40B4-BE49-F238E27FC236}">
                <a16:creationId xmlns:a16="http://schemas.microsoft.com/office/drawing/2014/main" id="{1A75B93E-88F2-DA3A-65C4-432FC3B7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75" y="893123"/>
            <a:ext cx="1049027" cy="10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4D0E35-9E53-841B-E3E8-F2725950C72E}"/>
              </a:ext>
            </a:extLst>
          </p:cNvPr>
          <p:cNvCxnSpPr/>
          <p:nvPr/>
        </p:nvCxnSpPr>
        <p:spPr>
          <a:xfrm>
            <a:off x="5513033" y="1990829"/>
            <a:ext cx="319596" cy="6801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82028E5-D682-8ECF-5D2F-7D00CEE550D6}"/>
              </a:ext>
            </a:extLst>
          </p:cNvPr>
          <p:cNvCxnSpPr>
            <a:cxnSpLocks/>
          </p:cNvCxnSpPr>
          <p:nvPr/>
        </p:nvCxnSpPr>
        <p:spPr>
          <a:xfrm flipH="1">
            <a:off x="6803791" y="1998825"/>
            <a:ext cx="339368" cy="6641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AED1185-5913-BADD-B244-7D6554CCA552}"/>
              </a:ext>
            </a:extLst>
          </p:cNvPr>
          <p:cNvCxnSpPr/>
          <p:nvPr/>
        </p:nvCxnSpPr>
        <p:spPr>
          <a:xfrm>
            <a:off x="6312023" y="4946624"/>
            <a:ext cx="0" cy="3462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6433E8-F791-4D9A-13A4-79D6A1C181FE}"/>
              </a:ext>
            </a:extLst>
          </p:cNvPr>
          <p:cNvSpPr txBox="1"/>
          <p:nvPr/>
        </p:nvSpPr>
        <p:spPr>
          <a:xfrm>
            <a:off x="3826277" y="5519486"/>
            <a:ext cx="511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Identify people entering the last year of life</a:t>
            </a:r>
          </a:p>
        </p:txBody>
      </p:sp>
    </p:spTree>
    <p:extLst>
      <p:ext uri="{BB962C8B-B14F-4D97-AF65-F5344CB8AC3E}">
        <p14:creationId xmlns:p14="http://schemas.microsoft.com/office/powerpoint/2010/main" val="886813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6249590" cy="586227"/>
          </a:xfrm>
        </p:spPr>
        <p:txBody>
          <a:bodyPr/>
          <a:lstStyle/>
          <a:p>
            <a:r>
              <a:rPr lang="en-US" dirty="0"/>
              <a:t>HOW CAN A TOOL HELP YOU?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693" y="1522053"/>
            <a:ext cx="8386377" cy="586227"/>
          </a:xfrm>
        </p:spPr>
        <p:txBody>
          <a:bodyPr/>
          <a:lstStyle/>
          <a:p>
            <a:r>
              <a:rPr lang="en-US" sz="2000" b="1" dirty="0"/>
              <a:t>Help with </a:t>
            </a:r>
            <a:r>
              <a:rPr lang="en-US" sz="2000" b="1" dirty="0" err="1"/>
              <a:t>recognising</a:t>
            </a:r>
            <a:r>
              <a:rPr lang="en-US" sz="2000" b="1" dirty="0"/>
              <a:t> end of life…..</a:t>
            </a:r>
          </a:p>
          <a:p>
            <a:pPr marL="0" indent="0">
              <a:buNone/>
            </a:pPr>
            <a:endParaRPr lang="en-US" sz="2000" dirty="0"/>
          </a:p>
          <a:p>
            <a:endParaRPr lang="en-GB" sz="1800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3" name="image.png">
            <a:extLst>
              <a:ext uri="{FF2B5EF4-FFF2-40B4-BE49-F238E27FC236}">
                <a16:creationId xmlns:a16="http://schemas.microsoft.com/office/drawing/2014/main" id="{7FAF99C2-BA84-4C36-B728-B963F91CA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44" y="2286725"/>
            <a:ext cx="5186864" cy="3351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>
            <a:extLst>
              <a:ext uri="{FF2B5EF4-FFF2-40B4-BE49-F238E27FC236}">
                <a16:creationId xmlns:a16="http://schemas.microsoft.com/office/drawing/2014/main" id="{CDBDF012-4C08-4167-A5D7-B8834FB8F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467" y="5140170"/>
            <a:ext cx="1705870" cy="11424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798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6249590" cy="586227"/>
          </a:xfrm>
        </p:spPr>
        <p:txBody>
          <a:bodyPr/>
          <a:lstStyle/>
          <a:p>
            <a:r>
              <a:rPr lang="en-US" dirty="0"/>
              <a:t>Early identification toolkit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 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E092FC4-89D8-4648-9FE4-577C7F33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2" y="2616763"/>
            <a:ext cx="7200426" cy="149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2E7FB6-D8A9-0DD6-C79F-9E9A106CA0F4}"/>
                  </a:ext>
                </a:extLst>
              </p14:cNvPr>
              <p14:cNvContentPartPr/>
              <p14:nvPr/>
            </p14:nvContentPartPr>
            <p14:xfrm>
              <a:off x="1683902" y="2084680"/>
              <a:ext cx="2565000" cy="248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2E7FB6-D8A9-0DD6-C79F-9E9A106CA0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4902" y="2075680"/>
                <a:ext cx="2582640" cy="250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98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6693" y="831410"/>
            <a:ext cx="7100550" cy="586227"/>
          </a:xfrm>
        </p:spPr>
        <p:txBody>
          <a:bodyPr/>
          <a:lstStyle/>
          <a:p>
            <a:r>
              <a:rPr lang="en-US" dirty="0"/>
              <a:t>How to clinically validate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361680" y="274088"/>
            <a:ext cx="1382983" cy="34908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/>
              <a:t>EARLY</a:t>
            </a:r>
          </a:p>
          <a:p>
            <a:pPr>
              <a:lnSpc>
                <a:spcPct val="70000"/>
              </a:lnSpc>
            </a:pPr>
            <a:r>
              <a:rPr lang="en-US" dirty="0"/>
              <a:t>INTRODUCTION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98C72-FB63-EB54-2A75-5652939CFA4F}"/>
              </a:ext>
            </a:extLst>
          </p:cNvPr>
          <p:cNvSpPr txBox="1"/>
          <p:nvPr/>
        </p:nvSpPr>
        <p:spPr>
          <a:xfrm>
            <a:off x="1744663" y="2174680"/>
            <a:ext cx="6689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Would you be surprised if they died within the next year?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BA59C2-C7F6-B7CE-DD9B-D22440BBE639}"/>
                  </a:ext>
                </a:extLst>
              </p14:cNvPr>
              <p14:cNvContentPartPr/>
              <p14:nvPr/>
            </p14:nvContentPartPr>
            <p14:xfrm>
              <a:off x="1038422" y="217468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BA59C2-C7F6-B7CE-DD9B-D22440BBE6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22" y="216568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.jpeg">
            <a:extLst>
              <a:ext uri="{FF2B5EF4-FFF2-40B4-BE49-F238E27FC236}">
                <a16:creationId xmlns:a16="http://schemas.microsoft.com/office/drawing/2014/main" id="{BBE94BE6-2B24-F56E-02D7-CA7BBECAC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03" y="1540179"/>
            <a:ext cx="1346716" cy="170588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25C067E-BD27-B8AB-E69B-FDD608B6C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43768" y="3521132"/>
            <a:ext cx="7724729" cy="3336868"/>
          </a:xfrm>
        </p:spPr>
        <p:txBody>
          <a:bodyPr/>
          <a:lstStyle/>
          <a:p>
            <a:pPr>
              <a:spcBef>
                <a:spcPts val="600"/>
              </a:spcBef>
              <a:buSzPct val="100000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Unstable, deteriorating,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complex symptom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burden.</a:t>
            </a:r>
          </a:p>
          <a:p>
            <a:pPr>
              <a:spcBef>
                <a:spcPts val="600"/>
              </a:spcBef>
              <a:buSzPct val="100000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Decreasing response to treatments and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decreasing reversibility.</a:t>
            </a:r>
          </a:p>
          <a:p>
            <a:pPr>
              <a:spcBef>
                <a:spcPts val="600"/>
              </a:spcBef>
              <a:buSzPct val="100000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Progressive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weight loss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(&gt;10% in 6 months).</a:t>
            </a:r>
          </a:p>
          <a:p>
            <a:pPr>
              <a:spcBef>
                <a:spcPts val="600"/>
              </a:spcBef>
              <a:buSzPct val="100000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Repeated </a:t>
            </a:r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unplanned </a:t>
            </a:r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 hospital admissions.</a:t>
            </a:r>
          </a:p>
          <a:p>
            <a:pPr>
              <a:spcBef>
                <a:spcPts val="600"/>
              </a:spcBef>
              <a:buSzPct val="100000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Gold Standard Framework - End of Life Care Programme for GPs">
            <a:extLst>
              <a:ext uri="{FF2B5EF4-FFF2-40B4-BE49-F238E27FC236}">
                <a16:creationId xmlns:a16="http://schemas.microsoft.com/office/drawing/2014/main" id="{E88080DC-5910-4003-A5A1-5DCEA0D7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" y="4505739"/>
            <a:ext cx="2607780" cy="111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87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3F5664"/>
      </a:dk2>
      <a:lt2>
        <a:srgbClr val="9CCDD5"/>
      </a:lt2>
      <a:accent1>
        <a:srgbClr val="F6997C"/>
      </a:accent1>
      <a:accent2>
        <a:srgbClr val="CED647"/>
      </a:accent2>
      <a:accent3>
        <a:srgbClr val="5A5A5A"/>
      </a:accent3>
      <a:accent4>
        <a:srgbClr val="F3CD8A"/>
      </a:accent4>
      <a:accent5>
        <a:srgbClr val="C8E9EB"/>
      </a:accent5>
      <a:accent6>
        <a:srgbClr val="A06E46"/>
      </a:accent6>
      <a:hlink>
        <a:srgbClr val="3F5664"/>
      </a:hlink>
      <a:folHlink>
        <a:srgbClr val="CED64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CDAE87D6B9B488573A3296FEBD7B2" ma:contentTypeVersion="47" ma:contentTypeDescription="Create a new document." ma:contentTypeScope="" ma:versionID="1a7fc1ee4a0c4ca1a70b2d24da17eaf9">
  <xsd:schema xmlns:xsd="http://www.w3.org/2001/XMLSchema" xmlns:xs="http://www.w3.org/2001/XMLSchema" xmlns:p="http://schemas.microsoft.com/office/2006/metadata/properties" xmlns:ns1="http://schemas.microsoft.com/sharepoint/v3" xmlns:ns2="28388376-7bae-4e6b-8ce4-c78bac96bfe0" xmlns:ns3="73b35fb8-5ca5-47eb-9e3c-cb6ef9e60656" targetNamespace="http://schemas.microsoft.com/office/2006/metadata/properties" ma:root="true" ma:fieldsID="281b6b763f3243846c6d7ab888321670" ns1:_="" ns2:_="" ns3:_="">
    <xsd:import namespace="http://schemas.microsoft.com/sharepoint/v3"/>
    <xsd:import namespace="28388376-7bae-4e6b-8ce4-c78bac96bfe0"/>
    <xsd:import namespace="73b35fb8-5ca5-47eb-9e3c-cb6ef9e6065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88376-7bae-4e6b-8ce4-c78bac96bfe0" elementFormDefault="qualified">
    <xsd:import namespace="http://schemas.microsoft.com/office/2006/documentManagement/types"/>
    <xsd:import namespace="http://schemas.microsoft.com/office/infopath/2007/PartnerControls"/>
    <xsd:element name="MediaLengthInSeconds" ma:index="10" nillable="true" ma:displayName="Length (seconds)" ma:description="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35fb8-5ca5-47eb-9e3c-cb6ef9e606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D2C791-54E7-409C-9A13-57B13A4C444C}">
  <ds:schemaRefs>
    <ds:schemaRef ds:uri="28388376-7bae-4e6b-8ce4-c78bac96bfe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73b35fb8-5ca5-47eb-9e3c-cb6ef9e6065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CCBD077-0843-47A5-8FCC-5C2E0E29B3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C4FDD8-DB1D-46D4-BEC6-1C1830849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388376-7bae-4e6b-8ce4-c78bac96bfe0"/>
    <ds:schemaRef ds:uri="73b35fb8-5ca5-47eb-9e3c-cb6ef9e606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12216</TotalTime>
  <Words>345</Words>
  <Application>Microsoft Office PowerPoint</Application>
  <PresentationFormat>On-screen Show (4:3)</PresentationFormat>
  <Paragraphs>104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Alte Haas Grotesk</vt:lpstr>
      <vt:lpstr>Arial</vt:lpstr>
      <vt:lpstr>Calibri</vt:lpstr>
      <vt:lpstr>Wingdings</vt:lpstr>
      <vt:lpstr>Office Theme</vt:lpstr>
      <vt:lpstr>EARLY identification TOOLKIT</vt:lpstr>
      <vt:lpstr>aims</vt:lpstr>
      <vt:lpstr>Stockport LCS Framework</vt:lpstr>
      <vt:lpstr>What is it?</vt:lpstr>
      <vt:lpstr>Early identification toolkit</vt:lpstr>
      <vt:lpstr>What is it?</vt:lpstr>
      <vt:lpstr>HOW CAN A TOOL HELP YOU?</vt:lpstr>
      <vt:lpstr>Early identification toolkit</vt:lpstr>
      <vt:lpstr>How to clinically validate</vt:lpstr>
      <vt:lpstr>Early identification toolkit</vt:lpstr>
      <vt:lpstr>WHAT ARE THE BENEFITS TO ME IDENTiftying decline?</vt:lpstr>
      <vt:lpstr>Sounds GREAT, BUT I’M ALREADY SNOWED UNDER….</vt:lpstr>
      <vt:lpstr>Early identification toolkit</vt:lpstr>
      <vt:lpstr>Want more support?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</dc:creator>
  <cp:lastModifiedBy>MURPHY, Maria (NHS GREATER MANCHESTER ICB - 01W)</cp:lastModifiedBy>
  <cp:revision>49</cp:revision>
  <dcterms:created xsi:type="dcterms:W3CDTF">2018-08-01T08:32:56Z</dcterms:created>
  <dcterms:modified xsi:type="dcterms:W3CDTF">2023-06-19T07:41:03Z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0x0101008C2CDAE87D6B9B488573A3296FEBD7B2</vt:lpwstr>
  </property>
  <property fmtid="{D5CDD505-2E9C-101B-9397-08002B2CF9AE}" pid="3" name="_ShortcutWebId">
    <vt:lpwstr/>
  </property>
  <property fmtid="{D5CDD505-2E9C-101B-9397-08002B2CF9AE}" pid="4" name="_ShortcutUniqueId">
    <vt:lpwstr/>
  </property>
  <property fmtid="{D5CDD505-2E9C-101B-9397-08002B2CF9AE}" pid="5" name="_ShortcutSiteId">
    <vt:lpwstr/>
  </property>
  <property fmtid="{D5CDD505-2E9C-101B-9397-08002B2CF9AE}" pid="6" name="_ShortcutUrl">
    <vt:lpwstr/>
  </property>
  <property fmtid="{D5CDD505-2E9C-101B-9397-08002B2CF9AE}" pid="7" name="_ExtendedDescription">
    <vt:lpwstr/>
  </property>
</Properties>
</file>