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07" r:id="rId2"/>
    <p:sldId id="388" r:id="rId3"/>
    <p:sldId id="386" r:id="rId4"/>
    <p:sldId id="263" r:id="rId5"/>
    <p:sldId id="264" r:id="rId6"/>
    <p:sldId id="266" r:id="rId7"/>
    <p:sldId id="265" r:id="rId8"/>
    <p:sldId id="268" r:id="rId9"/>
    <p:sldId id="269" r:id="rId10"/>
    <p:sldId id="270" r:id="rId11"/>
    <p:sldId id="271" r:id="rId12"/>
    <p:sldId id="267" r:id="rId13"/>
    <p:sldId id="256" r:id="rId14"/>
    <p:sldId id="257" r:id="rId15"/>
    <p:sldId id="258" r:id="rId16"/>
    <p:sldId id="275" r:id="rId17"/>
    <p:sldId id="390" r:id="rId18"/>
    <p:sldId id="259" r:id="rId19"/>
    <p:sldId id="260" r:id="rId20"/>
    <p:sldId id="276" r:id="rId21"/>
    <p:sldId id="273" r:id="rId22"/>
    <p:sldId id="391" r:id="rId23"/>
    <p:sldId id="2147469656" r:id="rId24"/>
    <p:sldId id="2147469711" r:id="rId25"/>
    <p:sldId id="2147469714" r:id="rId26"/>
    <p:sldId id="2147469715" r:id="rId27"/>
    <p:sldId id="2147469717" r:id="rId28"/>
    <p:sldId id="2147469713" r:id="rId29"/>
    <p:sldId id="214746971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015BE-5BDF-4447-BADE-5B2BEC783757}" type="datetimeFigureOut">
              <a:rPr lang="en-GB" smtClean="0"/>
              <a:t>15/06/2022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B6AE0-62DA-44DB-9DAB-B58792D6BE25}" type="slidenum">
              <a:rPr lang="en-GB" smtClean="0"/>
              <a:t>‹#›</a:t>
            </a:fld>
            <a:endParaRPr lang="en-GB"/>
          </a:p>
        </p:txBody>
      </p:sp>
    </p:spTree>
    <p:extLst>
      <p:ext uri="{BB962C8B-B14F-4D97-AF65-F5344CB8AC3E}">
        <p14:creationId xmlns:p14="http://schemas.microsoft.com/office/powerpoint/2010/main" val="410912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A7191D-EC83-AC43-A9C4-8718E7111A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7822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A7191D-EC83-AC43-A9C4-8718E7111A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3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A7191D-EC83-AC43-A9C4-8718E7111A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643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A7191D-EC83-AC43-A9C4-8718E7111A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981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1DF34805-1F01-4BDA-A8CA-FCEA2B4BC8D0}" type="datetime3">
              <a:rPr lang="en-GB" smtClean="0"/>
              <a:pPr/>
              <a:t>15 June, 2022</a:t>
            </a:fld>
            <a:endParaRPr lang="en-GB" dirty="0"/>
          </a:p>
        </p:txBody>
      </p:sp>
      <p:sp>
        <p:nvSpPr>
          <p:cNvPr id="5" name="Slide Number Placeholder 4"/>
          <p:cNvSpPr>
            <a:spLocks noGrp="1"/>
          </p:cNvSpPr>
          <p:nvPr>
            <p:ph type="sldNum" sz="quarter" idx="5"/>
          </p:nvPr>
        </p:nvSpPr>
        <p:spPr/>
        <p:txBody>
          <a:bodyPr/>
          <a:lstStyle/>
          <a:p>
            <a:fld id="{CF5EBCF4-26FC-4F76-8DA1-52FDDC328D44}" type="slidenum">
              <a:rPr lang="en-GB" smtClean="0"/>
              <a:pPr/>
              <a:t>23</a:t>
            </a:fld>
            <a:endParaRPr lang="en-GB" dirty="0"/>
          </a:p>
        </p:txBody>
      </p:sp>
    </p:spTree>
    <p:extLst>
      <p:ext uri="{BB962C8B-B14F-4D97-AF65-F5344CB8AC3E}">
        <p14:creationId xmlns:p14="http://schemas.microsoft.com/office/powerpoint/2010/main" val="51141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endParaRPr lang="en-GB" dirty="0"/>
          </a:p>
        </p:txBody>
      </p:sp>
      <p:sp>
        <p:nvSpPr>
          <p:cNvPr id="4" name="Date Placeholder 3"/>
          <p:cNvSpPr>
            <a:spLocks noGrp="1"/>
          </p:cNvSpPr>
          <p:nvPr>
            <p:ph type="dt" idx="1"/>
          </p:nvPr>
        </p:nvSpPr>
        <p:spPr/>
        <p:txBody>
          <a:bodyPr/>
          <a:lstStyle/>
          <a:p>
            <a:fld id="{1DF34805-1F01-4BDA-A8CA-FCEA2B4BC8D0}" type="datetime3">
              <a:rPr lang="en-GB" smtClean="0"/>
              <a:pPr/>
              <a:t>15 June, 2022</a:t>
            </a:fld>
            <a:endParaRPr lang="en-GB" dirty="0"/>
          </a:p>
        </p:txBody>
      </p:sp>
      <p:sp>
        <p:nvSpPr>
          <p:cNvPr id="5" name="Slide Number Placeholder 4"/>
          <p:cNvSpPr>
            <a:spLocks noGrp="1"/>
          </p:cNvSpPr>
          <p:nvPr>
            <p:ph type="sldNum" sz="quarter" idx="5"/>
          </p:nvPr>
        </p:nvSpPr>
        <p:spPr/>
        <p:txBody>
          <a:bodyPr/>
          <a:lstStyle/>
          <a:p>
            <a:fld id="{CF5EBCF4-26FC-4F76-8DA1-52FDDC328D44}" type="slidenum">
              <a:rPr lang="en-GB" smtClean="0"/>
              <a:pPr/>
              <a:t>24</a:t>
            </a:fld>
            <a:endParaRPr lang="en-GB" dirty="0"/>
          </a:p>
        </p:txBody>
      </p:sp>
    </p:spTree>
    <p:extLst>
      <p:ext uri="{BB962C8B-B14F-4D97-AF65-F5344CB8AC3E}">
        <p14:creationId xmlns:p14="http://schemas.microsoft.com/office/powerpoint/2010/main" val="72247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1DF34805-1F01-4BDA-A8CA-FCEA2B4BC8D0}" type="datetime3">
              <a:rPr lang="en-GB" smtClean="0"/>
              <a:pPr/>
              <a:t>15 June, 2022</a:t>
            </a:fld>
            <a:endParaRPr lang="en-GB" dirty="0"/>
          </a:p>
        </p:txBody>
      </p:sp>
      <p:sp>
        <p:nvSpPr>
          <p:cNvPr id="5" name="Slide Number Placeholder 4"/>
          <p:cNvSpPr>
            <a:spLocks noGrp="1"/>
          </p:cNvSpPr>
          <p:nvPr>
            <p:ph type="sldNum" sz="quarter" idx="5"/>
          </p:nvPr>
        </p:nvSpPr>
        <p:spPr/>
        <p:txBody>
          <a:bodyPr/>
          <a:lstStyle/>
          <a:p>
            <a:fld id="{CF5EBCF4-26FC-4F76-8DA1-52FDDC328D44}" type="slidenum">
              <a:rPr lang="en-GB" smtClean="0"/>
              <a:pPr/>
              <a:t>25</a:t>
            </a:fld>
            <a:endParaRPr lang="en-GB" dirty="0"/>
          </a:p>
        </p:txBody>
      </p:sp>
    </p:spTree>
    <p:extLst>
      <p:ext uri="{BB962C8B-B14F-4D97-AF65-F5344CB8AC3E}">
        <p14:creationId xmlns:p14="http://schemas.microsoft.com/office/powerpoint/2010/main" val="267469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1DF34805-1F01-4BDA-A8CA-FCEA2B4BC8D0}" type="datetime3">
              <a:rPr lang="en-GB" smtClean="0"/>
              <a:pPr/>
              <a:t>15 June, 2022</a:t>
            </a:fld>
            <a:endParaRPr lang="en-GB" dirty="0"/>
          </a:p>
        </p:txBody>
      </p:sp>
      <p:sp>
        <p:nvSpPr>
          <p:cNvPr id="5" name="Slide Number Placeholder 4"/>
          <p:cNvSpPr>
            <a:spLocks noGrp="1"/>
          </p:cNvSpPr>
          <p:nvPr>
            <p:ph type="sldNum" sz="quarter" idx="5"/>
          </p:nvPr>
        </p:nvSpPr>
        <p:spPr/>
        <p:txBody>
          <a:bodyPr/>
          <a:lstStyle/>
          <a:p>
            <a:fld id="{CF5EBCF4-26FC-4F76-8DA1-52FDDC328D44}" type="slidenum">
              <a:rPr lang="en-GB" smtClean="0"/>
              <a:pPr/>
              <a:t>26</a:t>
            </a:fld>
            <a:endParaRPr lang="en-GB" dirty="0"/>
          </a:p>
        </p:txBody>
      </p:sp>
    </p:spTree>
    <p:extLst>
      <p:ext uri="{BB962C8B-B14F-4D97-AF65-F5344CB8AC3E}">
        <p14:creationId xmlns:p14="http://schemas.microsoft.com/office/powerpoint/2010/main" val="340412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JANET</a:t>
            </a:r>
          </a:p>
          <a:p>
            <a:pPr marL="171450" indent="-171450">
              <a:buFontTx/>
              <a:buChar char="-"/>
            </a:pPr>
            <a:r>
              <a:rPr lang="en-GB" dirty="0"/>
              <a:t>As a result of the insight and as part of the reimagine phase, we have worked with CCGs and practices to identify 17 capabilities or initiatives that would support us to address the issues identified </a:t>
            </a:r>
          </a:p>
          <a:p>
            <a:pPr marL="171450" indent="-171450">
              <a:buFontTx/>
              <a:buChar char="-"/>
            </a:pPr>
            <a:r>
              <a:rPr lang="en-GB" dirty="0"/>
              <a:t>Some of these are fairly straightforward to implement such as developing standard training and resources for practices, others are much more complex and would require investment and resource </a:t>
            </a:r>
          </a:p>
          <a:p>
            <a:pPr marL="171450" indent="-171450">
              <a:buFontTx/>
              <a:buChar char="-"/>
            </a:pPr>
            <a:r>
              <a:rPr lang="en-GB" dirty="0"/>
              <a:t>Key recommendations include developing digital skills and capabilities within practices, reduce burden of non-patient facing workload on clinical staff, build public trust and education and design services that are inclusive for all </a:t>
            </a:r>
          </a:p>
        </p:txBody>
      </p:sp>
      <p:sp>
        <p:nvSpPr>
          <p:cNvPr id="4" name="Date Placeholder 3"/>
          <p:cNvSpPr>
            <a:spLocks noGrp="1"/>
          </p:cNvSpPr>
          <p:nvPr>
            <p:ph type="dt" idx="1"/>
          </p:nvPr>
        </p:nvSpPr>
        <p:spPr/>
        <p:txBody>
          <a:bodyPr/>
          <a:lstStyle/>
          <a:p>
            <a:fld id="{1DF34805-1F01-4BDA-A8CA-FCEA2B4BC8D0}" type="datetime3">
              <a:rPr lang="en-GB" smtClean="0"/>
              <a:pPr/>
              <a:t>15 June, 2022</a:t>
            </a:fld>
            <a:endParaRPr lang="en-GB" dirty="0"/>
          </a:p>
        </p:txBody>
      </p:sp>
      <p:sp>
        <p:nvSpPr>
          <p:cNvPr id="5" name="Slide Number Placeholder 4"/>
          <p:cNvSpPr>
            <a:spLocks noGrp="1"/>
          </p:cNvSpPr>
          <p:nvPr>
            <p:ph type="sldNum" sz="quarter" idx="5"/>
          </p:nvPr>
        </p:nvSpPr>
        <p:spPr/>
        <p:txBody>
          <a:bodyPr/>
          <a:lstStyle/>
          <a:p>
            <a:fld id="{CF5EBCF4-26FC-4F76-8DA1-52FDDC328D44}" type="slidenum">
              <a:rPr lang="en-GB" smtClean="0"/>
              <a:pPr/>
              <a:t>27</a:t>
            </a:fld>
            <a:endParaRPr lang="en-GB" dirty="0"/>
          </a:p>
        </p:txBody>
      </p:sp>
    </p:spTree>
    <p:extLst>
      <p:ext uri="{BB962C8B-B14F-4D97-AF65-F5344CB8AC3E}">
        <p14:creationId xmlns:p14="http://schemas.microsoft.com/office/powerpoint/2010/main" val="157737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1DF34805-1F01-4BDA-A8CA-FCEA2B4BC8D0}" type="datetime3">
              <a:rPr lang="en-GB" smtClean="0"/>
              <a:pPr/>
              <a:t>15 June, 2022</a:t>
            </a:fld>
            <a:endParaRPr lang="en-GB" dirty="0"/>
          </a:p>
        </p:txBody>
      </p:sp>
      <p:sp>
        <p:nvSpPr>
          <p:cNvPr id="5" name="Slide Number Placeholder 4"/>
          <p:cNvSpPr>
            <a:spLocks noGrp="1"/>
          </p:cNvSpPr>
          <p:nvPr>
            <p:ph type="sldNum" sz="quarter" idx="5"/>
          </p:nvPr>
        </p:nvSpPr>
        <p:spPr/>
        <p:txBody>
          <a:bodyPr/>
          <a:lstStyle/>
          <a:p>
            <a:fld id="{CF5EBCF4-26FC-4F76-8DA1-52FDDC328D44}" type="slidenum">
              <a:rPr lang="en-GB" smtClean="0"/>
              <a:pPr/>
              <a:t>28</a:t>
            </a:fld>
            <a:endParaRPr lang="en-GB" dirty="0"/>
          </a:p>
        </p:txBody>
      </p:sp>
    </p:spTree>
    <p:extLst>
      <p:ext uri="{BB962C8B-B14F-4D97-AF65-F5344CB8AC3E}">
        <p14:creationId xmlns:p14="http://schemas.microsoft.com/office/powerpoint/2010/main" val="109462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5.png"/><Relationship Id="rId3" Type="http://schemas.openxmlformats.org/officeDocument/2006/relationships/tags" Target="../tags/tag2.xml"/><Relationship Id="rId7" Type="http://schemas.openxmlformats.org/officeDocument/2006/relationships/slideMaster" Target="../slideMasters/slideMaster1.xml"/><Relationship Id="rId12" Type="http://schemas.openxmlformats.org/officeDocument/2006/relationships/image" Target="../media/image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3.png"/><Relationship Id="rId5" Type="http://schemas.openxmlformats.org/officeDocument/2006/relationships/tags" Target="../tags/tag4.xml"/><Relationship Id="rId10" Type="http://schemas.openxmlformats.org/officeDocument/2006/relationships/image" Target="../media/image2.png"/><Relationship Id="rId4" Type="http://schemas.openxmlformats.org/officeDocument/2006/relationships/tags" Target="../tags/tag3.xml"/><Relationship Id="rId9"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2"/>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52A1ED5-6298-8349-B64B-825F5CC35E89}"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19236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52A1ED5-6298-8349-B64B-825F5CC35E89}"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89801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5"/>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95"/>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52A1ED5-6298-8349-B64B-825F5CC35E89}"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210859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351466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0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Rectangle 2">
            <a:extLst>
              <a:ext uri="{FF2B5EF4-FFF2-40B4-BE49-F238E27FC236}">
                <a16:creationId xmlns:a16="http://schemas.microsoft.com/office/drawing/2014/main" id="{19100896-0144-4B2A-9520-9B0FAA558AC6}"/>
              </a:ext>
            </a:extLst>
          </p:cNvPr>
          <p:cNvSpPr/>
          <p:nvPr userDrawn="1"/>
        </p:nvSpPr>
        <p:spPr bwMode="ltGray">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50800" y="4672933"/>
            <a:ext cx="878074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solidFill>
                  <a:schemeClr val="bg2"/>
                </a:solidFill>
              </a:defRPr>
            </a:lvl1pPr>
          </a:lstStyle>
          <a:p>
            <a:pPr lvl="0"/>
            <a:r>
              <a:rPr lang="en-GB"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51941" y="4207577"/>
            <a:ext cx="878074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solidFill>
                  <a:schemeClr val="bg2"/>
                </a:solidFill>
              </a:defRPr>
            </a:lvl1pPr>
          </a:lstStyle>
          <a:p>
            <a:pPr lvl="0"/>
            <a:r>
              <a:rPr lang="en-GB"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6"/>
            </p:custDataLst>
          </p:nvPr>
        </p:nvSpPr>
        <p:spPr>
          <a:xfrm>
            <a:off x="551941" y="2661311"/>
            <a:ext cx="8780745"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rtl="0">
              <a:defRPr lang="en-US" sz="4000" dirty="0">
                <a:solidFill>
                  <a:schemeClr val="bg2"/>
                </a:solidFill>
              </a:defRPr>
            </a:lvl1pPr>
          </a:lstStyle>
          <a:p>
            <a:pPr lvl="0"/>
            <a:r>
              <a:rPr lang="en-GB" dirty="0"/>
              <a:t>Click to edit </a:t>
            </a:r>
            <a:br>
              <a:rPr lang="en-GB" dirty="0"/>
            </a:br>
            <a:r>
              <a:rPr lang="en-GB" dirty="0"/>
              <a:t>Master title style</a:t>
            </a:r>
          </a:p>
        </p:txBody>
      </p:sp>
      <p:pic>
        <p:nvPicPr>
          <p:cNvPr id="8" name="Google Shape;153;p26" descr="Logo-GMCA-white.ai">
            <a:extLst>
              <a:ext uri="{FF2B5EF4-FFF2-40B4-BE49-F238E27FC236}">
                <a16:creationId xmlns:a16="http://schemas.microsoft.com/office/drawing/2014/main" id="{0072B835-CAC4-4BFB-8DE9-041BC5246D4E}"/>
              </a:ext>
            </a:extLst>
          </p:cNvPr>
          <p:cNvPicPr preferRelativeResize="0"/>
          <p:nvPr userDrawn="1"/>
        </p:nvPicPr>
        <p:blipFill rotWithShape="1">
          <a:blip r:embed="rId10">
            <a:alphaModFix/>
          </a:blip>
          <a:srcRect/>
          <a:stretch/>
        </p:blipFill>
        <p:spPr>
          <a:xfrm>
            <a:off x="464378" y="5955932"/>
            <a:ext cx="1702835" cy="558054"/>
          </a:xfrm>
          <a:prstGeom prst="rect">
            <a:avLst/>
          </a:prstGeom>
          <a:noFill/>
          <a:ln>
            <a:noFill/>
          </a:ln>
        </p:spPr>
      </p:pic>
      <p:pic>
        <p:nvPicPr>
          <p:cNvPr id="9" name="Google Shape;154;p26" descr="Logo-NHS-in-GM-white.ai">
            <a:extLst>
              <a:ext uri="{FF2B5EF4-FFF2-40B4-BE49-F238E27FC236}">
                <a16:creationId xmlns:a16="http://schemas.microsoft.com/office/drawing/2014/main" id="{8B865150-4604-4397-BDE1-D2DD03B794E2}"/>
              </a:ext>
            </a:extLst>
          </p:cNvPr>
          <p:cNvPicPr preferRelativeResize="0"/>
          <p:nvPr userDrawn="1"/>
        </p:nvPicPr>
        <p:blipFill rotWithShape="1">
          <a:blip r:embed="rId11">
            <a:alphaModFix/>
          </a:blip>
          <a:srcRect/>
          <a:stretch/>
        </p:blipFill>
        <p:spPr>
          <a:xfrm>
            <a:off x="9640957" y="5779474"/>
            <a:ext cx="2198015" cy="861512"/>
          </a:xfrm>
          <a:prstGeom prst="rect">
            <a:avLst/>
          </a:prstGeom>
          <a:noFill/>
          <a:ln>
            <a:noFill/>
          </a:ln>
        </p:spPr>
      </p:pic>
      <p:pic>
        <p:nvPicPr>
          <p:cNvPr id="10" name="Google Shape;156;p26">
            <a:extLst>
              <a:ext uri="{FF2B5EF4-FFF2-40B4-BE49-F238E27FC236}">
                <a16:creationId xmlns:a16="http://schemas.microsoft.com/office/drawing/2014/main" id="{25AE4A79-BB77-4E69-A6B8-0D6EF056AD82}"/>
              </a:ext>
            </a:extLst>
          </p:cNvPr>
          <p:cNvPicPr preferRelativeResize="0"/>
          <p:nvPr userDrawn="1"/>
        </p:nvPicPr>
        <p:blipFill rotWithShape="1">
          <a:blip r:embed="rId12">
            <a:alphaModFix/>
          </a:blip>
          <a:srcRect/>
          <a:stretch/>
        </p:blipFill>
        <p:spPr>
          <a:xfrm>
            <a:off x="346697" y="0"/>
            <a:ext cx="1552781" cy="1720718"/>
          </a:xfrm>
          <a:prstGeom prst="rect">
            <a:avLst/>
          </a:prstGeom>
          <a:noFill/>
          <a:ln>
            <a:noFill/>
          </a:ln>
        </p:spPr>
      </p:pic>
      <p:pic>
        <p:nvPicPr>
          <p:cNvPr id="14" name="Picture 13">
            <a:extLst>
              <a:ext uri="{FF2B5EF4-FFF2-40B4-BE49-F238E27FC236}">
                <a16:creationId xmlns:a16="http://schemas.microsoft.com/office/drawing/2014/main" id="{E88FB5C4-EC11-4B77-B217-2C2E991DC619}"/>
              </a:ext>
            </a:extLst>
          </p:cNvPr>
          <p:cNvPicPr preferRelativeResize="0"/>
          <p:nvPr userDrawn="1"/>
        </p:nvPicPr>
        <p:blipFill rotWithShape="1">
          <a:blip r:embed="rId13">
            <a:alphaModFix/>
          </a:blip>
          <a:srcRect r="23894"/>
          <a:stretch/>
        </p:blipFill>
        <p:spPr bwMode="ltGray">
          <a:xfrm rot="20880000">
            <a:off x="8181060" y="2568471"/>
            <a:ext cx="4166458" cy="3327401"/>
          </a:xfrm>
          <a:custGeom>
            <a:avLst/>
            <a:gdLst>
              <a:gd name="connsiteX0" fmla="*/ 4166458 w 4166458"/>
              <a:gd name="connsiteY0" fmla="*/ 0 h 3327401"/>
              <a:gd name="connsiteX1" fmla="*/ 4166458 w 4166458"/>
              <a:gd name="connsiteY1" fmla="*/ 1134656 h 3327401"/>
              <a:gd name="connsiteX2" fmla="*/ 3700376 w 4166458"/>
              <a:gd name="connsiteY2" fmla="*/ 3327401 h 3327401"/>
              <a:gd name="connsiteX3" fmla="*/ 0 w 4166458"/>
              <a:gd name="connsiteY3" fmla="*/ 3327401 h 3327401"/>
              <a:gd name="connsiteX4" fmla="*/ 0 w 4166458"/>
              <a:gd name="connsiteY4" fmla="*/ 0 h 3327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458" h="3327401">
                <a:moveTo>
                  <a:pt x="4166458" y="0"/>
                </a:moveTo>
                <a:lnTo>
                  <a:pt x="4166458" y="1134656"/>
                </a:lnTo>
                <a:lnTo>
                  <a:pt x="3700376" y="3327401"/>
                </a:lnTo>
                <a:lnTo>
                  <a:pt x="0" y="3327401"/>
                </a:lnTo>
                <a:lnTo>
                  <a:pt x="0" y="0"/>
                </a:lnTo>
                <a:close/>
              </a:path>
            </a:pathLst>
          </a:custGeom>
          <a:noFill/>
          <a:ln>
            <a:noFill/>
          </a:ln>
        </p:spPr>
      </p:pic>
      <p:cxnSp>
        <p:nvCxnSpPr>
          <p:cNvPr id="12" name="Google Shape;158;p26">
            <a:extLst>
              <a:ext uri="{FF2B5EF4-FFF2-40B4-BE49-F238E27FC236}">
                <a16:creationId xmlns:a16="http://schemas.microsoft.com/office/drawing/2014/main" id="{EC3F3E08-9AEB-4924-A803-42E29E65A1F2}"/>
              </a:ext>
            </a:extLst>
          </p:cNvPr>
          <p:cNvCxnSpPr/>
          <p:nvPr userDrawn="1"/>
        </p:nvCxnSpPr>
        <p:spPr bwMode="ltGray">
          <a:xfrm>
            <a:off x="551941" y="4049997"/>
            <a:ext cx="4603800" cy="0"/>
          </a:xfrm>
          <a:prstGeom prst="straightConnector1">
            <a:avLst/>
          </a:prstGeom>
          <a:noFill/>
          <a:ln w="57150" cap="flat" cmpd="sng">
            <a:solidFill>
              <a:srgbClr val="C7E146"/>
            </a:solidFill>
            <a:prstDash val="solid"/>
            <a:round/>
            <a:headEnd type="none" w="sm" len="sm"/>
            <a:tailEnd type="none" w="sm" len="sm"/>
          </a:ln>
        </p:spPr>
      </p:cxnSp>
    </p:spTree>
    <p:extLst>
      <p:ext uri="{BB962C8B-B14F-4D97-AF65-F5344CB8AC3E}">
        <p14:creationId xmlns:p14="http://schemas.microsoft.com/office/powerpoint/2010/main" val="186289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ght Background w/ Title  ">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A1CD88-F993-47AB-B75E-2A84D5C92B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77072" y="0"/>
            <a:ext cx="3614928" cy="6858000"/>
          </a:xfrm>
          <a:prstGeom prst="rect">
            <a:avLst/>
          </a:prstGeom>
        </p:spPr>
      </p:pic>
      <p:sp>
        <p:nvSpPr>
          <p:cNvPr id="7" name="Footer Placeholder 6">
            <a:extLst>
              <a:ext uri="{FF2B5EF4-FFF2-40B4-BE49-F238E27FC236}">
                <a16:creationId xmlns:a16="http://schemas.microsoft.com/office/drawing/2014/main" id="{16F219A6-E7CB-4E56-9F63-51C2E772BC31}"/>
              </a:ext>
            </a:extLst>
          </p:cNvPr>
          <p:cNvSpPr>
            <a:spLocks noGrp="1"/>
          </p:cNvSpPr>
          <p:nvPr>
            <p:ph type="ftr" sz="quarter" idx="11"/>
          </p:nvPr>
        </p:nvSpPr>
        <p:spPr/>
        <p:txBody>
          <a:bodyPr/>
          <a:lstStyle>
            <a:lvl1pPr>
              <a:defRPr>
                <a:solidFill>
                  <a:schemeClr val="tx2"/>
                </a:solidFill>
              </a:defRPr>
            </a:lvl1pPr>
          </a:lstStyle>
          <a:p>
            <a:endParaRPr lang="en-GB"/>
          </a:p>
        </p:txBody>
      </p:sp>
      <p:sp>
        <p:nvSpPr>
          <p:cNvPr id="8" name="Slide Number Placeholder 7">
            <a:extLst>
              <a:ext uri="{FF2B5EF4-FFF2-40B4-BE49-F238E27FC236}">
                <a16:creationId xmlns:a16="http://schemas.microsoft.com/office/drawing/2014/main" id="{CF4F0413-F02F-448E-A51F-12C9EE0D7643}"/>
              </a:ext>
            </a:extLst>
          </p:cNvPr>
          <p:cNvSpPr>
            <a:spLocks noGrp="1"/>
          </p:cNvSpPr>
          <p:nvPr>
            <p:ph type="sldNum" sz="quarter" idx="12"/>
          </p:nvPr>
        </p:nvSpPr>
        <p:spPr/>
        <p:txBody>
          <a:bodyPr/>
          <a:lstStyle>
            <a:lvl1pPr>
              <a:defRPr>
                <a:solidFill>
                  <a:schemeClr val="tx2"/>
                </a:solidFill>
              </a:defRPr>
            </a:lvl1pPr>
          </a:lstStyle>
          <a:p>
            <a:fld id="{6CB6EB32-20C3-4507-AF86-266995C26122}" type="slidenum">
              <a:rPr lang="en-GB" smtClean="0"/>
              <a:pPr/>
              <a:t>‹#›</a:t>
            </a:fld>
            <a:endParaRPr lang="en-GB"/>
          </a:p>
        </p:txBody>
      </p:sp>
      <p:sp>
        <p:nvSpPr>
          <p:cNvPr id="3" name="Title 2">
            <a:extLst>
              <a:ext uri="{FF2B5EF4-FFF2-40B4-BE49-F238E27FC236}">
                <a16:creationId xmlns:a16="http://schemas.microsoft.com/office/drawing/2014/main" id="{E0C819FE-CF61-411A-9687-81FF57E24A28}"/>
              </a:ext>
            </a:extLst>
          </p:cNvPr>
          <p:cNvSpPr>
            <a:spLocks noGrp="1"/>
          </p:cNvSpPr>
          <p:nvPr>
            <p:ph type="title" hasCustomPrompt="1"/>
          </p:nvPr>
        </p:nvSpPr>
        <p:spPr/>
        <p:txBody>
          <a:bodyPr/>
          <a:lstStyle>
            <a:lvl1pPr>
              <a:defRPr/>
            </a:lvl1pPr>
          </a:lstStyle>
          <a:p>
            <a:r>
              <a:rPr lang="en-US"/>
              <a:t>Enter title here</a:t>
            </a:r>
            <a:endParaRPr lang="en-GB"/>
          </a:p>
        </p:txBody>
      </p:sp>
      <p:sp>
        <p:nvSpPr>
          <p:cNvPr id="31" name="Text Placeholder 7">
            <a:extLst>
              <a:ext uri="{FF2B5EF4-FFF2-40B4-BE49-F238E27FC236}">
                <a16:creationId xmlns:a16="http://schemas.microsoft.com/office/drawing/2014/main" id="{53E1620F-12ED-4CC9-AFDA-A415994F94BD}"/>
              </a:ext>
            </a:extLst>
          </p:cNvPr>
          <p:cNvSpPr>
            <a:spLocks noGrp="1"/>
          </p:cNvSpPr>
          <p:nvPr>
            <p:ph type="body" sz="quarter" idx="31" hasCustomPrompt="1"/>
          </p:nvPr>
        </p:nvSpPr>
        <p:spPr>
          <a:xfrm>
            <a:off x="188005" y="153821"/>
            <a:ext cx="313481" cy="349050"/>
          </a:xfr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240" r="1240"/>
            </a:stretch>
          </a:blipFill>
        </p:spPr>
        <p:txBody>
          <a:bodyPr/>
          <a:lstStyle>
            <a:lvl1pPr>
              <a:defRPr/>
            </a:lvl1pPr>
          </a:lstStyle>
          <a:p>
            <a:pPr lvl="0"/>
            <a:r>
              <a:rPr lang="en-US"/>
              <a:t> </a:t>
            </a:r>
            <a:endParaRPr lang="en-GB"/>
          </a:p>
        </p:txBody>
      </p:sp>
      <p:sp>
        <p:nvSpPr>
          <p:cNvPr id="33" name="Text Placeholder 6">
            <a:extLst>
              <a:ext uri="{FF2B5EF4-FFF2-40B4-BE49-F238E27FC236}">
                <a16:creationId xmlns:a16="http://schemas.microsoft.com/office/drawing/2014/main" id="{15D079A1-1664-4C88-952C-8EE29006E736}"/>
              </a:ext>
            </a:extLst>
          </p:cNvPr>
          <p:cNvSpPr>
            <a:spLocks noGrp="1"/>
          </p:cNvSpPr>
          <p:nvPr>
            <p:ph type="body" sz="quarter" idx="33" hasCustomPrompt="1"/>
          </p:nvPr>
        </p:nvSpPr>
        <p:spPr>
          <a:xfrm>
            <a:off x="689487" y="0"/>
            <a:ext cx="10800" cy="6858000"/>
          </a:xfrm>
          <a:custGeom>
            <a:avLst/>
            <a:gdLst>
              <a:gd name="connsiteX0" fmla="*/ 0 w 1791495"/>
              <a:gd name="connsiteY0" fmla="*/ 0 h 14400"/>
              <a:gd name="connsiteX1" fmla="*/ 1791495 w 1791495"/>
              <a:gd name="connsiteY1" fmla="*/ 0 h 14400"/>
              <a:gd name="connsiteX2" fmla="*/ 1791495 w 1791495"/>
              <a:gd name="connsiteY2" fmla="*/ 14400 h 14400"/>
              <a:gd name="connsiteX3" fmla="*/ 0 w 1791495"/>
              <a:gd name="connsiteY3" fmla="*/ 14400 h 14400"/>
            </a:gdLst>
            <a:ahLst/>
            <a:cxnLst>
              <a:cxn ang="0">
                <a:pos x="connsiteX0" y="connsiteY0"/>
              </a:cxn>
              <a:cxn ang="0">
                <a:pos x="connsiteX1" y="connsiteY1"/>
              </a:cxn>
              <a:cxn ang="0">
                <a:pos x="connsiteX2" y="connsiteY2"/>
              </a:cxn>
              <a:cxn ang="0">
                <a:pos x="connsiteX3" y="connsiteY3"/>
              </a:cxn>
            </a:cxnLst>
            <a:rect l="l" t="t" r="r" b="b"/>
            <a:pathLst>
              <a:path w="1791495" h="14400">
                <a:moveTo>
                  <a:pt x="0" y="0"/>
                </a:moveTo>
                <a:lnTo>
                  <a:pt x="1791495" y="0"/>
                </a:lnTo>
                <a:lnTo>
                  <a:pt x="1791495" y="14400"/>
                </a:lnTo>
                <a:lnTo>
                  <a:pt x="0" y="14400"/>
                </a:lnTo>
                <a:close/>
              </a:path>
            </a:pathLst>
          </a:custGeom>
          <a:solidFill>
            <a:schemeClr val="tx1">
              <a:alpha val="35000"/>
            </a:schemeClr>
          </a:solidFill>
        </p:spPr>
        <p:txBody>
          <a:bodyPr wrap="square">
            <a:noAutofit/>
          </a:bodyPr>
          <a:lstStyle>
            <a:lvl1pPr>
              <a:defRPr/>
            </a:lvl1pPr>
          </a:lstStyle>
          <a:p>
            <a:pPr lvl="0"/>
            <a:r>
              <a:rPr lang="en-US"/>
              <a:t> </a:t>
            </a:r>
            <a:endParaRPr lang="en-GB"/>
          </a:p>
        </p:txBody>
      </p:sp>
    </p:spTree>
    <p:extLst>
      <p:ext uri="{BB962C8B-B14F-4D97-AF65-F5344CB8AC3E}">
        <p14:creationId xmlns:p14="http://schemas.microsoft.com/office/powerpoint/2010/main" val="364787968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ight Background w/ Title &amp; Tex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A1CD88-F993-47AB-B75E-2A84D5C92B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77072" y="0"/>
            <a:ext cx="3614928" cy="6858000"/>
          </a:xfrm>
          <a:prstGeom prst="rect">
            <a:avLst/>
          </a:prstGeom>
        </p:spPr>
      </p:pic>
      <p:sp>
        <p:nvSpPr>
          <p:cNvPr id="7" name="Footer Placeholder 6">
            <a:extLst>
              <a:ext uri="{FF2B5EF4-FFF2-40B4-BE49-F238E27FC236}">
                <a16:creationId xmlns:a16="http://schemas.microsoft.com/office/drawing/2014/main" id="{16F219A6-E7CB-4E56-9F63-51C2E772BC31}"/>
              </a:ext>
            </a:extLst>
          </p:cNvPr>
          <p:cNvSpPr>
            <a:spLocks noGrp="1"/>
          </p:cNvSpPr>
          <p:nvPr>
            <p:ph type="ftr" sz="quarter" idx="11"/>
          </p:nvPr>
        </p:nvSpPr>
        <p:spPr/>
        <p:txBody>
          <a:bodyPr/>
          <a:lstStyle>
            <a:lvl1pPr>
              <a:defRPr>
                <a:solidFill>
                  <a:schemeClr val="tx2"/>
                </a:solidFill>
              </a:defRPr>
            </a:lvl1pPr>
          </a:lstStyle>
          <a:p>
            <a:endParaRPr lang="en-GB"/>
          </a:p>
        </p:txBody>
      </p:sp>
      <p:sp>
        <p:nvSpPr>
          <p:cNvPr id="8" name="Slide Number Placeholder 7">
            <a:extLst>
              <a:ext uri="{FF2B5EF4-FFF2-40B4-BE49-F238E27FC236}">
                <a16:creationId xmlns:a16="http://schemas.microsoft.com/office/drawing/2014/main" id="{CF4F0413-F02F-448E-A51F-12C9EE0D7643}"/>
              </a:ext>
            </a:extLst>
          </p:cNvPr>
          <p:cNvSpPr>
            <a:spLocks noGrp="1"/>
          </p:cNvSpPr>
          <p:nvPr>
            <p:ph type="sldNum" sz="quarter" idx="12"/>
          </p:nvPr>
        </p:nvSpPr>
        <p:spPr/>
        <p:txBody>
          <a:bodyPr/>
          <a:lstStyle>
            <a:lvl1pPr>
              <a:defRPr>
                <a:solidFill>
                  <a:schemeClr val="tx2"/>
                </a:solidFill>
              </a:defRPr>
            </a:lvl1pPr>
          </a:lstStyle>
          <a:p>
            <a:fld id="{6CB6EB32-20C3-4507-AF86-266995C26122}" type="slidenum">
              <a:rPr lang="en-GB" smtClean="0"/>
              <a:pPr/>
              <a:t>‹#›</a:t>
            </a:fld>
            <a:endParaRPr lang="en-GB"/>
          </a:p>
        </p:txBody>
      </p:sp>
      <p:sp>
        <p:nvSpPr>
          <p:cNvPr id="3" name="Title 2">
            <a:extLst>
              <a:ext uri="{FF2B5EF4-FFF2-40B4-BE49-F238E27FC236}">
                <a16:creationId xmlns:a16="http://schemas.microsoft.com/office/drawing/2014/main" id="{E0C819FE-CF61-411A-9687-81FF57E24A28}"/>
              </a:ext>
            </a:extLst>
          </p:cNvPr>
          <p:cNvSpPr>
            <a:spLocks noGrp="1"/>
          </p:cNvSpPr>
          <p:nvPr>
            <p:ph type="title" hasCustomPrompt="1"/>
          </p:nvPr>
        </p:nvSpPr>
        <p:spPr>
          <a:xfrm>
            <a:off x="1143772" y="692696"/>
            <a:ext cx="10593943" cy="488404"/>
          </a:xfrm>
        </p:spPr>
        <p:txBody>
          <a:bodyPr/>
          <a:lstStyle>
            <a:lvl1pPr>
              <a:defRPr/>
            </a:lvl1pPr>
          </a:lstStyle>
          <a:p>
            <a:r>
              <a:rPr lang="en-US"/>
              <a:t>Enter title here</a:t>
            </a:r>
            <a:endParaRPr lang="en-GB"/>
          </a:p>
        </p:txBody>
      </p:sp>
      <p:sp>
        <p:nvSpPr>
          <p:cNvPr id="30" name="Text Placeholder 29">
            <a:extLst>
              <a:ext uri="{FF2B5EF4-FFF2-40B4-BE49-F238E27FC236}">
                <a16:creationId xmlns:a16="http://schemas.microsoft.com/office/drawing/2014/main" id="{4F4AFC1C-6619-43B3-A82D-E5E9F0E19604}"/>
              </a:ext>
            </a:extLst>
          </p:cNvPr>
          <p:cNvSpPr>
            <a:spLocks noGrp="1"/>
          </p:cNvSpPr>
          <p:nvPr>
            <p:ph type="body" sz="quarter" idx="32" hasCustomPrompt="1"/>
          </p:nvPr>
        </p:nvSpPr>
        <p:spPr>
          <a:xfrm>
            <a:off x="10798" y="0"/>
            <a:ext cx="689489" cy="656692"/>
          </a:xfrm>
          <a:custGeom>
            <a:avLst/>
            <a:gdLst>
              <a:gd name="connsiteX0" fmla="*/ 0 w 689489"/>
              <a:gd name="connsiteY0" fmla="*/ 0 h 656692"/>
              <a:gd name="connsiteX1" fmla="*/ 689489 w 689489"/>
              <a:gd name="connsiteY1" fmla="*/ 0 h 656692"/>
              <a:gd name="connsiteX2" fmla="*/ 689489 w 689489"/>
              <a:gd name="connsiteY2" fmla="*/ 656692 h 656692"/>
              <a:gd name="connsiteX3" fmla="*/ 0 w 689489"/>
              <a:gd name="connsiteY3" fmla="*/ 656692 h 656692"/>
            </a:gdLst>
            <a:ahLst/>
            <a:cxnLst>
              <a:cxn ang="0">
                <a:pos x="connsiteX0" y="connsiteY0"/>
              </a:cxn>
              <a:cxn ang="0">
                <a:pos x="connsiteX1" y="connsiteY1"/>
              </a:cxn>
              <a:cxn ang="0">
                <a:pos x="connsiteX2" y="connsiteY2"/>
              </a:cxn>
              <a:cxn ang="0">
                <a:pos x="connsiteX3" y="connsiteY3"/>
              </a:cxn>
            </a:cxnLst>
            <a:rect l="l" t="t" r="r" b="b"/>
            <a:pathLst>
              <a:path w="689489" h="656692">
                <a:moveTo>
                  <a:pt x="0" y="0"/>
                </a:moveTo>
                <a:lnTo>
                  <a:pt x="689489" y="0"/>
                </a:lnTo>
                <a:lnTo>
                  <a:pt x="689489" y="656692"/>
                </a:lnTo>
                <a:lnTo>
                  <a:pt x="0" y="656692"/>
                </a:lnTo>
                <a:close/>
              </a:path>
            </a:pathLst>
          </a:custGeom>
          <a:solidFill>
            <a:srgbClr val="3F5664"/>
          </a:solidFill>
        </p:spPr>
        <p:txBody>
          <a:bodyPr wrap="square">
            <a:noAutofit/>
          </a:bodyPr>
          <a:lstStyle>
            <a:lvl1pPr>
              <a:defRPr/>
            </a:lvl1pPr>
          </a:lstStyle>
          <a:p>
            <a:pPr lvl="0"/>
            <a:r>
              <a:rPr lang="en-US"/>
              <a:t> </a:t>
            </a:r>
            <a:endParaRPr lang="en-GB"/>
          </a:p>
        </p:txBody>
      </p:sp>
      <p:sp>
        <p:nvSpPr>
          <p:cNvPr id="31" name="Text Placeholder 7">
            <a:extLst>
              <a:ext uri="{FF2B5EF4-FFF2-40B4-BE49-F238E27FC236}">
                <a16:creationId xmlns:a16="http://schemas.microsoft.com/office/drawing/2014/main" id="{53E1620F-12ED-4CC9-AFDA-A415994F94BD}"/>
              </a:ext>
            </a:extLst>
          </p:cNvPr>
          <p:cNvSpPr>
            <a:spLocks noGrp="1"/>
          </p:cNvSpPr>
          <p:nvPr>
            <p:ph type="body" sz="quarter" idx="31" hasCustomPrompt="1"/>
          </p:nvPr>
        </p:nvSpPr>
        <p:spPr>
          <a:xfrm>
            <a:off x="188005" y="153821"/>
            <a:ext cx="313481" cy="349050"/>
          </a:xfr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240" r="1240"/>
            </a:stretch>
          </a:blipFill>
        </p:spPr>
        <p:txBody>
          <a:bodyPr/>
          <a:lstStyle>
            <a:lvl1pPr>
              <a:defRPr/>
            </a:lvl1pPr>
          </a:lstStyle>
          <a:p>
            <a:pPr lvl="0"/>
            <a:r>
              <a:rPr lang="en-US"/>
              <a:t> </a:t>
            </a:r>
            <a:endParaRPr lang="en-GB"/>
          </a:p>
        </p:txBody>
      </p:sp>
      <p:sp>
        <p:nvSpPr>
          <p:cNvPr id="34" name="Text Placeholder 5">
            <a:extLst>
              <a:ext uri="{FF2B5EF4-FFF2-40B4-BE49-F238E27FC236}">
                <a16:creationId xmlns:a16="http://schemas.microsoft.com/office/drawing/2014/main" id="{F98B6516-457D-411E-B31C-AED40B588319}"/>
              </a:ext>
            </a:extLst>
          </p:cNvPr>
          <p:cNvSpPr>
            <a:spLocks noGrp="1"/>
          </p:cNvSpPr>
          <p:nvPr>
            <p:ph type="body" sz="quarter" idx="15" hasCustomPrompt="1"/>
          </p:nvPr>
        </p:nvSpPr>
        <p:spPr>
          <a:xfrm>
            <a:off x="1143772" y="1910092"/>
            <a:ext cx="8690171" cy="4094467"/>
          </a:xfrm>
        </p:spPr>
        <p:txBody>
          <a:bodyPr numCol="1" spcCol="648000"/>
          <a:lstStyle>
            <a:lvl1pPr>
              <a:defRPr/>
            </a:lvl1pPr>
          </a:lstStyle>
          <a:p>
            <a:pPr lvl="0"/>
            <a:r>
              <a:rPr lang="en-US"/>
              <a:t>Enter text here </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Text Placeholder 6">
            <a:extLst>
              <a:ext uri="{FF2B5EF4-FFF2-40B4-BE49-F238E27FC236}">
                <a16:creationId xmlns:a16="http://schemas.microsoft.com/office/drawing/2014/main" id="{0907D86C-5AF4-42D4-8FDA-A658FE042DB3}"/>
              </a:ext>
            </a:extLst>
          </p:cNvPr>
          <p:cNvSpPr>
            <a:spLocks noGrp="1"/>
          </p:cNvSpPr>
          <p:nvPr>
            <p:ph type="body" sz="quarter" idx="33" hasCustomPrompt="1"/>
          </p:nvPr>
        </p:nvSpPr>
        <p:spPr>
          <a:xfrm>
            <a:off x="689487" y="0"/>
            <a:ext cx="10800" cy="6858000"/>
          </a:xfrm>
          <a:custGeom>
            <a:avLst/>
            <a:gdLst>
              <a:gd name="connsiteX0" fmla="*/ 0 w 1791495"/>
              <a:gd name="connsiteY0" fmla="*/ 0 h 14400"/>
              <a:gd name="connsiteX1" fmla="*/ 1791495 w 1791495"/>
              <a:gd name="connsiteY1" fmla="*/ 0 h 14400"/>
              <a:gd name="connsiteX2" fmla="*/ 1791495 w 1791495"/>
              <a:gd name="connsiteY2" fmla="*/ 14400 h 14400"/>
              <a:gd name="connsiteX3" fmla="*/ 0 w 1791495"/>
              <a:gd name="connsiteY3" fmla="*/ 14400 h 14400"/>
            </a:gdLst>
            <a:ahLst/>
            <a:cxnLst>
              <a:cxn ang="0">
                <a:pos x="connsiteX0" y="connsiteY0"/>
              </a:cxn>
              <a:cxn ang="0">
                <a:pos x="connsiteX1" y="connsiteY1"/>
              </a:cxn>
              <a:cxn ang="0">
                <a:pos x="connsiteX2" y="connsiteY2"/>
              </a:cxn>
              <a:cxn ang="0">
                <a:pos x="connsiteX3" y="connsiteY3"/>
              </a:cxn>
            </a:cxnLst>
            <a:rect l="l" t="t" r="r" b="b"/>
            <a:pathLst>
              <a:path w="1791495" h="14400">
                <a:moveTo>
                  <a:pt x="0" y="0"/>
                </a:moveTo>
                <a:lnTo>
                  <a:pt x="1791495" y="0"/>
                </a:lnTo>
                <a:lnTo>
                  <a:pt x="1791495" y="14400"/>
                </a:lnTo>
                <a:lnTo>
                  <a:pt x="0" y="14400"/>
                </a:lnTo>
                <a:close/>
              </a:path>
            </a:pathLst>
          </a:custGeom>
          <a:solidFill>
            <a:schemeClr val="tx1">
              <a:alpha val="35000"/>
            </a:schemeClr>
          </a:solidFill>
        </p:spPr>
        <p:txBody>
          <a:bodyPr wrap="square">
            <a:noAutofit/>
          </a:bodyPr>
          <a:lstStyle>
            <a:lvl1pPr>
              <a:defRPr/>
            </a:lvl1pPr>
          </a:lstStyle>
          <a:p>
            <a:pPr lvl="0"/>
            <a:r>
              <a:rPr lang="en-US"/>
              <a:t> </a:t>
            </a:r>
            <a:endParaRPr lang="en-GB"/>
          </a:p>
        </p:txBody>
      </p:sp>
    </p:spTree>
    <p:extLst>
      <p:ext uri="{BB962C8B-B14F-4D97-AF65-F5344CB8AC3E}">
        <p14:creationId xmlns:p14="http://schemas.microsoft.com/office/powerpoint/2010/main" val="186980451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Phone Wireframe (Ligh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A1CD88-F993-47AB-B75E-2A84D5C92B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77072" y="0"/>
            <a:ext cx="3614928" cy="6858000"/>
          </a:xfrm>
          <a:prstGeom prst="rect">
            <a:avLst/>
          </a:prstGeom>
        </p:spPr>
      </p:pic>
      <p:sp>
        <p:nvSpPr>
          <p:cNvPr id="7" name="Footer Placeholder 6">
            <a:extLst>
              <a:ext uri="{FF2B5EF4-FFF2-40B4-BE49-F238E27FC236}">
                <a16:creationId xmlns:a16="http://schemas.microsoft.com/office/drawing/2014/main" id="{16F219A6-E7CB-4E56-9F63-51C2E772BC31}"/>
              </a:ext>
            </a:extLst>
          </p:cNvPr>
          <p:cNvSpPr>
            <a:spLocks noGrp="1"/>
          </p:cNvSpPr>
          <p:nvPr>
            <p:ph type="ftr" sz="quarter" idx="11"/>
          </p:nvPr>
        </p:nvSpPr>
        <p:spPr/>
        <p:txBody>
          <a:bodyPr/>
          <a:lstStyle>
            <a:lvl1pPr>
              <a:defRPr>
                <a:solidFill>
                  <a:schemeClr val="tx2"/>
                </a:solidFill>
              </a:defRPr>
            </a:lvl1pPr>
          </a:lstStyle>
          <a:p>
            <a:endParaRPr lang="en-GB"/>
          </a:p>
        </p:txBody>
      </p:sp>
      <p:sp>
        <p:nvSpPr>
          <p:cNvPr id="8" name="Slide Number Placeholder 7">
            <a:extLst>
              <a:ext uri="{FF2B5EF4-FFF2-40B4-BE49-F238E27FC236}">
                <a16:creationId xmlns:a16="http://schemas.microsoft.com/office/drawing/2014/main" id="{CF4F0413-F02F-448E-A51F-12C9EE0D7643}"/>
              </a:ext>
            </a:extLst>
          </p:cNvPr>
          <p:cNvSpPr>
            <a:spLocks noGrp="1"/>
          </p:cNvSpPr>
          <p:nvPr>
            <p:ph type="sldNum" sz="quarter" idx="12"/>
          </p:nvPr>
        </p:nvSpPr>
        <p:spPr/>
        <p:txBody>
          <a:bodyPr/>
          <a:lstStyle>
            <a:lvl1pPr>
              <a:defRPr>
                <a:solidFill>
                  <a:schemeClr val="tx2"/>
                </a:solidFill>
              </a:defRPr>
            </a:lvl1pPr>
          </a:lstStyle>
          <a:p>
            <a:fld id="{6CB6EB32-20C3-4507-AF86-266995C26122}" type="slidenum">
              <a:rPr lang="en-GB" smtClean="0"/>
              <a:pPr/>
              <a:t>‹#›</a:t>
            </a:fld>
            <a:endParaRPr lang="en-GB"/>
          </a:p>
        </p:txBody>
      </p:sp>
      <p:sp>
        <p:nvSpPr>
          <p:cNvPr id="3" name="Title 2">
            <a:extLst>
              <a:ext uri="{FF2B5EF4-FFF2-40B4-BE49-F238E27FC236}">
                <a16:creationId xmlns:a16="http://schemas.microsoft.com/office/drawing/2014/main" id="{E0C819FE-CF61-411A-9687-81FF57E24A28}"/>
              </a:ext>
            </a:extLst>
          </p:cNvPr>
          <p:cNvSpPr>
            <a:spLocks noGrp="1"/>
          </p:cNvSpPr>
          <p:nvPr>
            <p:ph type="title" hasCustomPrompt="1"/>
          </p:nvPr>
        </p:nvSpPr>
        <p:spPr>
          <a:xfrm>
            <a:off x="1143772" y="692696"/>
            <a:ext cx="5124869" cy="488404"/>
          </a:xfrm>
        </p:spPr>
        <p:txBody>
          <a:bodyPr/>
          <a:lstStyle>
            <a:lvl1pPr>
              <a:defRPr/>
            </a:lvl1pPr>
          </a:lstStyle>
          <a:p>
            <a:r>
              <a:rPr lang="en-US"/>
              <a:t>Enter title here</a:t>
            </a:r>
            <a:endParaRPr lang="en-GB"/>
          </a:p>
        </p:txBody>
      </p:sp>
      <p:sp>
        <p:nvSpPr>
          <p:cNvPr id="30" name="Text Placeholder 29">
            <a:extLst>
              <a:ext uri="{FF2B5EF4-FFF2-40B4-BE49-F238E27FC236}">
                <a16:creationId xmlns:a16="http://schemas.microsoft.com/office/drawing/2014/main" id="{4F4AFC1C-6619-43B3-A82D-E5E9F0E19604}"/>
              </a:ext>
            </a:extLst>
          </p:cNvPr>
          <p:cNvSpPr>
            <a:spLocks noGrp="1"/>
          </p:cNvSpPr>
          <p:nvPr>
            <p:ph type="body" sz="quarter" idx="32" hasCustomPrompt="1"/>
          </p:nvPr>
        </p:nvSpPr>
        <p:spPr>
          <a:xfrm>
            <a:off x="1" y="0"/>
            <a:ext cx="689489" cy="656692"/>
          </a:xfrm>
          <a:custGeom>
            <a:avLst/>
            <a:gdLst>
              <a:gd name="connsiteX0" fmla="*/ 0 w 689489"/>
              <a:gd name="connsiteY0" fmla="*/ 0 h 656692"/>
              <a:gd name="connsiteX1" fmla="*/ 689489 w 689489"/>
              <a:gd name="connsiteY1" fmla="*/ 0 h 656692"/>
              <a:gd name="connsiteX2" fmla="*/ 689489 w 689489"/>
              <a:gd name="connsiteY2" fmla="*/ 656692 h 656692"/>
              <a:gd name="connsiteX3" fmla="*/ 0 w 689489"/>
              <a:gd name="connsiteY3" fmla="*/ 656692 h 656692"/>
            </a:gdLst>
            <a:ahLst/>
            <a:cxnLst>
              <a:cxn ang="0">
                <a:pos x="connsiteX0" y="connsiteY0"/>
              </a:cxn>
              <a:cxn ang="0">
                <a:pos x="connsiteX1" y="connsiteY1"/>
              </a:cxn>
              <a:cxn ang="0">
                <a:pos x="connsiteX2" y="connsiteY2"/>
              </a:cxn>
              <a:cxn ang="0">
                <a:pos x="connsiteX3" y="connsiteY3"/>
              </a:cxn>
            </a:cxnLst>
            <a:rect l="l" t="t" r="r" b="b"/>
            <a:pathLst>
              <a:path w="689489" h="656692">
                <a:moveTo>
                  <a:pt x="0" y="0"/>
                </a:moveTo>
                <a:lnTo>
                  <a:pt x="689489" y="0"/>
                </a:lnTo>
                <a:lnTo>
                  <a:pt x="689489" y="656692"/>
                </a:lnTo>
                <a:lnTo>
                  <a:pt x="0" y="656692"/>
                </a:lnTo>
                <a:close/>
              </a:path>
            </a:pathLst>
          </a:custGeom>
          <a:solidFill>
            <a:srgbClr val="3F5664"/>
          </a:solidFill>
        </p:spPr>
        <p:txBody>
          <a:bodyPr wrap="square">
            <a:noAutofit/>
          </a:bodyPr>
          <a:lstStyle>
            <a:lvl1pPr>
              <a:defRPr/>
            </a:lvl1pPr>
          </a:lstStyle>
          <a:p>
            <a:pPr lvl="0"/>
            <a:r>
              <a:rPr lang="en-US"/>
              <a:t> </a:t>
            </a:r>
            <a:endParaRPr lang="en-GB"/>
          </a:p>
        </p:txBody>
      </p:sp>
      <p:sp>
        <p:nvSpPr>
          <p:cNvPr id="31" name="Text Placeholder 7">
            <a:extLst>
              <a:ext uri="{FF2B5EF4-FFF2-40B4-BE49-F238E27FC236}">
                <a16:creationId xmlns:a16="http://schemas.microsoft.com/office/drawing/2014/main" id="{53E1620F-12ED-4CC9-AFDA-A415994F94BD}"/>
              </a:ext>
            </a:extLst>
          </p:cNvPr>
          <p:cNvSpPr>
            <a:spLocks noGrp="1"/>
          </p:cNvSpPr>
          <p:nvPr>
            <p:ph type="body" sz="quarter" idx="31" hasCustomPrompt="1"/>
          </p:nvPr>
        </p:nvSpPr>
        <p:spPr>
          <a:xfrm>
            <a:off x="188005" y="153821"/>
            <a:ext cx="313481" cy="349050"/>
          </a:xfr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240" r="1240"/>
            </a:stretch>
          </a:blipFill>
        </p:spPr>
        <p:txBody>
          <a:bodyPr/>
          <a:lstStyle>
            <a:lvl1pPr>
              <a:defRPr/>
            </a:lvl1pPr>
          </a:lstStyle>
          <a:p>
            <a:pPr lvl="0"/>
            <a:r>
              <a:rPr lang="en-US"/>
              <a:t> </a:t>
            </a:r>
            <a:endParaRPr lang="en-GB"/>
          </a:p>
        </p:txBody>
      </p:sp>
      <p:sp>
        <p:nvSpPr>
          <p:cNvPr id="35" name="Text Placeholder 5">
            <a:extLst>
              <a:ext uri="{FF2B5EF4-FFF2-40B4-BE49-F238E27FC236}">
                <a16:creationId xmlns:a16="http://schemas.microsoft.com/office/drawing/2014/main" id="{C45DAE5A-2F0B-4B89-A688-88743F2C2F17}"/>
              </a:ext>
            </a:extLst>
          </p:cNvPr>
          <p:cNvSpPr>
            <a:spLocks noGrp="1"/>
          </p:cNvSpPr>
          <p:nvPr>
            <p:ph type="body" sz="quarter" idx="15" hasCustomPrompt="1"/>
          </p:nvPr>
        </p:nvSpPr>
        <p:spPr>
          <a:xfrm>
            <a:off x="1143771" y="1910091"/>
            <a:ext cx="5140823" cy="4291985"/>
          </a:xfrm>
        </p:spPr>
        <p:txBody>
          <a:bodyPr numCol="1" spcCol="648000"/>
          <a:lstStyle>
            <a:lvl1pPr>
              <a:defRPr/>
            </a:lvl1pPr>
          </a:lstStyle>
          <a:p>
            <a:pPr lvl="0"/>
            <a:r>
              <a:rPr lang="en-US"/>
              <a:t>Enter text here </a:t>
            </a:r>
          </a:p>
          <a:p>
            <a:pPr lvl="1"/>
            <a:r>
              <a:rPr lang="en-US"/>
              <a:t>Second level</a:t>
            </a:r>
          </a:p>
          <a:p>
            <a:pPr lvl="2"/>
            <a:r>
              <a:rPr lang="en-US"/>
              <a:t>Third level</a:t>
            </a:r>
          </a:p>
          <a:p>
            <a:pPr lvl="3"/>
            <a:r>
              <a:rPr lang="en-US"/>
              <a:t>Fourth level</a:t>
            </a:r>
          </a:p>
          <a:p>
            <a:pPr lvl="4"/>
            <a:r>
              <a:rPr lang="en-US"/>
              <a:t>Fifth level</a:t>
            </a:r>
            <a:endParaRPr lang="en-GB"/>
          </a:p>
        </p:txBody>
      </p:sp>
      <p:sp>
        <p:nvSpPr>
          <p:cNvPr id="69" name="Text Placeholder 6">
            <a:extLst>
              <a:ext uri="{FF2B5EF4-FFF2-40B4-BE49-F238E27FC236}">
                <a16:creationId xmlns:a16="http://schemas.microsoft.com/office/drawing/2014/main" id="{694B998B-7926-4E82-8A83-2C37364BCF99}"/>
              </a:ext>
            </a:extLst>
          </p:cNvPr>
          <p:cNvSpPr>
            <a:spLocks noGrp="1"/>
          </p:cNvSpPr>
          <p:nvPr>
            <p:ph type="body" sz="quarter" idx="33" hasCustomPrompt="1"/>
          </p:nvPr>
        </p:nvSpPr>
        <p:spPr>
          <a:xfrm>
            <a:off x="689487" y="0"/>
            <a:ext cx="10800" cy="6858000"/>
          </a:xfrm>
          <a:custGeom>
            <a:avLst/>
            <a:gdLst>
              <a:gd name="connsiteX0" fmla="*/ 0 w 1791495"/>
              <a:gd name="connsiteY0" fmla="*/ 0 h 14400"/>
              <a:gd name="connsiteX1" fmla="*/ 1791495 w 1791495"/>
              <a:gd name="connsiteY1" fmla="*/ 0 h 14400"/>
              <a:gd name="connsiteX2" fmla="*/ 1791495 w 1791495"/>
              <a:gd name="connsiteY2" fmla="*/ 14400 h 14400"/>
              <a:gd name="connsiteX3" fmla="*/ 0 w 1791495"/>
              <a:gd name="connsiteY3" fmla="*/ 14400 h 14400"/>
            </a:gdLst>
            <a:ahLst/>
            <a:cxnLst>
              <a:cxn ang="0">
                <a:pos x="connsiteX0" y="connsiteY0"/>
              </a:cxn>
              <a:cxn ang="0">
                <a:pos x="connsiteX1" y="connsiteY1"/>
              </a:cxn>
              <a:cxn ang="0">
                <a:pos x="connsiteX2" y="connsiteY2"/>
              </a:cxn>
              <a:cxn ang="0">
                <a:pos x="connsiteX3" y="connsiteY3"/>
              </a:cxn>
            </a:cxnLst>
            <a:rect l="l" t="t" r="r" b="b"/>
            <a:pathLst>
              <a:path w="1791495" h="14400">
                <a:moveTo>
                  <a:pt x="0" y="0"/>
                </a:moveTo>
                <a:lnTo>
                  <a:pt x="1791495" y="0"/>
                </a:lnTo>
                <a:lnTo>
                  <a:pt x="1791495" y="14400"/>
                </a:lnTo>
                <a:lnTo>
                  <a:pt x="0" y="14400"/>
                </a:lnTo>
                <a:close/>
              </a:path>
            </a:pathLst>
          </a:custGeom>
          <a:solidFill>
            <a:schemeClr val="tx1">
              <a:alpha val="35000"/>
            </a:schemeClr>
          </a:solidFill>
        </p:spPr>
        <p:txBody>
          <a:bodyPr wrap="square">
            <a:noAutofit/>
          </a:bodyPr>
          <a:lstStyle>
            <a:lvl1pPr>
              <a:defRPr/>
            </a:lvl1pPr>
          </a:lstStyle>
          <a:p>
            <a:pPr lvl="0"/>
            <a:r>
              <a:rPr lang="en-US"/>
              <a:t> </a:t>
            </a:r>
            <a:endParaRPr lang="en-GB"/>
          </a:p>
        </p:txBody>
      </p:sp>
    </p:spTree>
    <p:extLst>
      <p:ext uri="{BB962C8B-B14F-4D97-AF65-F5344CB8AC3E}">
        <p14:creationId xmlns:p14="http://schemas.microsoft.com/office/powerpoint/2010/main" val="13501513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52A1ED5-6298-8349-B64B-825F5CC35E89}"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9238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7"/>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52A1ED5-6298-8349-B64B-825F5CC35E89}"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276756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52A1ED5-6298-8349-B64B-825F5CC35E89}"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246127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4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4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52A1ED5-6298-8349-B64B-825F5CC35E89}"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171564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52A1ED5-6298-8349-B64B-825F5CC35E89}"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343886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A1ED5-6298-8349-B64B-825F5CC35E89}"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229663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52A1ED5-6298-8349-B64B-825F5CC35E89}"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127418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52A1ED5-6298-8349-B64B-825F5CC35E89}"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131228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40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A1ED5-6298-8349-B64B-825F5CC35E89}" type="datetimeFigureOut">
              <a:rPr lang="en-US" smtClean="0"/>
              <a:t>6/15/2022</a:t>
            </a:fld>
            <a:endParaRPr lang="en-US"/>
          </a:p>
        </p:txBody>
      </p:sp>
      <p:sp>
        <p:nvSpPr>
          <p:cNvPr id="5" name="Footer Placeholder 4"/>
          <p:cNvSpPr>
            <a:spLocks noGrp="1"/>
          </p:cNvSpPr>
          <p:nvPr>
            <p:ph type="ftr" sz="quarter" idx="3"/>
          </p:nvPr>
        </p:nvSpPr>
        <p:spPr>
          <a:xfrm>
            <a:off x="4165600" y="635640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0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3C6C1-05DD-6C44-8C90-CA3AF8A040D4}" type="slidenum">
              <a:rPr lang="en-US" smtClean="0"/>
              <a:t>‹#›</a:t>
            </a:fld>
            <a:endParaRPr lang="en-US"/>
          </a:p>
        </p:txBody>
      </p:sp>
    </p:spTree>
    <p:extLst>
      <p:ext uri="{BB962C8B-B14F-4D97-AF65-F5344CB8AC3E}">
        <p14:creationId xmlns:p14="http://schemas.microsoft.com/office/powerpoint/2010/main" val="357369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7.xml"/><Relationship Id="rId7" Type="http://schemas.openxmlformats.org/officeDocument/2006/relationships/image" Target="../media/image29.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tags" Target="../tags/tag10.xml"/><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tags" Target="../tags/tag9.xml"/><Relationship Id="rId16" Type="http://schemas.openxmlformats.org/officeDocument/2006/relationships/image" Target="../media/image42.svg"/><Relationship Id="rId1" Type="http://schemas.openxmlformats.org/officeDocument/2006/relationships/tags" Target="../tags/tag8.xml"/><Relationship Id="rId6" Type="http://schemas.openxmlformats.org/officeDocument/2006/relationships/notesSlide" Target="../notesSlides/notesSlide6.xml"/><Relationship Id="rId11" Type="http://schemas.openxmlformats.org/officeDocument/2006/relationships/image" Target="../media/image37.png"/><Relationship Id="rId5" Type="http://schemas.openxmlformats.org/officeDocument/2006/relationships/slideLayout" Target="../slideLayouts/slideLayout14.xml"/><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tags" Target="../tags/tag11.xml"/><Relationship Id="rId9" Type="http://schemas.openxmlformats.org/officeDocument/2006/relationships/image" Target="../media/image35.png"/><Relationship Id="rId14" Type="http://schemas.openxmlformats.org/officeDocument/2006/relationships/image" Target="../media/image4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slideLayout" Target="../slideLayouts/slideLayout15.xml"/><Relationship Id="rId3" Type="http://schemas.openxmlformats.org/officeDocument/2006/relationships/tags" Target="../tags/tag14.xml"/><Relationship Id="rId21" Type="http://schemas.openxmlformats.org/officeDocument/2006/relationships/image" Target="../media/image50.sv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49.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notesSlide" Target="../notesSlides/notesSlide8.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54.svg"/><Relationship Id="rId18" Type="http://schemas.openxmlformats.org/officeDocument/2006/relationships/image" Target="../media/image59.png"/><Relationship Id="rId3" Type="http://schemas.openxmlformats.org/officeDocument/2006/relationships/tags" Target="../tags/tag31.xml"/><Relationship Id="rId21" Type="http://schemas.openxmlformats.org/officeDocument/2006/relationships/image" Target="../media/image62.svg"/><Relationship Id="rId7" Type="http://schemas.openxmlformats.org/officeDocument/2006/relationships/tags" Target="../tags/tag35.xml"/><Relationship Id="rId12" Type="http://schemas.openxmlformats.org/officeDocument/2006/relationships/image" Target="../media/image53.png"/><Relationship Id="rId17" Type="http://schemas.openxmlformats.org/officeDocument/2006/relationships/image" Target="../media/image58.svg"/><Relationship Id="rId2" Type="http://schemas.openxmlformats.org/officeDocument/2006/relationships/tags" Target="../tags/tag30.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52.svg"/><Relationship Id="rId5" Type="http://schemas.openxmlformats.org/officeDocument/2006/relationships/tags" Target="../tags/tag33.xml"/><Relationship Id="rId15" Type="http://schemas.openxmlformats.org/officeDocument/2006/relationships/image" Target="../media/image56.svg"/><Relationship Id="rId23" Type="http://schemas.openxmlformats.org/officeDocument/2006/relationships/image" Target="../media/image64.svg"/><Relationship Id="rId10" Type="http://schemas.openxmlformats.org/officeDocument/2006/relationships/image" Target="../media/image51.png"/><Relationship Id="rId19" Type="http://schemas.openxmlformats.org/officeDocument/2006/relationships/image" Target="../media/image60.svg"/><Relationship Id="rId4" Type="http://schemas.openxmlformats.org/officeDocument/2006/relationships/tags" Target="../tags/tag32.xml"/><Relationship Id="rId9" Type="http://schemas.openxmlformats.org/officeDocument/2006/relationships/notesSlide" Target="../notesSlides/notesSlide9.xml"/><Relationship Id="rId14" Type="http://schemas.openxmlformats.org/officeDocument/2006/relationships/image" Target="../media/image55.png"/><Relationship Id="rId22"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david.walsh@nhs.net"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chris.ramsdale@nhs.net" TargetMode="External"/><Relationship Id="rId4" Type="http://schemas.openxmlformats.org/officeDocument/2006/relationships/hyperlink" Target="mailto:sanjeev.jairath@nhs.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65937"/>
            <a:chOff x="0" y="0"/>
            <a:chExt cx="9143086" cy="685800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7" descr="\\AGMH2RESCIFS01.resources.greatermanchestercsu.nhs.uk\CIFS_Stockport\Redirected_Folders\james.brown\Desktop\Stockport CCG\Office Use\Stockport CCG – RGB Blue - edited.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5982"/>
            <a:stretch>
              <a:fillRect/>
            </a:stretch>
          </p:blipFill>
          <p:spPr bwMode="auto">
            <a:xfrm>
              <a:off x="6884320" y="230641"/>
              <a:ext cx="1898173" cy="7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AutoShape 2" descr="Image result for technology connected"/>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solidFill>
                <a:prstClr val="black"/>
              </a:solidFill>
              <a:latin typeface="Calibri"/>
            </a:endParaRPr>
          </a:p>
        </p:txBody>
      </p:sp>
      <p:sp>
        <p:nvSpPr>
          <p:cNvPr id="3" name="TextBox 2"/>
          <p:cNvSpPr txBox="1"/>
          <p:nvPr/>
        </p:nvSpPr>
        <p:spPr>
          <a:xfrm>
            <a:off x="1047981" y="1087114"/>
            <a:ext cx="3197225" cy="461665"/>
          </a:xfrm>
          <a:prstGeom prst="rect">
            <a:avLst/>
          </a:prstGeom>
          <a:noFill/>
        </p:spPr>
        <p:txBody>
          <a:bodyPr wrap="square" rtlCol="0">
            <a:spAutoFit/>
          </a:bodyPr>
          <a:lstStyle/>
          <a:p>
            <a:pPr algn="ctr" defTabSz="457200"/>
            <a:r>
              <a:rPr lang="en-GB" sz="2400" b="1" dirty="0">
                <a:solidFill>
                  <a:prstClr val="white"/>
                </a:solidFill>
                <a:latin typeface="Calibri"/>
              </a:rPr>
              <a:t>Track 4</a:t>
            </a:r>
          </a:p>
        </p:txBody>
      </p:sp>
      <p:sp>
        <p:nvSpPr>
          <p:cNvPr id="7" name="TextBox 6"/>
          <p:cNvSpPr txBox="1"/>
          <p:nvPr/>
        </p:nvSpPr>
        <p:spPr>
          <a:xfrm>
            <a:off x="1679575" y="1548779"/>
            <a:ext cx="9351948" cy="369332"/>
          </a:xfrm>
          <a:prstGeom prst="rect">
            <a:avLst/>
          </a:prstGeom>
          <a:noFill/>
        </p:spPr>
        <p:txBody>
          <a:bodyPr wrap="square" rtlCol="0">
            <a:spAutoFit/>
          </a:bodyPr>
          <a:lstStyle/>
          <a:p>
            <a:pPr algn="ctr" defTabSz="457200"/>
            <a:endParaRPr lang="en-GB" dirty="0">
              <a:solidFill>
                <a:prstClr val="black"/>
              </a:solidFill>
              <a:latin typeface="Calibri"/>
            </a:endParaRPr>
          </a:p>
        </p:txBody>
      </p:sp>
      <p:sp>
        <p:nvSpPr>
          <p:cNvPr id="9" name="TextBox 8">
            <a:extLst>
              <a:ext uri="{FF2B5EF4-FFF2-40B4-BE49-F238E27FC236}">
                <a16:creationId xmlns:a16="http://schemas.microsoft.com/office/drawing/2014/main" id="{8A405D05-CC00-4821-B053-9E2960E342A8}"/>
              </a:ext>
            </a:extLst>
          </p:cNvPr>
          <p:cNvSpPr txBox="1"/>
          <p:nvPr/>
        </p:nvSpPr>
        <p:spPr>
          <a:xfrm>
            <a:off x="2080470" y="2726422"/>
            <a:ext cx="7099541" cy="1938992"/>
          </a:xfrm>
          <a:prstGeom prst="rect">
            <a:avLst/>
          </a:prstGeom>
          <a:noFill/>
        </p:spPr>
        <p:txBody>
          <a:bodyPr wrap="square" rtlCol="0">
            <a:spAutoFit/>
          </a:bodyPr>
          <a:lstStyle/>
          <a:p>
            <a:pPr algn="ctr"/>
            <a:r>
              <a:rPr lang="en-GB" sz="4000" b="1" dirty="0">
                <a:solidFill>
                  <a:srgbClr val="0070C0"/>
                </a:solidFill>
              </a:rPr>
              <a:t>IM&amp;T Support teams and the Digital First Primary Care Programme </a:t>
            </a:r>
          </a:p>
        </p:txBody>
      </p:sp>
    </p:spTree>
    <p:extLst>
      <p:ext uri="{BB962C8B-B14F-4D97-AF65-F5344CB8AC3E}">
        <p14:creationId xmlns:p14="http://schemas.microsoft.com/office/powerpoint/2010/main" val="361227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47733" y="20849"/>
            <a:ext cx="8915400" cy="1143000"/>
          </a:xfrm>
        </p:spPr>
        <p:txBody>
          <a:bodyPr>
            <a:normAutofit/>
          </a:bodyPr>
          <a:lstStyle/>
          <a:p>
            <a:pPr algn="l"/>
            <a:r>
              <a:rPr lang="en-GB" sz="2800" b="1" dirty="0">
                <a:solidFill>
                  <a:srgbClr val="4F81BD"/>
                </a:solidFill>
                <a:latin typeface="Arial" panose="020B0604020202020204" pitchFamily="34" charset="0"/>
                <a:cs typeface="Arial" panose="020B0604020202020204" pitchFamily="34" charset="0"/>
              </a:rPr>
              <a:t>Staff/Asset Registers</a:t>
            </a:r>
          </a:p>
        </p:txBody>
      </p:sp>
      <p:pic>
        <p:nvPicPr>
          <p:cNvPr id="12" name="Picture 2">
            <a:extLst>
              <a:ext uri="{FF2B5EF4-FFF2-40B4-BE49-F238E27FC236}">
                <a16:creationId xmlns:a16="http://schemas.microsoft.com/office/drawing/2014/main" id="{2428129F-3D59-4335-B577-EF4566222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77" r="6280"/>
          <a:stretch/>
        </p:blipFill>
        <p:spPr bwMode="auto">
          <a:xfrm>
            <a:off x="7827886" y="215358"/>
            <a:ext cx="2904440" cy="98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66AF5867-AC0A-404F-BCD4-09BE5B5CA33D}"/>
              </a:ext>
            </a:extLst>
          </p:cNvPr>
          <p:cNvSpPr/>
          <p:nvPr/>
        </p:nvSpPr>
        <p:spPr>
          <a:xfrm>
            <a:off x="1615513" y="743999"/>
            <a:ext cx="8986495" cy="1431161"/>
          </a:xfrm>
          <a:prstGeom prst="rect">
            <a:avLst/>
          </a:prstGeom>
        </p:spPr>
        <p:txBody>
          <a:bodyPr wrap="square">
            <a:spAutoFit/>
          </a:bodyPr>
          <a:lstStyle/>
          <a:p>
            <a:endParaRPr lang="en-GB" sz="1100" dirty="0"/>
          </a:p>
          <a:p>
            <a:r>
              <a:rPr lang="en-GB" sz="1100" dirty="0"/>
              <a:t> </a:t>
            </a:r>
          </a:p>
          <a:p>
            <a:r>
              <a:rPr lang="en-GB" b="1" dirty="0">
                <a:solidFill>
                  <a:srgbClr val="0070C0"/>
                </a:solidFill>
                <a:latin typeface="Arial" panose="020B0604020202020204" pitchFamily="34" charset="0"/>
                <a:cs typeface="Arial" panose="020B0604020202020204" pitchFamily="34" charset="0"/>
              </a:rPr>
              <a:t>Check to see if the Staff and Assets assigned to your Practice are correct and up-to-date:</a:t>
            </a:r>
          </a:p>
          <a:p>
            <a:r>
              <a:rPr lang="en-GB" b="1" dirty="0">
                <a:solidFill>
                  <a:srgbClr val="0070C0"/>
                </a:solidFill>
                <a:latin typeface="Arial" panose="020B0604020202020204" pitchFamily="34" charset="0"/>
                <a:cs typeface="Arial" panose="020B0604020202020204" pitchFamily="34" charset="0"/>
              </a:rPr>
              <a:t> </a:t>
            </a:r>
          </a:p>
          <a:p>
            <a:endParaRPr lang="en-GB" sz="1100" dirty="0"/>
          </a:p>
        </p:txBody>
      </p:sp>
      <p:pic>
        <p:nvPicPr>
          <p:cNvPr id="3" name="Picture 2">
            <a:extLst>
              <a:ext uri="{FF2B5EF4-FFF2-40B4-BE49-F238E27FC236}">
                <a16:creationId xmlns:a16="http://schemas.microsoft.com/office/drawing/2014/main" id="{A54A7FB6-1399-4F10-B3FD-FA7C832BEB29}"/>
              </a:ext>
            </a:extLst>
          </p:cNvPr>
          <p:cNvPicPr>
            <a:picLocks noChangeAspect="1"/>
          </p:cNvPicPr>
          <p:nvPr/>
        </p:nvPicPr>
        <p:blipFill>
          <a:blip r:embed="rId3"/>
          <a:stretch>
            <a:fillRect/>
          </a:stretch>
        </p:blipFill>
        <p:spPr>
          <a:xfrm>
            <a:off x="3032184" y="5071019"/>
            <a:ext cx="6153150" cy="1571625"/>
          </a:xfrm>
          <a:prstGeom prst="rect">
            <a:avLst/>
          </a:prstGeom>
        </p:spPr>
      </p:pic>
      <p:pic>
        <p:nvPicPr>
          <p:cNvPr id="4" name="Picture 3">
            <a:extLst>
              <a:ext uri="{FF2B5EF4-FFF2-40B4-BE49-F238E27FC236}">
                <a16:creationId xmlns:a16="http://schemas.microsoft.com/office/drawing/2014/main" id="{685FA3FF-CBF8-4D9B-AB5F-8D16CBC9A65D}"/>
              </a:ext>
            </a:extLst>
          </p:cNvPr>
          <p:cNvPicPr>
            <a:picLocks noChangeAspect="1"/>
          </p:cNvPicPr>
          <p:nvPr/>
        </p:nvPicPr>
        <p:blipFill>
          <a:blip r:embed="rId4"/>
          <a:stretch>
            <a:fillRect/>
          </a:stretch>
        </p:blipFill>
        <p:spPr>
          <a:xfrm>
            <a:off x="4174705" y="1653091"/>
            <a:ext cx="3509552" cy="3299679"/>
          </a:xfrm>
          <a:prstGeom prst="rect">
            <a:avLst/>
          </a:prstGeom>
        </p:spPr>
      </p:pic>
    </p:spTree>
    <p:extLst>
      <p:ext uri="{BB962C8B-B14F-4D97-AF65-F5344CB8AC3E}">
        <p14:creationId xmlns:p14="http://schemas.microsoft.com/office/powerpoint/2010/main" val="390610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4B1C-CC66-47CA-B48F-CE4F41D2EAEB}"/>
              </a:ext>
            </a:extLst>
          </p:cNvPr>
          <p:cNvSpPr>
            <a:spLocks noGrp="1"/>
          </p:cNvSpPr>
          <p:nvPr>
            <p:ph type="title"/>
          </p:nvPr>
        </p:nvSpPr>
        <p:spPr/>
        <p:txBody>
          <a:bodyPr>
            <a:normAutofit/>
          </a:bodyPr>
          <a:lstStyle/>
          <a:p>
            <a:pPr algn="l"/>
            <a:r>
              <a:rPr lang="en-GB" sz="2800" b="1" dirty="0">
                <a:solidFill>
                  <a:srgbClr val="4F81BD"/>
                </a:solidFill>
                <a:latin typeface="Arial" panose="020B0604020202020204" pitchFamily="34" charset="0"/>
                <a:cs typeface="Arial" panose="020B0604020202020204" pitchFamily="34" charset="0"/>
              </a:rPr>
              <a:t>Feedback</a:t>
            </a:r>
            <a:endParaRPr lang="en-GB" sz="2800" dirty="0"/>
          </a:p>
        </p:txBody>
      </p:sp>
      <p:sp>
        <p:nvSpPr>
          <p:cNvPr id="3" name="Content Placeholder 2">
            <a:extLst>
              <a:ext uri="{FF2B5EF4-FFF2-40B4-BE49-F238E27FC236}">
                <a16:creationId xmlns:a16="http://schemas.microsoft.com/office/drawing/2014/main" id="{0042388F-0387-4B46-99ED-AA91C330B392}"/>
              </a:ext>
            </a:extLst>
          </p:cNvPr>
          <p:cNvSpPr>
            <a:spLocks noGrp="1"/>
          </p:cNvSpPr>
          <p:nvPr>
            <p:ph idx="1"/>
          </p:nvPr>
        </p:nvSpPr>
        <p:spPr>
          <a:xfrm>
            <a:off x="1638300" y="1600206"/>
            <a:ext cx="8915400" cy="3553686"/>
          </a:xfrm>
        </p:spPr>
        <p:txBody>
          <a:bodyPr/>
          <a:lstStyle/>
          <a:p>
            <a:endParaRPr lang="en-GB" sz="1800" dirty="0">
              <a:latin typeface="Arial" panose="020B0604020202020204" pitchFamily="34" charset="0"/>
              <a:cs typeface="Arial" panose="020B0604020202020204" pitchFamily="34" charset="0"/>
            </a:endParaRPr>
          </a:p>
          <a:p>
            <a:r>
              <a:rPr lang="en-GB" sz="1800" b="1" dirty="0">
                <a:solidFill>
                  <a:srgbClr val="0070C0"/>
                </a:solidFill>
                <a:latin typeface="Arial" panose="020B0604020202020204" pitchFamily="34" charset="0"/>
                <a:cs typeface="Arial" panose="020B0604020202020204" pitchFamily="34" charset="0"/>
              </a:rPr>
              <a:t>Call closes generate a user feedback email – we would welcome users to feedback on the service as much as possible:</a:t>
            </a:r>
          </a:p>
          <a:p>
            <a:endParaRPr lang="en-GB" dirty="0"/>
          </a:p>
        </p:txBody>
      </p:sp>
      <p:pic>
        <p:nvPicPr>
          <p:cNvPr id="4" name="Picture 2">
            <a:extLst>
              <a:ext uri="{FF2B5EF4-FFF2-40B4-BE49-F238E27FC236}">
                <a16:creationId xmlns:a16="http://schemas.microsoft.com/office/drawing/2014/main" id="{B57CBB16-D874-4826-B71E-7B9F0D5C1D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77" r="6280"/>
          <a:stretch/>
        </p:blipFill>
        <p:spPr bwMode="auto">
          <a:xfrm>
            <a:off x="7827886" y="215358"/>
            <a:ext cx="2904440" cy="98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A6C536D3-71BB-49E2-BDC4-F4E63BB38443}"/>
              </a:ext>
            </a:extLst>
          </p:cNvPr>
          <p:cNvPicPr>
            <a:picLocks noChangeAspect="1"/>
          </p:cNvPicPr>
          <p:nvPr/>
        </p:nvPicPr>
        <p:blipFill>
          <a:blip r:embed="rId3"/>
          <a:stretch>
            <a:fillRect/>
          </a:stretch>
        </p:blipFill>
        <p:spPr>
          <a:xfrm>
            <a:off x="3538538" y="3084946"/>
            <a:ext cx="5114925" cy="2068946"/>
          </a:xfrm>
          <a:prstGeom prst="rect">
            <a:avLst/>
          </a:prstGeom>
        </p:spPr>
      </p:pic>
    </p:spTree>
    <p:extLst>
      <p:ext uri="{BB962C8B-B14F-4D97-AF65-F5344CB8AC3E}">
        <p14:creationId xmlns:p14="http://schemas.microsoft.com/office/powerpoint/2010/main" val="163615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47733" y="20849"/>
            <a:ext cx="8915400" cy="1143000"/>
          </a:xfrm>
        </p:spPr>
        <p:txBody>
          <a:bodyPr>
            <a:normAutofit/>
          </a:bodyPr>
          <a:lstStyle/>
          <a:p>
            <a:pPr algn="l"/>
            <a:r>
              <a:rPr lang="en-GB" sz="2800" b="1" dirty="0">
                <a:solidFill>
                  <a:srgbClr val="4F81BD"/>
                </a:solidFill>
                <a:latin typeface="Arial" panose="020B0604020202020204" pitchFamily="34" charset="0"/>
                <a:cs typeface="Arial" panose="020B0604020202020204" pitchFamily="34" charset="0"/>
              </a:rPr>
              <a:t>Practice Manager’s IT Forum</a:t>
            </a:r>
          </a:p>
        </p:txBody>
      </p:sp>
      <p:pic>
        <p:nvPicPr>
          <p:cNvPr id="12" name="Picture 2">
            <a:extLst>
              <a:ext uri="{FF2B5EF4-FFF2-40B4-BE49-F238E27FC236}">
                <a16:creationId xmlns:a16="http://schemas.microsoft.com/office/drawing/2014/main" id="{2428129F-3D59-4335-B577-EF4566222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77" r="6280"/>
          <a:stretch/>
        </p:blipFill>
        <p:spPr bwMode="auto">
          <a:xfrm>
            <a:off x="7827886" y="215358"/>
            <a:ext cx="2904440" cy="98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66AF5867-AC0A-404F-BCD4-09BE5B5CA33D}"/>
              </a:ext>
            </a:extLst>
          </p:cNvPr>
          <p:cNvSpPr/>
          <p:nvPr/>
        </p:nvSpPr>
        <p:spPr>
          <a:xfrm>
            <a:off x="1615513" y="743998"/>
            <a:ext cx="8986495" cy="2816156"/>
          </a:xfrm>
          <a:prstGeom prst="rect">
            <a:avLst/>
          </a:prstGeom>
        </p:spPr>
        <p:txBody>
          <a:bodyPr wrap="square">
            <a:spAutoFit/>
          </a:bodyPr>
          <a:lstStyle/>
          <a:p>
            <a:endParaRPr lang="en-GB" sz="1100" dirty="0"/>
          </a:p>
          <a:p>
            <a:r>
              <a:rPr lang="en-GB" sz="1100" dirty="0"/>
              <a:t> </a:t>
            </a:r>
          </a:p>
          <a:p>
            <a:r>
              <a:rPr lang="en-GB" b="1" dirty="0">
                <a:solidFill>
                  <a:srgbClr val="0070C0"/>
                </a:solidFill>
                <a:latin typeface="Arial" panose="020B0604020202020204" pitchFamily="34" charset="0"/>
                <a:cs typeface="Arial" panose="020B0604020202020204" pitchFamily="34" charset="0"/>
              </a:rPr>
              <a:t>10:00am – 11:30am</a:t>
            </a:r>
          </a:p>
          <a:p>
            <a:r>
              <a:rPr lang="en-GB" b="1" dirty="0">
                <a:solidFill>
                  <a:srgbClr val="0070C0"/>
                </a:solidFill>
                <a:latin typeface="Arial" panose="020B0604020202020204" pitchFamily="34" charset="0"/>
                <a:cs typeface="Arial" panose="020B0604020202020204" pitchFamily="34" charset="0"/>
              </a:rPr>
              <a:t>First Wednesday of every month</a:t>
            </a:r>
          </a:p>
          <a:p>
            <a:endParaRPr lang="en-GB" b="1"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What are we doing well?</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What can we improve?</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What challenges are you facing in your Practice?</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Any upcoming initiatives</a:t>
            </a:r>
          </a:p>
          <a:p>
            <a:r>
              <a:rPr lang="en-GB" b="1" dirty="0">
                <a:solidFill>
                  <a:srgbClr val="0070C0"/>
                </a:solidFill>
                <a:latin typeface="Arial" panose="020B0604020202020204" pitchFamily="34" charset="0"/>
                <a:cs typeface="Arial" panose="020B0604020202020204" pitchFamily="34" charset="0"/>
              </a:rPr>
              <a:t> </a:t>
            </a:r>
          </a:p>
          <a:p>
            <a:endParaRPr lang="en-GB" sz="1100" dirty="0"/>
          </a:p>
        </p:txBody>
      </p:sp>
      <p:pic>
        <p:nvPicPr>
          <p:cNvPr id="3" name="Picture 2">
            <a:extLst>
              <a:ext uri="{FF2B5EF4-FFF2-40B4-BE49-F238E27FC236}">
                <a16:creationId xmlns:a16="http://schemas.microsoft.com/office/drawing/2014/main" id="{A54A7FB6-1399-4F10-B3FD-FA7C832BEB29}"/>
              </a:ext>
            </a:extLst>
          </p:cNvPr>
          <p:cNvPicPr>
            <a:picLocks noChangeAspect="1"/>
          </p:cNvPicPr>
          <p:nvPr/>
        </p:nvPicPr>
        <p:blipFill>
          <a:blip r:embed="rId3"/>
          <a:stretch>
            <a:fillRect/>
          </a:stretch>
        </p:blipFill>
        <p:spPr>
          <a:xfrm>
            <a:off x="2949057" y="4156619"/>
            <a:ext cx="6153150" cy="1571625"/>
          </a:xfrm>
          <a:prstGeom prst="rect">
            <a:avLst/>
          </a:prstGeom>
        </p:spPr>
      </p:pic>
    </p:spTree>
    <p:extLst>
      <p:ext uri="{BB962C8B-B14F-4D97-AF65-F5344CB8AC3E}">
        <p14:creationId xmlns:p14="http://schemas.microsoft.com/office/powerpoint/2010/main" val="133910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A49B27-3A05-4349-9187-942E8CF14DCF}"/>
              </a:ext>
            </a:extLst>
          </p:cNvPr>
          <p:cNvSpPr txBox="1">
            <a:spLocks/>
          </p:cNvSpPr>
          <p:nvPr/>
        </p:nvSpPr>
        <p:spPr>
          <a:xfrm>
            <a:off x="2294387" y="1700808"/>
            <a:ext cx="7603226" cy="18722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05EB8"/>
                </a:solidFill>
                <a:latin typeface="Arial" panose="020B0604020202020204" pitchFamily="34" charset="0"/>
                <a:cs typeface="Arial" panose="020B0604020202020204" pitchFamily="34" charset="0"/>
              </a:rPr>
              <a:t>GMSS Data Quality Team</a:t>
            </a:r>
          </a:p>
          <a:p>
            <a:pPr algn="l"/>
            <a:r>
              <a:rPr lang="en-GB" sz="3200" b="1" dirty="0">
                <a:solidFill>
                  <a:srgbClr val="005EB8"/>
                </a:solidFill>
                <a:latin typeface="Arial" panose="020B0604020202020204" pitchFamily="34" charset="0"/>
                <a:cs typeface="Arial" panose="020B0604020202020204" pitchFamily="34" charset="0"/>
              </a:rPr>
              <a:t>Stockport Masterclass</a:t>
            </a:r>
          </a:p>
          <a:p>
            <a:pPr algn="l"/>
            <a:r>
              <a:rPr lang="en-GB" sz="3200" b="1" dirty="0">
                <a:solidFill>
                  <a:srgbClr val="005EB8"/>
                </a:solidFill>
                <a:latin typeface="Arial" panose="020B0604020202020204" pitchFamily="34" charset="0"/>
                <a:cs typeface="Arial" panose="020B0604020202020204" pitchFamily="34" charset="0"/>
              </a:rPr>
              <a:t>22 June 2022</a:t>
            </a:r>
          </a:p>
        </p:txBody>
      </p:sp>
      <p:sp>
        <p:nvSpPr>
          <p:cNvPr id="5" name="Subtitle 2">
            <a:extLst>
              <a:ext uri="{FF2B5EF4-FFF2-40B4-BE49-F238E27FC236}">
                <a16:creationId xmlns:a16="http://schemas.microsoft.com/office/drawing/2014/main" id="{C3AD884E-C90B-DB4D-83C4-3EF0E4B201EF}"/>
              </a:ext>
            </a:extLst>
          </p:cNvPr>
          <p:cNvSpPr txBox="1">
            <a:spLocks/>
          </p:cNvSpPr>
          <p:nvPr/>
        </p:nvSpPr>
        <p:spPr>
          <a:xfrm>
            <a:off x="2322301" y="4293096"/>
            <a:ext cx="7560000" cy="864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buNone/>
            </a:pPr>
            <a:r>
              <a:rPr lang="en-GB" sz="2000" dirty="0">
                <a:solidFill>
                  <a:srgbClr val="768692"/>
                </a:solidFill>
                <a:latin typeface="Arial" panose="020B0604020202020204" pitchFamily="34" charset="0"/>
                <a:cs typeface="Arial" panose="020B0604020202020204" pitchFamily="34" charset="0"/>
              </a:rPr>
              <a:t>Dawn Lowe</a:t>
            </a:r>
          </a:p>
          <a:p>
            <a:pPr marL="0" indent="0" defTabSz="457200">
              <a:buNone/>
            </a:pPr>
            <a:r>
              <a:rPr lang="en-GB" sz="2000" dirty="0">
                <a:solidFill>
                  <a:srgbClr val="768692"/>
                </a:solidFill>
                <a:latin typeface="Arial" panose="020B0604020202020204" pitchFamily="34" charset="0"/>
                <a:cs typeface="Arial" panose="020B0604020202020204" pitchFamily="34" charset="0"/>
              </a:rPr>
              <a:t>Data Quality Service Lead</a:t>
            </a:r>
          </a:p>
        </p:txBody>
      </p:sp>
      <p:cxnSp>
        <p:nvCxnSpPr>
          <p:cNvPr id="6" name="Straight Connector 5"/>
          <p:cNvCxnSpPr/>
          <p:nvPr/>
        </p:nvCxnSpPr>
        <p:spPr>
          <a:xfrm>
            <a:off x="2423592" y="3861048"/>
            <a:ext cx="7560000" cy="0"/>
          </a:xfrm>
          <a:prstGeom prst="line">
            <a:avLst/>
          </a:prstGeom>
          <a:ln w="25400" cmpd="thickThin">
            <a:solidFill>
              <a:srgbClr val="7686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34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2">
            <a:extLst>
              <a:ext uri="{FF2B5EF4-FFF2-40B4-BE49-F238E27FC236}">
                <a16:creationId xmlns:a16="http://schemas.microsoft.com/office/drawing/2014/main" id="{552B4507-8793-4C9D-BC99-0678783F8E08}"/>
              </a:ext>
            </a:extLst>
          </p:cNvPr>
          <p:cNvSpPr/>
          <p:nvPr/>
        </p:nvSpPr>
        <p:spPr>
          <a:xfrm>
            <a:off x="2135560" y="404664"/>
            <a:ext cx="7848872" cy="39052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04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04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b="1" dirty="0"/>
              <a:t>Background to Data Quality Team</a:t>
            </a:r>
          </a:p>
        </p:txBody>
      </p:sp>
      <p:sp>
        <p:nvSpPr>
          <p:cNvPr id="4" name="TextBox 3">
            <a:extLst>
              <a:ext uri="{FF2B5EF4-FFF2-40B4-BE49-F238E27FC236}">
                <a16:creationId xmlns:a16="http://schemas.microsoft.com/office/drawing/2014/main" id="{A6325397-D7C6-4609-80DE-67E91C2D96BB}"/>
              </a:ext>
            </a:extLst>
          </p:cNvPr>
          <p:cNvSpPr txBox="1"/>
          <p:nvPr/>
        </p:nvSpPr>
        <p:spPr>
          <a:xfrm>
            <a:off x="2135560" y="1268761"/>
            <a:ext cx="7848872" cy="4247317"/>
          </a:xfrm>
          <a:prstGeom prst="rect">
            <a:avLst/>
          </a:prstGeom>
          <a:noFill/>
        </p:spPr>
        <p:txBody>
          <a:bodyPr wrap="square">
            <a:spAutoFit/>
          </a:bodyPr>
          <a:lstStyle/>
          <a:p>
            <a:pPr>
              <a:buFont typeface="Wingdings" panose="05000000000000000000" pitchFamily="2" charset="2"/>
              <a:buChar char="§"/>
            </a:pPr>
            <a:r>
              <a:rPr lang="en-GB" dirty="0"/>
              <a:t> 13 members of staff covering 8/10 Localities </a:t>
            </a:r>
            <a:r>
              <a:rPr lang="en-GB" i="1" dirty="0">
                <a:solidFill>
                  <a:schemeClr val="bg1">
                    <a:lumMod val="50000"/>
                  </a:schemeClr>
                </a:solidFill>
              </a:rPr>
              <a:t>(Trafford / Wigan have in house DQ Teams).</a:t>
            </a:r>
          </a:p>
          <a:p>
            <a:endParaRPr lang="en-GB" dirty="0"/>
          </a:p>
          <a:p>
            <a:pPr>
              <a:buFont typeface="Wingdings" panose="05000000000000000000" pitchFamily="2" charset="2"/>
              <a:buChar char="§"/>
            </a:pPr>
            <a:r>
              <a:rPr lang="en-GB" dirty="0"/>
              <a:t> Majority of the team have worked in DQ Teams across PCTs before becoming a shared service in 2013.</a:t>
            </a:r>
          </a:p>
          <a:p>
            <a:endParaRPr lang="en-GB" dirty="0"/>
          </a:p>
          <a:p>
            <a:pPr>
              <a:buFont typeface="Wingdings" panose="05000000000000000000" pitchFamily="2" charset="2"/>
              <a:buChar char="§"/>
            </a:pPr>
            <a:r>
              <a:rPr lang="en-GB" dirty="0"/>
              <a:t> Several years of experience and expertise in all 3 GP clinical systems in use across GM.</a:t>
            </a:r>
          </a:p>
          <a:p>
            <a:pPr>
              <a:buFont typeface="Wingdings" panose="05000000000000000000" pitchFamily="2" charset="2"/>
              <a:buChar char="§"/>
            </a:pPr>
            <a:endParaRPr lang="en-GB" dirty="0"/>
          </a:p>
          <a:p>
            <a:pPr>
              <a:buFont typeface="Wingdings" panose="05000000000000000000" pitchFamily="2" charset="2"/>
              <a:buChar char="§"/>
            </a:pPr>
            <a:r>
              <a:rPr lang="en-GB" dirty="0"/>
              <a:t> Each member of the team primarily completes work for a specific Locality, however we do cross matrix working across GM.</a:t>
            </a:r>
          </a:p>
          <a:p>
            <a:endParaRPr lang="en-GB" dirty="0"/>
          </a:p>
          <a:p>
            <a:pPr>
              <a:buFont typeface="Wingdings" panose="05000000000000000000" pitchFamily="2" charset="2"/>
              <a:buChar char="§"/>
            </a:pPr>
            <a:r>
              <a:rPr lang="en-GB" dirty="0"/>
              <a:t> New NHS GM Integrated Care organisation means we are aiming to create more DQ resources at scale.</a:t>
            </a:r>
            <a:endParaRPr lang="en-GB" sz="1400"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307817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2">
            <a:extLst>
              <a:ext uri="{FF2B5EF4-FFF2-40B4-BE49-F238E27FC236}">
                <a16:creationId xmlns:a16="http://schemas.microsoft.com/office/drawing/2014/main" id="{552B4507-8793-4C9D-BC99-0678783F8E08}"/>
              </a:ext>
            </a:extLst>
          </p:cNvPr>
          <p:cNvSpPr/>
          <p:nvPr/>
        </p:nvSpPr>
        <p:spPr>
          <a:xfrm>
            <a:off x="2135560" y="404664"/>
            <a:ext cx="7848872" cy="39052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04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04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b="1" dirty="0"/>
              <a:t>DQ Service Offering</a:t>
            </a:r>
          </a:p>
        </p:txBody>
      </p:sp>
      <p:sp>
        <p:nvSpPr>
          <p:cNvPr id="4" name="TextBox 3">
            <a:extLst>
              <a:ext uri="{FF2B5EF4-FFF2-40B4-BE49-F238E27FC236}">
                <a16:creationId xmlns:a16="http://schemas.microsoft.com/office/drawing/2014/main" id="{A6325397-D7C6-4609-80DE-67E91C2D96BB}"/>
              </a:ext>
            </a:extLst>
          </p:cNvPr>
          <p:cNvSpPr txBox="1"/>
          <p:nvPr/>
        </p:nvSpPr>
        <p:spPr>
          <a:xfrm>
            <a:off x="2135560" y="1268760"/>
            <a:ext cx="7848872" cy="4462760"/>
          </a:xfrm>
          <a:prstGeom prst="rect">
            <a:avLst/>
          </a:prstGeom>
          <a:noFill/>
        </p:spPr>
        <p:txBody>
          <a:bodyPr wrap="square">
            <a:spAutoFit/>
          </a:bodyPr>
          <a:lstStyle/>
          <a:p>
            <a:r>
              <a:rPr lang="en-GB" dirty="0"/>
              <a:t>All Localities with an SLA for the GMSS DQ Service can request unlimited support for each of the following areas:</a:t>
            </a:r>
          </a:p>
          <a:p>
            <a:endParaRPr lang="en-GB" dirty="0"/>
          </a:p>
          <a:p>
            <a:pPr marL="285750" indent="-285750">
              <a:buFont typeface="Wingdings" panose="05000000000000000000" pitchFamily="2" charset="2"/>
              <a:buChar char="§"/>
            </a:pPr>
            <a:r>
              <a:rPr lang="en-GB" dirty="0"/>
              <a:t>Standardised Coded Specifications</a:t>
            </a:r>
          </a:p>
          <a:p>
            <a:pPr marL="285750" indent="-285750">
              <a:buFont typeface="Wingdings" panose="05000000000000000000" pitchFamily="2" charset="2"/>
              <a:buChar char="§"/>
            </a:pPr>
            <a:r>
              <a:rPr lang="en-GB" dirty="0"/>
              <a:t>Disease Register Validation Searches</a:t>
            </a:r>
          </a:p>
          <a:p>
            <a:pPr marL="285750" indent="-285750">
              <a:buFont typeface="Wingdings" panose="05000000000000000000" pitchFamily="2" charset="2"/>
              <a:buChar char="§"/>
            </a:pPr>
            <a:r>
              <a:rPr lang="en-GB" dirty="0"/>
              <a:t>Data Entry Templates</a:t>
            </a:r>
          </a:p>
          <a:p>
            <a:pPr marL="285750" indent="-285750">
              <a:buFont typeface="Wingdings" panose="05000000000000000000" pitchFamily="2" charset="2"/>
              <a:buChar char="§"/>
            </a:pPr>
            <a:r>
              <a:rPr lang="en-GB" dirty="0"/>
              <a:t>Referral Forms / Proformas</a:t>
            </a:r>
          </a:p>
          <a:p>
            <a:pPr marL="285750" indent="-285750">
              <a:buFont typeface="Wingdings" panose="05000000000000000000" pitchFamily="2" charset="2"/>
              <a:buChar char="§"/>
            </a:pPr>
            <a:r>
              <a:rPr lang="en-GB" dirty="0"/>
              <a:t>Search &amp; Reports</a:t>
            </a:r>
          </a:p>
          <a:p>
            <a:pPr marL="285750" indent="-285750">
              <a:buFont typeface="Wingdings" panose="05000000000000000000" pitchFamily="2" charset="2"/>
              <a:buChar char="§"/>
            </a:pPr>
            <a:r>
              <a:rPr lang="en-GB" dirty="0"/>
              <a:t>SNOMED CT Awareness Sessions</a:t>
            </a:r>
          </a:p>
          <a:p>
            <a:pPr marL="285750" indent="-285750">
              <a:buFont typeface="Wingdings" panose="05000000000000000000" pitchFamily="2" charset="2"/>
              <a:buChar char="§"/>
            </a:pPr>
            <a:r>
              <a:rPr lang="en-GB" dirty="0"/>
              <a:t>QOF / Primary Care Standards Support</a:t>
            </a:r>
          </a:p>
          <a:p>
            <a:pPr marL="285750" indent="-285750">
              <a:buFont typeface="Wingdings" panose="05000000000000000000" pitchFamily="2" charset="2"/>
              <a:buChar char="§"/>
            </a:pPr>
            <a:r>
              <a:rPr lang="en-GB" dirty="0"/>
              <a:t>National Project Support</a:t>
            </a:r>
          </a:p>
          <a:p>
            <a:pPr marL="285750" indent="-285750">
              <a:buFont typeface="Wingdings" panose="05000000000000000000" pitchFamily="2" charset="2"/>
              <a:buChar char="§"/>
            </a:pPr>
            <a:r>
              <a:rPr lang="en-GB" dirty="0"/>
              <a:t>Clinical System Migrations </a:t>
            </a:r>
            <a:r>
              <a:rPr lang="en-GB" i="1" dirty="0"/>
              <a:t>(limited support)</a:t>
            </a:r>
          </a:p>
          <a:p>
            <a:pPr marL="285750" indent="-285750">
              <a:buFont typeface="Wingdings" panose="05000000000000000000" pitchFamily="2" charset="2"/>
              <a:buChar char="§"/>
            </a:pPr>
            <a:r>
              <a:rPr lang="en-GB" dirty="0"/>
              <a:t>General DQ Advice &amp; Guidance</a:t>
            </a:r>
          </a:p>
          <a:p>
            <a:pPr>
              <a:buFont typeface="Wingdings" panose="05000000000000000000" pitchFamily="2" charset="2"/>
              <a:buChar char="§"/>
            </a:pPr>
            <a:endParaRPr lang="en-GB" sz="1400" dirty="0"/>
          </a:p>
          <a:p>
            <a:r>
              <a:rPr lang="en-GB" i="1" dirty="0">
                <a:solidFill>
                  <a:schemeClr val="bg1">
                    <a:lumMod val="50000"/>
                  </a:schemeClr>
                </a:solidFill>
              </a:rPr>
              <a:t>Trafford / Wigan currently purchase Suspected Cancer Referral Forms and EUR Funding Request Forms created at GM level.</a:t>
            </a:r>
          </a:p>
        </p:txBody>
      </p:sp>
    </p:spTree>
    <p:extLst>
      <p:ext uri="{BB962C8B-B14F-4D97-AF65-F5344CB8AC3E}">
        <p14:creationId xmlns:p14="http://schemas.microsoft.com/office/powerpoint/2010/main" val="255395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2">
            <a:extLst>
              <a:ext uri="{FF2B5EF4-FFF2-40B4-BE49-F238E27FC236}">
                <a16:creationId xmlns:a16="http://schemas.microsoft.com/office/drawing/2014/main" id="{552B4507-8793-4C9D-BC99-0678783F8E08}"/>
              </a:ext>
            </a:extLst>
          </p:cNvPr>
          <p:cNvSpPr/>
          <p:nvPr/>
        </p:nvSpPr>
        <p:spPr>
          <a:xfrm>
            <a:off x="2135560" y="404664"/>
            <a:ext cx="7848872" cy="39052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04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04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b="1" dirty="0"/>
              <a:t>GM Resources Created / In Development / Suggested</a:t>
            </a:r>
          </a:p>
        </p:txBody>
      </p:sp>
      <p:sp>
        <p:nvSpPr>
          <p:cNvPr id="4" name="TextBox 3">
            <a:extLst>
              <a:ext uri="{FF2B5EF4-FFF2-40B4-BE49-F238E27FC236}">
                <a16:creationId xmlns:a16="http://schemas.microsoft.com/office/drawing/2014/main" id="{A6325397-D7C6-4609-80DE-67E91C2D96BB}"/>
              </a:ext>
            </a:extLst>
          </p:cNvPr>
          <p:cNvSpPr txBox="1"/>
          <p:nvPr/>
        </p:nvSpPr>
        <p:spPr>
          <a:xfrm>
            <a:off x="2135560" y="1098024"/>
            <a:ext cx="7848872" cy="5355312"/>
          </a:xfrm>
          <a:prstGeom prst="rect">
            <a:avLst/>
          </a:prstGeom>
          <a:noFill/>
        </p:spPr>
        <p:txBody>
          <a:bodyPr wrap="square">
            <a:spAutoFit/>
          </a:bodyPr>
          <a:lstStyle/>
          <a:p>
            <a:pPr marL="285750" indent="-285750">
              <a:buFont typeface="Wingdings" panose="05000000000000000000" pitchFamily="2" charset="2"/>
              <a:buChar char="§"/>
            </a:pPr>
            <a:r>
              <a:rPr lang="en-GB" dirty="0"/>
              <a:t>Case Finding</a:t>
            </a:r>
          </a:p>
          <a:p>
            <a:pPr marL="285750" indent="-285750">
              <a:buFont typeface="Wingdings" panose="05000000000000000000" pitchFamily="2" charset="2"/>
              <a:buChar char="§"/>
            </a:pPr>
            <a:r>
              <a:rPr lang="en-GB" dirty="0"/>
              <a:t>Childhood Immunisation Cleansing Exercise</a:t>
            </a:r>
          </a:p>
          <a:p>
            <a:pPr marL="285750" indent="-285750">
              <a:buFont typeface="Wingdings" panose="05000000000000000000" pitchFamily="2" charset="2"/>
              <a:buChar char="§"/>
            </a:pPr>
            <a:r>
              <a:rPr lang="en-GB" dirty="0"/>
              <a:t>COVID Vaccination Programme</a:t>
            </a:r>
          </a:p>
          <a:p>
            <a:pPr marL="285750" indent="-285750">
              <a:buFont typeface="Wingdings" panose="05000000000000000000" pitchFamily="2" charset="2"/>
              <a:buChar char="§"/>
            </a:pPr>
            <a:r>
              <a:rPr lang="en-GB" dirty="0"/>
              <a:t>Ethnicity Searches</a:t>
            </a:r>
          </a:p>
          <a:p>
            <a:pPr marL="285750" indent="-285750">
              <a:buFont typeface="Wingdings" panose="05000000000000000000" pitchFamily="2" charset="2"/>
              <a:buChar char="§"/>
            </a:pPr>
            <a:r>
              <a:rPr lang="en-GB" dirty="0"/>
              <a:t>Funding Request Forms</a:t>
            </a:r>
          </a:p>
          <a:p>
            <a:pPr marL="285750" indent="-285750">
              <a:buFont typeface="Wingdings" panose="05000000000000000000" pitchFamily="2" charset="2"/>
              <a:buChar char="§"/>
            </a:pPr>
            <a:r>
              <a:rPr lang="en-GB" dirty="0"/>
              <a:t>IIF PCN DES (inc. Structured Medication Review)</a:t>
            </a:r>
          </a:p>
          <a:p>
            <a:pPr marL="285750" indent="-285750">
              <a:buFont typeface="Wingdings" panose="05000000000000000000" pitchFamily="2" charset="2"/>
              <a:buChar char="§"/>
            </a:pPr>
            <a:r>
              <a:rPr lang="en-GB" dirty="0"/>
              <a:t>Influenza Submissions</a:t>
            </a:r>
          </a:p>
          <a:p>
            <a:pPr marL="285750" indent="-285750">
              <a:buFont typeface="Wingdings" panose="05000000000000000000" pitchFamily="2" charset="2"/>
              <a:buChar char="§"/>
            </a:pPr>
            <a:r>
              <a:rPr lang="en-GB" dirty="0"/>
              <a:t>LD Assurance Audit</a:t>
            </a:r>
          </a:p>
          <a:p>
            <a:pPr marL="285750" indent="-285750">
              <a:buFont typeface="Wingdings" panose="05000000000000000000" pitchFamily="2" charset="2"/>
              <a:buChar char="§"/>
            </a:pPr>
            <a:r>
              <a:rPr lang="en-GB" dirty="0"/>
              <a:t>Long COVID ES</a:t>
            </a:r>
          </a:p>
          <a:p>
            <a:pPr marL="285750" indent="-285750">
              <a:buFont typeface="Wingdings" panose="05000000000000000000" pitchFamily="2" charset="2"/>
              <a:buChar char="§"/>
            </a:pPr>
            <a:r>
              <a:rPr lang="en-GB" dirty="0"/>
              <a:t>National Diabetes Prevention Programme (NDPP)</a:t>
            </a:r>
          </a:p>
          <a:p>
            <a:pPr marL="285750" indent="-285750">
              <a:buFont typeface="Wingdings" panose="05000000000000000000" pitchFamily="2" charset="2"/>
              <a:buChar char="§"/>
            </a:pPr>
            <a:r>
              <a:rPr lang="en-GB" dirty="0"/>
              <a:t>NHS Health Checks / CVD Prevention</a:t>
            </a:r>
          </a:p>
          <a:p>
            <a:pPr marL="285750" indent="-285750">
              <a:buFont typeface="Wingdings" panose="05000000000000000000" pitchFamily="2" charset="2"/>
              <a:buChar char="§"/>
            </a:pPr>
            <a:r>
              <a:rPr lang="en-GB" dirty="0"/>
              <a:t>Safeguarding Searches / Template</a:t>
            </a:r>
          </a:p>
          <a:p>
            <a:pPr marL="285750" indent="-285750">
              <a:buFont typeface="Wingdings" panose="05000000000000000000" pitchFamily="2" charset="2"/>
              <a:buChar char="§"/>
            </a:pPr>
            <a:r>
              <a:rPr lang="en-GB" dirty="0"/>
              <a:t>Serious Mental Illness Searches</a:t>
            </a:r>
          </a:p>
          <a:p>
            <a:pPr marL="285750" indent="-285750">
              <a:buFont typeface="Wingdings" panose="05000000000000000000" pitchFamily="2" charset="2"/>
              <a:buChar char="§"/>
            </a:pPr>
            <a:r>
              <a:rPr lang="en-GB" dirty="0"/>
              <a:t>Suspected Cancer Referrals</a:t>
            </a:r>
          </a:p>
          <a:p>
            <a:pPr marL="285750" indent="-285750">
              <a:buFont typeface="Wingdings" panose="05000000000000000000" pitchFamily="2" charset="2"/>
              <a:buChar char="§"/>
            </a:pPr>
            <a:r>
              <a:rPr lang="en-GB" dirty="0"/>
              <a:t>Weight Management ES</a:t>
            </a:r>
          </a:p>
          <a:p>
            <a:pPr marL="285750" indent="-285750">
              <a:buFont typeface="Wingdings" panose="05000000000000000000" pitchFamily="2" charset="2"/>
              <a:buChar char="§"/>
            </a:pPr>
            <a:r>
              <a:rPr lang="en-GB" dirty="0"/>
              <a:t>Young Onset Dementia</a:t>
            </a:r>
          </a:p>
          <a:p>
            <a:r>
              <a:rPr lang="en-GB" i="1" dirty="0">
                <a:solidFill>
                  <a:schemeClr val="bg1">
                    <a:lumMod val="50000"/>
                  </a:schemeClr>
                </a:solidFill>
              </a:rPr>
              <a:t>+ Various referral proformas / ad hoc requests</a:t>
            </a:r>
          </a:p>
          <a:p>
            <a:endParaRPr lang="en-GB" i="1" dirty="0">
              <a:solidFill>
                <a:schemeClr val="bg1">
                  <a:lumMod val="50000"/>
                </a:schemeClr>
              </a:solidFill>
            </a:endParaRPr>
          </a:p>
          <a:p>
            <a:r>
              <a:rPr lang="en-GB" i="1" dirty="0">
                <a:solidFill>
                  <a:schemeClr val="bg1">
                    <a:lumMod val="50000"/>
                  </a:schemeClr>
                </a:solidFill>
              </a:rPr>
              <a:t>Demonstrations can be provided on request.</a:t>
            </a:r>
          </a:p>
        </p:txBody>
      </p:sp>
    </p:spTree>
    <p:extLst>
      <p:ext uri="{BB962C8B-B14F-4D97-AF65-F5344CB8AC3E}">
        <p14:creationId xmlns:p14="http://schemas.microsoft.com/office/powerpoint/2010/main" val="381042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2">
            <a:extLst>
              <a:ext uri="{FF2B5EF4-FFF2-40B4-BE49-F238E27FC236}">
                <a16:creationId xmlns:a16="http://schemas.microsoft.com/office/drawing/2014/main" id="{552B4507-8793-4C9D-BC99-0678783F8E08}"/>
              </a:ext>
            </a:extLst>
          </p:cNvPr>
          <p:cNvSpPr/>
          <p:nvPr/>
        </p:nvSpPr>
        <p:spPr>
          <a:xfrm>
            <a:off x="2135560" y="404664"/>
            <a:ext cx="7848872" cy="39052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04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04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b="1" dirty="0"/>
              <a:t>NHS Health Checks (example)</a:t>
            </a:r>
          </a:p>
        </p:txBody>
      </p:sp>
      <p:sp>
        <p:nvSpPr>
          <p:cNvPr id="5" name="TextBox 4">
            <a:extLst>
              <a:ext uri="{FF2B5EF4-FFF2-40B4-BE49-F238E27FC236}">
                <a16:creationId xmlns:a16="http://schemas.microsoft.com/office/drawing/2014/main" id="{CD1D4AE9-0017-4021-BBA3-624CFA223EBE}"/>
              </a:ext>
            </a:extLst>
          </p:cNvPr>
          <p:cNvSpPr txBox="1"/>
          <p:nvPr/>
        </p:nvSpPr>
        <p:spPr>
          <a:xfrm>
            <a:off x="2135560" y="1268761"/>
            <a:ext cx="7848872" cy="2585323"/>
          </a:xfrm>
          <a:prstGeom prst="rect">
            <a:avLst/>
          </a:prstGeom>
          <a:noFill/>
        </p:spPr>
        <p:txBody>
          <a:bodyPr wrap="square">
            <a:spAutoFit/>
          </a:bodyPr>
          <a:lstStyle/>
          <a:p>
            <a:pPr marL="285750" indent="-285750">
              <a:buFont typeface="Wingdings" panose="05000000000000000000" pitchFamily="2" charset="2"/>
              <a:buChar char="§"/>
            </a:pPr>
            <a:r>
              <a:rPr lang="en-GB" dirty="0"/>
              <a:t>Searches have been developed which are currently being reviewed by GM NHS Health Check Leads.</a:t>
            </a:r>
          </a:p>
          <a:p>
            <a:pPr marL="285750" indent="-285750">
              <a:buFont typeface="Wingdings" panose="05000000000000000000" pitchFamily="2" charset="2"/>
              <a:buChar char="§"/>
            </a:pPr>
            <a:r>
              <a:rPr lang="en-GB" dirty="0"/>
              <a:t>Allows practices to invite patients in priority order.</a:t>
            </a:r>
          </a:p>
          <a:p>
            <a:pPr marL="285750" indent="-285750">
              <a:buFont typeface="Wingdings" panose="05000000000000000000" pitchFamily="2" charset="2"/>
              <a:buChar char="§"/>
            </a:pPr>
            <a:r>
              <a:rPr lang="en-GB" dirty="0"/>
              <a:t>Gaps can be identified </a:t>
            </a:r>
            <a:r>
              <a:rPr lang="en-GB" i="1" dirty="0">
                <a:solidFill>
                  <a:schemeClr val="bg1">
                    <a:lumMod val="50000"/>
                  </a:schemeClr>
                </a:solidFill>
              </a:rPr>
              <a:t>(to check if a good quality health check has been completed)</a:t>
            </a:r>
            <a:r>
              <a:rPr lang="en-GB" dirty="0"/>
              <a:t>.</a:t>
            </a:r>
          </a:p>
          <a:p>
            <a:endParaRPr lang="en-GB" dirty="0"/>
          </a:p>
          <a:p>
            <a:endParaRPr lang="en-GB" dirty="0"/>
          </a:p>
          <a:p>
            <a:endParaRPr lang="en-GB" dirty="0"/>
          </a:p>
          <a:p>
            <a:endParaRPr lang="en-GB" dirty="0"/>
          </a:p>
        </p:txBody>
      </p:sp>
      <p:sp>
        <p:nvSpPr>
          <p:cNvPr id="11" name="Rectangle 10">
            <a:extLst>
              <a:ext uri="{FF2B5EF4-FFF2-40B4-BE49-F238E27FC236}">
                <a16:creationId xmlns:a16="http://schemas.microsoft.com/office/drawing/2014/main" id="{2D14E6DD-E2AE-4BE2-938C-18CA11C1FCD8}"/>
              </a:ext>
            </a:extLst>
          </p:cNvPr>
          <p:cNvSpPr/>
          <p:nvPr/>
        </p:nvSpPr>
        <p:spPr>
          <a:xfrm>
            <a:off x="2135560" y="2780928"/>
            <a:ext cx="7848872"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378872E-5065-4A91-A110-20144B07A9F3}"/>
              </a:ext>
            </a:extLst>
          </p:cNvPr>
          <p:cNvPicPr>
            <a:picLocks noChangeAspect="1"/>
          </p:cNvPicPr>
          <p:nvPr/>
        </p:nvPicPr>
        <p:blipFill>
          <a:blip r:embed="rId2"/>
          <a:stretch>
            <a:fillRect/>
          </a:stretch>
        </p:blipFill>
        <p:spPr>
          <a:xfrm>
            <a:off x="2279576" y="2860803"/>
            <a:ext cx="3024336" cy="1589583"/>
          </a:xfrm>
          <a:prstGeom prst="rect">
            <a:avLst/>
          </a:prstGeom>
        </p:spPr>
      </p:pic>
      <p:pic>
        <p:nvPicPr>
          <p:cNvPr id="7" name="Picture 6">
            <a:extLst>
              <a:ext uri="{FF2B5EF4-FFF2-40B4-BE49-F238E27FC236}">
                <a16:creationId xmlns:a16="http://schemas.microsoft.com/office/drawing/2014/main" id="{6D0CAB11-AFFB-428C-8D5D-274263947DFE}"/>
              </a:ext>
            </a:extLst>
          </p:cNvPr>
          <p:cNvPicPr>
            <a:picLocks noChangeAspect="1"/>
          </p:cNvPicPr>
          <p:nvPr/>
        </p:nvPicPr>
        <p:blipFill>
          <a:blip r:embed="rId3"/>
          <a:stretch>
            <a:fillRect/>
          </a:stretch>
        </p:blipFill>
        <p:spPr>
          <a:xfrm>
            <a:off x="2279576" y="4653136"/>
            <a:ext cx="3024336" cy="1472548"/>
          </a:xfrm>
          <a:prstGeom prst="rect">
            <a:avLst/>
          </a:prstGeom>
        </p:spPr>
      </p:pic>
      <p:pic>
        <p:nvPicPr>
          <p:cNvPr id="9" name="Picture 8">
            <a:extLst>
              <a:ext uri="{FF2B5EF4-FFF2-40B4-BE49-F238E27FC236}">
                <a16:creationId xmlns:a16="http://schemas.microsoft.com/office/drawing/2014/main" id="{08F61F9C-4FE1-4A41-89B1-09C919106467}"/>
              </a:ext>
            </a:extLst>
          </p:cNvPr>
          <p:cNvPicPr>
            <a:picLocks noChangeAspect="1"/>
          </p:cNvPicPr>
          <p:nvPr/>
        </p:nvPicPr>
        <p:blipFill>
          <a:blip r:embed="rId4"/>
          <a:stretch>
            <a:fillRect/>
          </a:stretch>
        </p:blipFill>
        <p:spPr>
          <a:xfrm>
            <a:off x="5447929" y="2860885"/>
            <a:ext cx="2019193" cy="3264799"/>
          </a:xfrm>
          <a:prstGeom prst="rect">
            <a:avLst/>
          </a:prstGeom>
        </p:spPr>
      </p:pic>
      <p:pic>
        <p:nvPicPr>
          <p:cNvPr id="12" name="Picture 11">
            <a:extLst>
              <a:ext uri="{FF2B5EF4-FFF2-40B4-BE49-F238E27FC236}">
                <a16:creationId xmlns:a16="http://schemas.microsoft.com/office/drawing/2014/main" id="{59FA76EF-0481-4313-9E7D-784367E173C9}"/>
              </a:ext>
            </a:extLst>
          </p:cNvPr>
          <p:cNvPicPr>
            <a:picLocks noChangeAspect="1"/>
          </p:cNvPicPr>
          <p:nvPr/>
        </p:nvPicPr>
        <p:blipFill>
          <a:blip r:embed="rId5"/>
          <a:stretch>
            <a:fillRect/>
          </a:stretch>
        </p:blipFill>
        <p:spPr>
          <a:xfrm>
            <a:off x="7611137" y="2869121"/>
            <a:ext cx="2285324" cy="1119758"/>
          </a:xfrm>
          <a:prstGeom prst="rect">
            <a:avLst/>
          </a:prstGeom>
        </p:spPr>
      </p:pic>
      <p:pic>
        <p:nvPicPr>
          <p:cNvPr id="15" name="Picture 14">
            <a:extLst>
              <a:ext uri="{FF2B5EF4-FFF2-40B4-BE49-F238E27FC236}">
                <a16:creationId xmlns:a16="http://schemas.microsoft.com/office/drawing/2014/main" id="{0FF6FBF7-EA5A-4044-8118-57E185075D7B}"/>
              </a:ext>
            </a:extLst>
          </p:cNvPr>
          <p:cNvPicPr>
            <a:picLocks noChangeAspect="1"/>
          </p:cNvPicPr>
          <p:nvPr/>
        </p:nvPicPr>
        <p:blipFill>
          <a:blip r:embed="rId6"/>
          <a:stretch>
            <a:fillRect/>
          </a:stretch>
        </p:blipFill>
        <p:spPr>
          <a:xfrm>
            <a:off x="7611138" y="4077073"/>
            <a:ext cx="2285324" cy="721681"/>
          </a:xfrm>
          <a:prstGeom prst="rect">
            <a:avLst/>
          </a:prstGeom>
        </p:spPr>
      </p:pic>
      <p:pic>
        <p:nvPicPr>
          <p:cNvPr id="19" name="Picture 18">
            <a:extLst>
              <a:ext uri="{FF2B5EF4-FFF2-40B4-BE49-F238E27FC236}">
                <a16:creationId xmlns:a16="http://schemas.microsoft.com/office/drawing/2014/main" id="{7419270D-B1D5-4938-93DE-F51C435A0BF7}"/>
              </a:ext>
            </a:extLst>
          </p:cNvPr>
          <p:cNvPicPr>
            <a:picLocks noChangeAspect="1"/>
          </p:cNvPicPr>
          <p:nvPr/>
        </p:nvPicPr>
        <p:blipFill>
          <a:blip r:embed="rId7"/>
          <a:stretch>
            <a:fillRect/>
          </a:stretch>
        </p:blipFill>
        <p:spPr>
          <a:xfrm>
            <a:off x="7627100" y="4886947"/>
            <a:ext cx="2285324" cy="1238737"/>
          </a:xfrm>
          <a:prstGeom prst="rect">
            <a:avLst/>
          </a:prstGeom>
        </p:spPr>
      </p:pic>
    </p:spTree>
    <p:extLst>
      <p:ext uri="{BB962C8B-B14F-4D97-AF65-F5344CB8AC3E}">
        <p14:creationId xmlns:p14="http://schemas.microsoft.com/office/powerpoint/2010/main" val="255542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2">
            <a:extLst>
              <a:ext uri="{FF2B5EF4-FFF2-40B4-BE49-F238E27FC236}">
                <a16:creationId xmlns:a16="http://schemas.microsoft.com/office/drawing/2014/main" id="{552B4507-8793-4C9D-BC99-0678783F8E08}"/>
              </a:ext>
            </a:extLst>
          </p:cNvPr>
          <p:cNvSpPr/>
          <p:nvPr/>
        </p:nvSpPr>
        <p:spPr>
          <a:xfrm>
            <a:off x="2135560" y="404664"/>
            <a:ext cx="7848872" cy="39052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04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04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b="1" dirty="0"/>
              <a:t>GM Cancer Related Resources Created / In Development / Suggested</a:t>
            </a:r>
          </a:p>
        </p:txBody>
      </p:sp>
      <p:sp>
        <p:nvSpPr>
          <p:cNvPr id="4" name="TextBox 3">
            <a:extLst>
              <a:ext uri="{FF2B5EF4-FFF2-40B4-BE49-F238E27FC236}">
                <a16:creationId xmlns:a16="http://schemas.microsoft.com/office/drawing/2014/main" id="{A6325397-D7C6-4609-80DE-67E91C2D96BB}"/>
              </a:ext>
            </a:extLst>
          </p:cNvPr>
          <p:cNvSpPr txBox="1"/>
          <p:nvPr/>
        </p:nvSpPr>
        <p:spPr>
          <a:xfrm>
            <a:off x="2135560" y="1268761"/>
            <a:ext cx="7848872" cy="5078313"/>
          </a:xfrm>
          <a:prstGeom prst="rect">
            <a:avLst/>
          </a:prstGeom>
          <a:noFill/>
        </p:spPr>
        <p:txBody>
          <a:bodyPr wrap="square">
            <a:spAutoFit/>
          </a:bodyPr>
          <a:lstStyle/>
          <a:p>
            <a:pPr marL="285750" indent="-285750">
              <a:buFont typeface="Wingdings" panose="05000000000000000000" pitchFamily="2" charset="2"/>
              <a:buChar char="§"/>
            </a:pPr>
            <a:r>
              <a:rPr lang="en-GB" dirty="0"/>
              <a:t>Cancer Screening Searches (Breast / Bowel / Cervical)</a:t>
            </a:r>
          </a:p>
          <a:p>
            <a:pPr marL="285750" indent="-285750">
              <a:buFont typeface="Wingdings" panose="05000000000000000000" pitchFamily="2" charset="2"/>
              <a:buChar char="§"/>
            </a:pPr>
            <a:r>
              <a:rPr lang="en-GB" dirty="0"/>
              <a:t>Decision Making Algorithms / Infographics</a:t>
            </a:r>
          </a:p>
          <a:p>
            <a:pPr marL="285750" indent="-285750">
              <a:buFont typeface="Wingdings" panose="05000000000000000000" pitchFamily="2" charset="2"/>
              <a:buChar char="§"/>
            </a:pPr>
            <a:r>
              <a:rPr lang="en-GB" dirty="0"/>
              <a:t>Suspected Cancer Referral Forms</a:t>
            </a:r>
          </a:p>
          <a:p>
            <a:pPr marL="285750" indent="-285750">
              <a:buFont typeface="Wingdings" panose="05000000000000000000" pitchFamily="2" charset="2"/>
              <a:buChar char="§"/>
            </a:pPr>
            <a:r>
              <a:rPr lang="en-GB" dirty="0"/>
              <a:t>Suspected Cancer Referral Patient Letters (x3)</a:t>
            </a:r>
          </a:p>
          <a:p>
            <a:pPr marL="285750" indent="-285750">
              <a:buFont typeface="Wingdings" panose="05000000000000000000" pitchFamily="2" charset="2"/>
              <a:buChar char="§"/>
            </a:pPr>
            <a:r>
              <a:rPr lang="en-GB" dirty="0"/>
              <a:t>Suspected Cancer Referral Protocols</a:t>
            </a:r>
          </a:p>
          <a:p>
            <a:endParaRPr lang="en-GB" dirty="0"/>
          </a:p>
          <a:p>
            <a:pPr marL="285750" indent="-285750">
              <a:buFont typeface="Wingdings" panose="05000000000000000000" pitchFamily="2" charset="2"/>
              <a:buChar char="§"/>
            </a:pPr>
            <a:r>
              <a:rPr lang="en-GB" dirty="0"/>
              <a:t>Cancer Care Reviews (PCN Pilot)</a:t>
            </a:r>
          </a:p>
          <a:p>
            <a:pPr marL="285750" indent="-285750">
              <a:buFont typeface="Wingdings" panose="05000000000000000000" pitchFamily="2" charset="2"/>
              <a:buChar char="§"/>
            </a:pPr>
            <a:r>
              <a:rPr lang="en-GB" dirty="0"/>
              <a:t>Early Cancer Diagnosis DES – Liver Searches</a:t>
            </a:r>
          </a:p>
          <a:p>
            <a:pPr marL="285750" indent="-285750">
              <a:buFont typeface="Wingdings" panose="05000000000000000000" pitchFamily="2" charset="2"/>
              <a:buChar char="§"/>
            </a:pPr>
            <a:r>
              <a:rPr lang="en-GB" dirty="0"/>
              <a:t>Early Cancer Diagnosis DES – Prostate Searches</a:t>
            </a:r>
          </a:p>
          <a:p>
            <a:endParaRPr lang="en-GB" dirty="0"/>
          </a:p>
          <a:p>
            <a:pPr marL="285750" indent="-285750">
              <a:buFont typeface="Wingdings" panose="05000000000000000000" pitchFamily="2" charset="2"/>
              <a:buChar char="§"/>
            </a:pPr>
            <a:r>
              <a:rPr lang="en-GB" dirty="0"/>
              <a:t>Data Cleansing Searches</a:t>
            </a:r>
          </a:p>
          <a:p>
            <a:pPr marL="742950" lvl="1" indent="-285750">
              <a:buFont typeface="Wingdings" panose="05000000000000000000" pitchFamily="2" charset="2"/>
              <a:buChar char="§"/>
            </a:pPr>
            <a:r>
              <a:rPr lang="en-GB" dirty="0"/>
              <a:t>Abnormal Results (no follow-up)</a:t>
            </a:r>
          </a:p>
          <a:p>
            <a:pPr marL="742950" lvl="1" indent="-285750">
              <a:buFont typeface="Wingdings" panose="05000000000000000000" pitchFamily="2" charset="2"/>
              <a:buChar char="§"/>
            </a:pPr>
            <a:r>
              <a:rPr lang="en-GB" dirty="0"/>
              <a:t>Cancer Diagnoses (no Fast Track Referral)</a:t>
            </a:r>
          </a:p>
          <a:p>
            <a:pPr marL="742950" lvl="1" indent="-285750">
              <a:buFont typeface="Wingdings" panose="05000000000000000000" pitchFamily="2" charset="2"/>
              <a:buChar char="§"/>
            </a:pPr>
            <a:r>
              <a:rPr lang="en-GB" dirty="0"/>
              <a:t>Case Finding Searches (associated codes / medication, not on register)</a:t>
            </a:r>
          </a:p>
          <a:p>
            <a:pPr marL="742950" lvl="1" indent="-285750">
              <a:buFont typeface="Wingdings" panose="05000000000000000000" pitchFamily="2" charset="2"/>
              <a:buChar char="§"/>
            </a:pPr>
            <a:r>
              <a:rPr lang="en-GB" dirty="0"/>
              <a:t>Fast Track Referral (no Patient Leaflet Given)</a:t>
            </a:r>
          </a:p>
          <a:p>
            <a:pPr marL="742950" lvl="1" indent="-285750">
              <a:buFont typeface="Wingdings" panose="05000000000000000000" pitchFamily="2" charset="2"/>
              <a:buChar char="§"/>
            </a:pPr>
            <a:r>
              <a:rPr lang="en-GB" dirty="0"/>
              <a:t>Patient Leaflet Given (no Fast Track Referral)</a:t>
            </a:r>
          </a:p>
          <a:p>
            <a:endParaRPr lang="en-GB" dirty="0"/>
          </a:p>
          <a:p>
            <a:r>
              <a:rPr lang="en-GB" i="1" dirty="0">
                <a:solidFill>
                  <a:schemeClr val="bg1">
                    <a:lumMod val="50000"/>
                  </a:schemeClr>
                </a:solidFill>
              </a:rPr>
              <a:t>+ Other Ad Hoc Requests</a:t>
            </a:r>
          </a:p>
        </p:txBody>
      </p:sp>
      <p:pic>
        <p:nvPicPr>
          <p:cNvPr id="7" name="Picture 6">
            <a:extLst>
              <a:ext uri="{FF2B5EF4-FFF2-40B4-BE49-F238E27FC236}">
                <a16:creationId xmlns:a16="http://schemas.microsoft.com/office/drawing/2014/main" id="{97A0C042-495A-463A-ADF2-7FFF4F9955C1}"/>
              </a:ext>
            </a:extLst>
          </p:cNvPr>
          <p:cNvPicPr>
            <a:picLocks noChangeAspect="1"/>
          </p:cNvPicPr>
          <p:nvPr/>
        </p:nvPicPr>
        <p:blipFill>
          <a:blip r:embed="rId2"/>
          <a:stretch>
            <a:fillRect/>
          </a:stretch>
        </p:blipFill>
        <p:spPr>
          <a:xfrm>
            <a:off x="6964584" y="2276872"/>
            <a:ext cx="3019848" cy="2232248"/>
          </a:xfrm>
          <a:prstGeom prst="rect">
            <a:avLst/>
          </a:prstGeom>
        </p:spPr>
      </p:pic>
    </p:spTree>
    <p:extLst>
      <p:ext uri="{BB962C8B-B14F-4D97-AF65-F5344CB8AC3E}">
        <p14:creationId xmlns:p14="http://schemas.microsoft.com/office/powerpoint/2010/main" val="172630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2">
            <a:extLst>
              <a:ext uri="{FF2B5EF4-FFF2-40B4-BE49-F238E27FC236}">
                <a16:creationId xmlns:a16="http://schemas.microsoft.com/office/drawing/2014/main" id="{552B4507-8793-4C9D-BC99-0678783F8E08}"/>
              </a:ext>
            </a:extLst>
          </p:cNvPr>
          <p:cNvSpPr/>
          <p:nvPr/>
        </p:nvSpPr>
        <p:spPr>
          <a:xfrm>
            <a:off x="2135560" y="404664"/>
            <a:ext cx="7848872" cy="39052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04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04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b="1" dirty="0"/>
              <a:t>Smartcard Access to GP Systems</a:t>
            </a:r>
          </a:p>
        </p:txBody>
      </p:sp>
      <p:sp>
        <p:nvSpPr>
          <p:cNvPr id="5" name="TextBox 4">
            <a:extLst>
              <a:ext uri="{FF2B5EF4-FFF2-40B4-BE49-F238E27FC236}">
                <a16:creationId xmlns:a16="http://schemas.microsoft.com/office/drawing/2014/main" id="{CD1D4AE9-0017-4021-BBA3-624CFA223EBE}"/>
              </a:ext>
            </a:extLst>
          </p:cNvPr>
          <p:cNvSpPr txBox="1"/>
          <p:nvPr/>
        </p:nvSpPr>
        <p:spPr>
          <a:xfrm>
            <a:off x="2135560" y="1268760"/>
            <a:ext cx="7848872" cy="4801314"/>
          </a:xfrm>
          <a:prstGeom prst="rect">
            <a:avLst/>
          </a:prstGeom>
          <a:noFill/>
        </p:spPr>
        <p:txBody>
          <a:bodyPr wrap="square">
            <a:spAutoFit/>
          </a:bodyPr>
          <a:lstStyle/>
          <a:p>
            <a:pPr marL="285750" indent="-285750">
              <a:buFont typeface="Wingdings" panose="05000000000000000000" pitchFamily="2" charset="2"/>
              <a:buChar char="§"/>
            </a:pPr>
            <a:r>
              <a:rPr lang="en-GB" dirty="0"/>
              <a:t>To enable the DQ Service to install the resources on clinical systems a DPIA has been signed off by IG Teams.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Practices have been provided with comms to indicate their preference for DQ to dial in to complete installations.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Central Team + 2 others for business continuity.</a:t>
            </a:r>
            <a:r>
              <a:rPr lang="en-GB" sz="1400" dirty="0"/>
              <a:t> </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Confidentiality Agreements </a:t>
            </a:r>
            <a:r>
              <a:rPr lang="en-GB" i="1" dirty="0">
                <a:solidFill>
                  <a:schemeClr val="bg1">
                    <a:lumMod val="50000"/>
                  </a:schemeClr>
                </a:solidFill>
              </a:rPr>
              <a:t>(signed)</a:t>
            </a:r>
            <a:r>
              <a:rPr lang="en-GB" dirty="0"/>
              <a:t>.</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Audit trail </a:t>
            </a:r>
            <a:r>
              <a:rPr lang="en-GB" i="1" dirty="0">
                <a:solidFill>
                  <a:schemeClr val="bg1">
                    <a:lumMod val="50000"/>
                  </a:schemeClr>
                </a:solidFill>
              </a:rPr>
              <a:t>(DQ profile set up by Registration Authority)</a:t>
            </a:r>
            <a:r>
              <a:rPr lang="en-GB" dirty="0"/>
              <a:t>.</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r>
              <a:rPr lang="en-GB" i="1" dirty="0">
                <a:solidFill>
                  <a:schemeClr val="bg1">
                    <a:lumMod val="50000"/>
                  </a:schemeClr>
                </a:solidFill>
              </a:rPr>
              <a:t>Going forward:</a:t>
            </a:r>
          </a:p>
          <a:p>
            <a:pPr marL="285750" indent="-285750">
              <a:buFont typeface="Wingdings" panose="05000000000000000000" pitchFamily="2" charset="2"/>
              <a:buChar char="§"/>
            </a:pPr>
            <a:r>
              <a:rPr lang="en-GB" i="1" dirty="0">
                <a:solidFill>
                  <a:schemeClr val="bg1">
                    <a:lumMod val="50000"/>
                  </a:schemeClr>
                </a:solidFill>
              </a:rPr>
              <a:t>EMIS Enterprise (search &amp; reports).</a:t>
            </a:r>
          </a:p>
          <a:p>
            <a:pPr marL="285750" indent="-285750">
              <a:buFont typeface="Wingdings" panose="05000000000000000000" pitchFamily="2" charset="2"/>
              <a:buChar char="§"/>
            </a:pPr>
            <a:r>
              <a:rPr lang="en-GB" i="1" dirty="0">
                <a:solidFill>
                  <a:schemeClr val="bg1">
                    <a:lumMod val="50000"/>
                  </a:schemeClr>
                </a:solidFill>
              </a:rPr>
              <a:t>Resource Publisher (templates / referral forms).</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115478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65937"/>
            <a:chOff x="0" y="0"/>
            <a:chExt cx="9143086" cy="685800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7" descr="\\AGMH2RESCIFS01.resources.greatermanchestercsu.nhs.uk\CIFS_Stockport\Redirected_Folders\james.brown\Desktop\Stockport CCG\Office Use\Stockport CCG – RGB Blue - edited.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5982"/>
            <a:stretch>
              <a:fillRect/>
            </a:stretch>
          </p:blipFill>
          <p:spPr bwMode="auto">
            <a:xfrm>
              <a:off x="6884320" y="230641"/>
              <a:ext cx="1898173" cy="7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AutoShape 2" descr="Image result for technology connected"/>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solidFill>
                <a:prstClr val="black"/>
              </a:solidFill>
              <a:latin typeface="Calibri"/>
            </a:endParaRPr>
          </a:p>
        </p:txBody>
      </p:sp>
      <p:sp>
        <p:nvSpPr>
          <p:cNvPr id="3" name="TextBox 2"/>
          <p:cNvSpPr txBox="1"/>
          <p:nvPr/>
        </p:nvSpPr>
        <p:spPr>
          <a:xfrm>
            <a:off x="1022814" y="1087114"/>
            <a:ext cx="3197225" cy="461665"/>
          </a:xfrm>
          <a:prstGeom prst="rect">
            <a:avLst/>
          </a:prstGeom>
          <a:noFill/>
        </p:spPr>
        <p:txBody>
          <a:bodyPr wrap="square" rtlCol="0">
            <a:spAutoFit/>
          </a:bodyPr>
          <a:lstStyle/>
          <a:p>
            <a:pPr algn="ctr" defTabSz="457200"/>
            <a:r>
              <a:rPr lang="en-GB" sz="2400" b="1" dirty="0">
                <a:solidFill>
                  <a:prstClr val="white"/>
                </a:solidFill>
                <a:latin typeface="Calibri"/>
              </a:rPr>
              <a:t>Session Objectives </a:t>
            </a:r>
          </a:p>
        </p:txBody>
      </p:sp>
      <p:sp>
        <p:nvSpPr>
          <p:cNvPr id="7" name="TextBox 6"/>
          <p:cNvSpPr txBox="1"/>
          <p:nvPr/>
        </p:nvSpPr>
        <p:spPr>
          <a:xfrm>
            <a:off x="1679575" y="1548779"/>
            <a:ext cx="9351948" cy="369332"/>
          </a:xfrm>
          <a:prstGeom prst="rect">
            <a:avLst/>
          </a:prstGeom>
          <a:noFill/>
        </p:spPr>
        <p:txBody>
          <a:bodyPr wrap="square" rtlCol="0">
            <a:spAutoFit/>
          </a:bodyPr>
          <a:lstStyle/>
          <a:p>
            <a:pPr algn="ctr" defTabSz="457200"/>
            <a:endParaRPr lang="en-GB" dirty="0">
              <a:solidFill>
                <a:prstClr val="black"/>
              </a:solidFill>
              <a:latin typeface="Calibri"/>
            </a:endParaRPr>
          </a:p>
        </p:txBody>
      </p:sp>
      <p:sp>
        <p:nvSpPr>
          <p:cNvPr id="9" name="TextBox 8">
            <a:extLst>
              <a:ext uri="{FF2B5EF4-FFF2-40B4-BE49-F238E27FC236}">
                <a16:creationId xmlns:a16="http://schemas.microsoft.com/office/drawing/2014/main" id="{8A405D05-CC00-4821-B053-9E2960E342A8}"/>
              </a:ext>
            </a:extLst>
          </p:cNvPr>
          <p:cNvSpPr txBox="1"/>
          <p:nvPr/>
        </p:nvSpPr>
        <p:spPr>
          <a:xfrm>
            <a:off x="2080470" y="2726422"/>
            <a:ext cx="7099541" cy="2585323"/>
          </a:xfrm>
          <a:prstGeom prst="rect">
            <a:avLst/>
          </a:prstGeom>
          <a:noFill/>
        </p:spPr>
        <p:txBody>
          <a:bodyPr wrap="square" rtlCol="0">
            <a:spAutoFit/>
          </a:bodyPr>
          <a:lstStyle/>
          <a:p>
            <a:pPr marL="285750" indent="-285750">
              <a:buFont typeface="Wingdings" panose="05000000000000000000" pitchFamily="2" charset="2"/>
              <a:buChar char="q"/>
            </a:pPr>
            <a:r>
              <a:rPr lang="en-GB" b="1" dirty="0">
                <a:solidFill>
                  <a:srgbClr val="0070C0"/>
                </a:solidFill>
              </a:rPr>
              <a:t>Understand the teams available to support GP practices with IT and Digital and what they do and how they can help</a:t>
            </a:r>
          </a:p>
          <a:p>
            <a:pPr marL="285750" indent="-285750">
              <a:buFont typeface="Wingdings" panose="05000000000000000000" pitchFamily="2" charset="2"/>
              <a:buChar char="q"/>
            </a:pPr>
            <a:r>
              <a:rPr lang="en-GB" b="1" dirty="0">
                <a:solidFill>
                  <a:srgbClr val="0070C0"/>
                </a:solidFill>
              </a:rPr>
              <a:t>Gain an understanding of the new </a:t>
            </a:r>
            <a:r>
              <a:rPr lang="en-GB" b="1" dirty="0" err="1">
                <a:solidFill>
                  <a:srgbClr val="0070C0"/>
                </a:solidFill>
              </a:rPr>
              <a:t>desvelopments</a:t>
            </a:r>
            <a:r>
              <a:rPr lang="en-GB" b="1" dirty="0">
                <a:solidFill>
                  <a:srgbClr val="0070C0"/>
                </a:solidFill>
              </a:rPr>
              <a:t> to the </a:t>
            </a:r>
            <a:r>
              <a:rPr lang="en-GB" b="1" dirty="0" err="1">
                <a:solidFill>
                  <a:srgbClr val="0070C0"/>
                </a:solidFill>
              </a:rPr>
              <a:t>servicedesk</a:t>
            </a:r>
            <a:r>
              <a:rPr lang="en-GB" b="1" dirty="0">
                <a:solidFill>
                  <a:srgbClr val="0070C0"/>
                </a:solidFill>
              </a:rPr>
              <a:t> portal</a:t>
            </a:r>
          </a:p>
          <a:p>
            <a:pPr marL="285750" indent="-285750">
              <a:buFont typeface="Wingdings" panose="05000000000000000000" pitchFamily="2" charset="2"/>
              <a:buChar char="q"/>
            </a:pPr>
            <a:r>
              <a:rPr lang="en-GB" b="1" dirty="0">
                <a:solidFill>
                  <a:srgbClr val="0070C0"/>
                </a:solidFill>
              </a:rPr>
              <a:t>Gain a greater understanding of the data quality service, their workplan and what they can offer</a:t>
            </a:r>
          </a:p>
          <a:p>
            <a:pPr marL="285750" indent="-285750">
              <a:buFont typeface="Wingdings" panose="05000000000000000000" pitchFamily="2" charset="2"/>
              <a:buChar char="q"/>
            </a:pPr>
            <a:r>
              <a:rPr lang="en-GB" b="1" dirty="0">
                <a:solidFill>
                  <a:srgbClr val="0070C0"/>
                </a:solidFill>
              </a:rPr>
              <a:t>Gain an overview of the digital first primary care programme</a:t>
            </a:r>
          </a:p>
          <a:p>
            <a:pPr marL="285750" indent="-285750">
              <a:buFont typeface="Wingdings" panose="05000000000000000000" pitchFamily="2" charset="2"/>
              <a:buChar char="q"/>
            </a:pPr>
            <a:endParaRPr lang="en-GB" b="1" dirty="0">
              <a:solidFill>
                <a:srgbClr val="00B0F0"/>
              </a:solidFill>
            </a:endParaRPr>
          </a:p>
          <a:p>
            <a:pPr marL="285750" indent="-285750">
              <a:buFont typeface="Wingdings" panose="05000000000000000000" pitchFamily="2" charset="2"/>
              <a:buChar char="q"/>
            </a:pPr>
            <a:endParaRPr lang="en-GB" b="1" dirty="0">
              <a:solidFill>
                <a:srgbClr val="00B0F0"/>
              </a:solidFill>
            </a:endParaRPr>
          </a:p>
        </p:txBody>
      </p:sp>
    </p:spTree>
    <p:extLst>
      <p:ext uri="{BB962C8B-B14F-4D97-AF65-F5344CB8AC3E}">
        <p14:creationId xmlns:p14="http://schemas.microsoft.com/office/powerpoint/2010/main" val="379145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2">
            <a:extLst>
              <a:ext uri="{FF2B5EF4-FFF2-40B4-BE49-F238E27FC236}">
                <a16:creationId xmlns:a16="http://schemas.microsoft.com/office/drawing/2014/main" id="{552B4507-8793-4C9D-BC99-0678783F8E08}"/>
              </a:ext>
            </a:extLst>
          </p:cNvPr>
          <p:cNvSpPr/>
          <p:nvPr/>
        </p:nvSpPr>
        <p:spPr>
          <a:xfrm>
            <a:off x="2135560" y="404664"/>
            <a:ext cx="7848872" cy="39052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04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04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b="1" dirty="0"/>
              <a:t>Data Quality Drop-In Sessions</a:t>
            </a:r>
          </a:p>
        </p:txBody>
      </p:sp>
      <p:sp>
        <p:nvSpPr>
          <p:cNvPr id="5" name="TextBox 4">
            <a:extLst>
              <a:ext uri="{FF2B5EF4-FFF2-40B4-BE49-F238E27FC236}">
                <a16:creationId xmlns:a16="http://schemas.microsoft.com/office/drawing/2014/main" id="{CD1D4AE9-0017-4021-BBA3-624CFA223EBE}"/>
              </a:ext>
            </a:extLst>
          </p:cNvPr>
          <p:cNvSpPr txBox="1"/>
          <p:nvPr/>
        </p:nvSpPr>
        <p:spPr>
          <a:xfrm>
            <a:off x="2135560" y="1268761"/>
            <a:ext cx="7848872" cy="2585323"/>
          </a:xfrm>
          <a:prstGeom prst="rect">
            <a:avLst/>
          </a:prstGeom>
          <a:noFill/>
        </p:spPr>
        <p:txBody>
          <a:bodyPr wrap="square">
            <a:spAutoFit/>
          </a:bodyPr>
          <a:lstStyle/>
          <a:p>
            <a:pPr marL="285750" indent="-285750">
              <a:buFont typeface="Wingdings" panose="05000000000000000000" pitchFamily="2" charset="2"/>
              <a:buChar char="§"/>
            </a:pPr>
            <a:r>
              <a:rPr lang="en-GB" dirty="0"/>
              <a:t>Established in Bury, Manchester, Salford </a:t>
            </a:r>
            <a:r>
              <a:rPr lang="en-GB" i="1" dirty="0">
                <a:solidFill>
                  <a:schemeClr val="bg1">
                    <a:lumMod val="50000"/>
                  </a:schemeClr>
                </a:solidFill>
              </a:rPr>
              <a:t>(led in various ways)</a:t>
            </a:r>
            <a:r>
              <a:rPr lang="en-GB" dirty="0"/>
              <a:t>.  </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Attendees </a:t>
            </a:r>
            <a:r>
              <a:rPr lang="en-GB" i="1" dirty="0">
                <a:solidFill>
                  <a:schemeClr val="bg1">
                    <a:lumMod val="50000"/>
                  </a:schemeClr>
                </a:solidFill>
              </a:rPr>
              <a:t>(mainly Practice Managers)</a:t>
            </a:r>
            <a:r>
              <a:rPr lang="en-GB" dirty="0"/>
              <a:t>.</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Held monthly.  </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Topics of interest / demonstrations / Q&amp;A’s.  </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Will be arranged for Stockport from July</a:t>
            </a:r>
            <a:r>
              <a:rPr lang="en-GB" i="1" dirty="0">
                <a:solidFill>
                  <a:schemeClr val="bg1">
                    <a:lumMod val="50000"/>
                  </a:schemeClr>
                </a:solidFill>
              </a:rPr>
              <a:t> (invitations to be circulated)</a:t>
            </a:r>
            <a:r>
              <a:rPr lang="en-GB" dirty="0"/>
              <a:t>.</a:t>
            </a:r>
          </a:p>
        </p:txBody>
      </p:sp>
    </p:spTree>
    <p:extLst>
      <p:ext uri="{BB962C8B-B14F-4D97-AF65-F5344CB8AC3E}">
        <p14:creationId xmlns:p14="http://schemas.microsoft.com/office/powerpoint/2010/main" val="225378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2">
            <a:extLst>
              <a:ext uri="{FF2B5EF4-FFF2-40B4-BE49-F238E27FC236}">
                <a16:creationId xmlns:a16="http://schemas.microsoft.com/office/drawing/2014/main" id="{552B4507-8793-4C9D-BC99-0678783F8E08}"/>
              </a:ext>
            </a:extLst>
          </p:cNvPr>
          <p:cNvSpPr/>
          <p:nvPr/>
        </p:nvSpPr>
        <p:spPr>
          <a:xfrm>
            <a:off x="2135560" y="404664"/>
            <a:ext cx="7848872" cy="39052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04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04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b="1" dirty="0"/>
              <a:t>Awareness Sessions</a:t>
            </a:r>
          </a:p>
        </p:txBody>
      </p:sp>
      <p:sp>
        <p:nvSpPr>
          <p:cNvPr id="5" name="TextBox 4">
            <a:extLst>
              <a:ext uri="{FF2B5EF4-FFF2-40B4-BE49-F238E27FC236}">
                <a16:creationId xmlns:a16="http://schemas.microsoft.com/office/drawing/2014/main" id="{CD1D4AE9-0017-4021-BBA3-624CFA223EBE}"/>
              </a:ext>
            </a:extLst>
          </p:cNvPr>
          <p:cNvSpPr txBox="1"/>
          <p:nvPr/>
        </p:nvSpPr>
        <p:spPr>
          <a:xfrm>
            <a:off x="2135560" y="1268760"/>
            <a:ext cx="7848872" cy="5355312"/>
          </a:xfrm>
          <a:prstGeom prst="rect">
            <a:avLst/>
          </a:prstGeom>
          <a:noFill/>
        </p:spPr>
        <p:txBody>
          <a:bodyPr wrap="square">
            <a:spAutoFit/>
          </a:bodyPr>
          <a:lstStyle/>
          <a:p>
            <a:pPr marL="342900" indent="-342900">
              <a:buAutoNum type="arabicPeriod"/>
            </a:pPr>
            <a:r>
              <a:rPr lang="en-GB" dirty="0"/>
              <a:t>Searches &amp; Reports</a:t>
            </a:r>
          </a:p>
          <a:p>
            <a:pPr marL="342900" indent="-342900">
              <a:buAutoNum type="arabicPeriod"/>
            </a:pPr>
            <a:r>
              <a:rPr lang="en-GB" dirty="0"/>
              <a:t>Data Entry Templates</a:t>
            </a:r>
          </a:p>
          <a:p>
            <a:pPr marL="342900" indent="-342900">
              <a:buAutoNum type="arabicPeriod"/>
            </a:pPr>
            <a:r>
              <a:rPr lang="en-GB" dirty="0"/>
              <a:t>Referral Proformas</a:t>
            </a:r>
          </a:p>
          <a:p>
            <a:pPr marL="342900" indent="-342900">
              <a:buAutoNum type="arabicPeriod"/>
            </a:pPr>
            <a:r>
              <a:rPr lang="en-GB" dirty="0"/>
              <a:t>SNOMED Coding</a:t>
            </a:r>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endParaRPr lang="en-GB" i="1" dirty="0"/>
          </a:p>
          <a:p>
            <a:endParaRPr lang="en-GB" i="1" dirty="0"/>
          </a:p>
          <a:p>
            <a:endParaRPr lang="en-GB" i="1" dirty="0"/>
          </a:p>
          <a:p>
            <a:endParaRPr lang="en-GB" i="1" dirty="0"/>
          </a:p>
          <a:p>
            <a:endParaRPr lang="en-GB" i="1" dirty="0"/>
          </a:p>
          <a:p>
            <a:endParaRPr lang="en-GB" i="1" dirty="0"/>
          </a:p>
          <a:p>
            <a:endParaRPr lang="en-GB" i="1" dirty="0"/>
          </a:p>
          <a:p>
            <a:r>
              <a:rPr lang="en-GB" i="1" dirty="0">
                <a:solidFill>
                  <a:schemeClr val="bg1">
                    <a:lumMod val="50000"/>
                  </a:schemeClr>
                </a:solidFill>
              </a:rPr>
              <a:t>Calendar of sessions throughout the year.</a:t>
            </a:r>
            <a:endParaRPr lang="en-GB" dirty="0">
              <a:solidFill>
                <a:schemeClr val="bg1">
                  <a:lumMod val="50000"/>
                </a:schemeClr>
              </a:solidFill>
            </a:endParaRPr>
          </a:p>
        </p:txBody>
      </p:sp>
      <p:sp>
        <p:nvSpPr>
          <p:cNvPr id="9" name="Rectangle 8">
            <a:extLst>
              <a:ext uri="{FF2B5EF4-FFF2-40B4-BE49-F238E27FC236}">
                <a16:creationId xmlns:a16="http://schemas.microsoft.com/office/drawing/2014/main" id="{B4E69A25-5325-4DEC-80B8-A1D24EC3ACAE}"/>
              </a:ext>
            </a:extLst>
          </p:cNvPr>
          <p:cNvSpPr/>
          <p:nvPr/>
        </p:nvSpPr>
        <p:spPr>
          <a:xfrm>
            <a:off x="2135560" y="2492896"/>
            <a:ext cx="7848872"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20CD91C3-341B-4421-908F-7A6282EAD715}"/>
              </a:ext>
            </a:extLst>
          </p:cNvPr>
          <p:cNvPicPr>
            <a:picLocks noChangeAspect="1"/>
          </p:cNvPicPr>
          <p:nvPr/>
        </p:nvPicPr>
        <p:blipFill>
          <a:blip r:embed="rId2"/>
          <a:stretch>
            <a:fillRect/>
          </a:stretch>
        </p:blipFill>
        <p:spPr>
          <a:xfrm>
            <a:off x="2207568" y="2598226"/>
            <a:ext cx="3877931" cy="3279046"/>
          </a:xfrm>
          <a:prstGeom prst="rect">
            <a:avLst/>
          </a:prstGeom>
        </p:spPr>
      </p:pic>
      <p:pic>
        <p:nvPicPr>
          <p:cNvPr id="12" name="Picture 11">
            <a:extLst>
              <a:ext uri="{FF2B5EF4-FFF2-40B4-BE49-F238E27FC236}">
                <a16:creationId xmlns:a16="http://schemas.microsoft.com/office/drawing/2014/main" id="{30212D7A-32D1-4226-A35F-DDC6AF980200}"/>
              </a:ext>
            </a:extLst>
          </p:cNvPr>
          <p:cNvPicPr>
            <a:picLocks noChangeAspect="1"/>
          </p:cNvPicPr>
          <p:nvPr/>
        </p:nvPicPr>
        <p:blipFill>
          <a:blip r:embed="rId3"/>
          <a:stretch>
            <a:fillRect/>
          </a:stretch>
        </p:blipFill>
        <p:spPr>
          <a:xfrm>
            <a:off x="6600057" y="2996952"/>
            <a:ext cx="2962275" cy="2400300"/>
          </a:xfrm>
          <a:prstGeom prst="rect">
            <a:avLst/>
          </a:prstGeom>
        </p:spPr>
      </p:pic>
    </p:spTree>
    <p:extLst>
      <p:ext uri="{BB962C8B-B14F-4D97-AF65-F5344CB8AC3E}">
        <p14:creationId xmlns:p14="http://schemas.microsoft.com/office/powerpoint/2010/main" val="1991008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2">
            <a:extLst>
              <a:ext uri="{FF2B5EF4-FFF2-40B4-BE49-F238E27FC236}">
                <a16:creationId xmlns:a16="http://schemas.microsoft.com/office/drawing/2014/main" id="{552B4507-8793-4C9D-BC99-0678783F8E08}"/>
              </a:ext>
            </a:extLst>
          </p:cNvPr>
          <p:cNvSpPr/>
          <p:nvPr/>
        </p:nvSpPr>
        <p:spPr>
          <a:xfrm>
            <a:off x="2135560" y="404664"/>
            <a:ext cx="7848872" cy="39052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04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04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b="1" dirty="0"/>
              <a:t>Questions</a:t>
            </a:r>
          </a:p>
        </p:txBody>
      </p:sp>
      <p:pic>
        <p:nvPicPr>
          <p:cNvPr id="9" name="Picture 8">
            <a:extLst>
              <a:ext uri="{FF2B5EF4-FFF2-40B4-BE49-F238E27FC236}">
                <a16:creationId xmlns:a16="http://schemas.microsoft.com/office/drawing/2014/main" id="{E6361FDC-15F7-4B61-8E65-E27E54D63C55}"/>
              </a:ext>
            </a:extLst>
          </p:cNvPr>
          <p:cNvPicPr>
            <a:picLocks noChangeAspect="1"/>
          </p:cNvPicPr>
          <p:nvPr/>
        </p:nvPicPr>
        <p:blipFill>
          <a:blip r:embed="rId2"/>
          <a:stretch>
            <a:fillRect/>
          </a:stretch>
        </p:blipFill>
        <p:spPr>
          <a:xfrm>
            <a:off x="3362325" y="1376363"/>
            <a:ext cx="5467350" cy="4105275"/>
          </a:xfrm>
          <a:prstGeom prst="rect">
            <a:avLst/>
          </a:prstGeom>
        </p:spPr>
      </p:pic>
    </p:spTree>
    <p:extLst>
      <p:ext uri="{BB962C8B-B14F-4D97-AF65-F5344CB8AC3E}">
        <p14:creationId xmlns:p14="http://schemas.microsoft.com/office/powerpoint/2010/main" val="166939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AED4582-C706-4D72-A08C-4E13515882F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6" imgW="473" imgH="476" progId="TCLayout.ActiveDocument.1">
                  <p:embed/>
                </p:oleObj>
              </mc:Choice>
              <mc:Fallback>
                <p:oleObj name="think-cell Slide" r:id="rId6" imgW="473" imgH="476" progId="TCLayout.ActiveDocument.1">
                  <p:embed/>
                  <p:pic>
                    <p:nvPicPr>
                      <p:cNvPr id="6" name="Object 5" hidden="1">
                        <a:extLst>
                          <a:ext uri="{FF2B5EF4-FFF2-40B4-BE49-F238E27FC236}">
                            <a16:creationId xmlns:a16="http://schemas.microsoft.com/office/drawing/2014/main" id="{5AED4582-C706-4D72-A08C-4E13515882F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le">
            <a:extLst>
              <a:ext uri="{FF2B5EF4-FFF2-40B4-BE49-F238E27FC236}">
                <a16:creationId xmlns:a16="http://schemas.microsoft.com/office/drawing/2014/main" id="{A4CFECED-0670-4ACB-ABFD-F0A11194239D}"/>
              </a:ext>
            </a:extLst>
          </p:cNvPr>
          <p:cNvSpPr>
            <a:spLocks noGrp="1"/>
          </p:cNvSpPr>
          <p:nvPr>
            <p:ph type="title"/>
            <p:custDataLst>
              <p:tags r:id="rId3"/>
            </p:custDataLst>
          </p:nvPr>
        </p:nvSpPr>
        <p:spPr>
          <a:xfrm>
            <a:off x="551941" y="2661311"/>
            <a:ext cx="8780745" cy="1231106"/>
          </a:xfrm>
        </p:spPr>
        <p:txBody>
          <a:bodyPr vert="horz"/>
          <a:lstStyle/>
          <a:p>
            <a:r>
              <a:rPr lang="en-GB" dirty="0"/>
              <a:t>Optimising digital first </a:t>
            </a:r>
            <a:br>
              <a:rPr lang="en-GB" dirty="0"/>
            </a:br>
            <a:r>
              <a:rPr lang="en-GB" dirty="0"/>
              <a:t>primary care across GM</a:t>
            </a:r>
          </a:p>
        </p:txBody>
      </p:sp>
      <p:sp>
        <p:nvSpPr>
          <p:cNvPr id="5" name="Subtitle 4">
            <a:extLst>
              <a:ext uri="{FF2B5EF4-FFF2-40B4-BE49-F238E27FC236}">
                <a16:creationId xmlns:a16="http://schemas.microsoft.com/office/drawing/2014/main" id="{A2CEC861-6C6F-4111-AE1E-53B1BB434652}"/>
              </a:ext>
            </a:extLst>
          </p:cNvPr>
          <p:cNvSpPr>
            <a:spLocks noGrp="1"/>
          </p:cNvSpPr>
          <p:nvPr>
            <p:ph type="subTitle" idx="1"/>
          </p:nvPr>
        </p:nvSpPr>
        <p:spPr/>
        <p:txBody>
          <a:bodyPr/>
          <a:lstStyle/>
          <a:p>
            <a:r>
              <a:rPr lang="en-GB" dirty="0"/>
              <a:t>GM Health and Care Digital Transformation Board</a:t>
            </a:r>
          </a:p>
        </p:txBody>
      </p:sp>
      <p:sp>
        <p:nvSpPr>
          <p:cNvPr id="7" name="Text Placeholder 6">
            <a:extLst>
              <a:ext uri="{FF2B5EF4-FFF2-40B4-BE49-F238E27FC236}">
                <a16:creationId xmlns:a16="http://schemas.microsoft.com/office/drawing/2014/main" id="{9C6FD0F3-52EF-49D4-AC66-57891B9A23A9}"/>
              </a:ext>
            </a:extLst>
          </p:cNvPr>
          <p:cNvSpPr>
            <a:spLocks noGrp="1"/>
          </p:cNvSpPr>
          <p:nvPr>
            <p:ph type="body" sz="quarter" idx="13"/>
          </p:nvPr>
        </p:nvSpPr>
        <p:spPr/>
        <p:txBody>
          <a:bodyPr/>
          <a:lstStyle/>
          <a:p>
            <a:r>
              <a:rPr lang="en-GB" dirty="0"/>
              <a:t>2 February 2022</a:t>
            </a:r>
          </a:p>
        </p:txBody>
      </p:sp>
      <p:pic>
        <p:nvPicPr>
          <p:cNvPr id="8" name="Picture 7" descr="A picture containing text, clipart&#10;&#10;Description automatically generated">
            <a:extLst>
              <a:ext uri="{FF2B5EF4-FFF2-40B4-BE49-F238E27FC236}">
                <a16:creationId xmlns:a16="http://schemas.microsoft.com/office/drawing/2014/main" id="{36B667DA-6FD4-4641-8476-F07833FF46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5225" y="242112"/>
            <a:ext cx="2431651" cy="1235331"/>
          </a:xfrm>
          <a:prstGeom prst="rect">
            <a:avLst/>
          </a:prstGeom>
        </p:spPr>
      </p:pic>
    </p:spTree>
    <p:extLst>
      <p:ext uri="{BB962C8B-B14F-4D97-AF65-F5344CB8AC3E}">
        <p14:creationId xmlns:p14="http://schemas.microsoft.com/office/powerpoint/2010/main" val="93149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FCB076D-6AF1-41C2-8E43-6A52CE089F9A}"/>
              </a:ext>
            </a:extLst>
          </p:cNvPr>
          <p:cNvSpPr/>
          <p:nvPr/>
        </p:nvSpPr>
        <p:spPr>
          <a:xfrm>
            <a:off x="0" y="-18441"/>
            <a:ext cx="6309571" cy="6876441"/>
          </a:xfrm>
          <a:prstGeom prst="rect">
            <a:avLst/>
          </a:prstGeom>
          <a:solidFill>
            <a:srgbClr val="3F5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2" name="Slide Number Placeholder 1">
            <a:extLst>
              <a:ext uri="{FF2B5EF4-FFF2-40B4-BE49-F238E27FC236}">
                <a16:creationId xmlns:a16="http://schemas.microsoft.com/office/drawing/2014/main" id="{1BF27172-E7E3-418C-BC94-59C74371B959}"/>
              </a:ext>
            </a:extLst>
          </p:cNvPr>
          <p:cNvSpPr>
            <a:spLocks noGrp="1"/>
          </p:cNvSpPr>
          <p:nvPr>
            <p:ph type="sldNum" sz="quarter" idx="12"/>
          </p:nvPr>
        </p:nvSpPr>
        <p:spPr/>
        <p:txBody>
          <a:bodyPr/>
          <a:lstStyle/>
          <a:p>
            <a:fld id="{6CB6EB32-20C3-4507-AF86-266995C26122}" type="slidenum">
              <a:rPr lang="en-GB" smtClean="0">
                <a:latin typeface="Arial" panose="020B0604020202020204" pitchFamily="34" charset="0"/>
                <a:cs typeface="Arial" panose="020B0604020202020204" pitchFamily="34" charset="0"/>
              </a:rPr>
              <a:pPr/>
              <a:t>24</a:t>
            </a:fld>
            <a:endParaRPr lang="en-GB">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6731FD4-D611-48ED-9FA7-139095CFA0FC}"/>
              </a:ext>
            </a:extLst>
          </p:cNvPr>
          <p:cNvSpPr>
            <a:spLocks noGrp="1"/>
          </p:cNvSpPr>
          <p:nvPr>
            <p:ph type="title"/>
          </p:nvPr>
        </p:nvSpPr>
        <p:spPr>
          <a:xfrm>
            <a:off x="1040941" y="1184988"/>
            <a:ext cx="4432796" cy="1792237"/>
          </a:xfrm>
        </p:spPr>
        <p:txBody>
          <a:bodyPr>
            <a:normAutofit fontScale="90000"/>
          </a:bodyPr>
          <a:lstStyle/>
          <a:p>
            <a:r>
              <a:rPr lang="en-GB" sz="2800" dirty="0">
                <a:solidFill>
                  <a:schemeClr val="bg1"/>
                </a:solidFill>
                <a:latin typeface="Arial" panose="020B0604020202020204" pitchFamily="34" charset="0"/>
                <a:cs typeface="Arial" panose="020B0604020202020204" pitchFamily="34" charset="0"/>
              </a:rPr>
              <a:t>Digital is a major driver of transformation for general practice to meet increase demand  </a:t>
            </a:r>
          </a:p>
        </p:txBody>
      </p:sp>
      <p:sp>
        <p:nvSpPr>
          <p:cNvPr id="4" name="Text Placeholder 3">
            <a:extLst>
              <a:ext uri="{FF2B5EF4-FFF2-40B4-BE49-F238E27FC236}">
                <a16:creationId xmlns:a16="http://schemas.microsoft.com/office/drawing/2014/main" id="{D20C91BD-EF95-4CF3-AD80-F82E5D3235C0}"/>
              </a:ext>
            </a:extLst>
          </p:cNvPr>
          <p:cNvSpPr>
            <a:spLocks noGrp="1"/>
          </p:cNvSpPr>
          <p:nvPr>
            <p:ph type="body" sz="quarter" idx="4294967295"/>
          </p:nvPr>
        </p:nvSpPr>
        <p:spPr>
          <a:xfrm>
            <a:off x="1" y="0"/>
            <a:ext cx="689489" cy="656692"/>
          </a:xfrm>
        </p:spPr>
        <p:txBody>
          <a:bodyPr/>
          <a:lstStyle/>
          <a:p>
            <a:endParaRPr lang="en-GB" dirty="0">
              <a:solidFill>
                <a:srgbClr val="3F5664"/>
              </a:solidFill>
            </a:endParaRPr>
          </a:p>
        </p:txBody>
      </p:sp>
      <p:sp>
        <p:nvSpPr>
          <p:cNvPr id="5" name="Text Placeholder 4">
            <a:extLst>
              <a:ext uri="{FF2B5EF4-FFF2-40B4-BE49-F238E27FC236}">
                <a16:creationId xmlns:a16="http://schemas.microsoft.com/office/drawing/2014/main" id="{2EC84276-1F92-4F4C-A5D3-7447701D184E}"/>
              </a:ext>
            </a:extLst>
          </p:cNvPr>
          <p:cNvSpPr>
            <a:spLocks noGrp="1"/>
          </p:cNvSpPr>
          <p:nvPr>
            <p:ph type="body" sz="quarter" idx="31"/>
          </p:nvPr>
        </p:nvSpPr>
        <p:spPr/>
        <p:txBody>
          <a:bodyPr>
            <a:normAutofit fontScale="62500" lnSpcReduction="20000"/>
          </a:bodyPr>
          <a:lstStyle/>
          <a:p>
            <a:endParaRPr lang="en-GB"/>
          </a:p>
        </p:txBody>
      </p:sp>
      <p:sp>
        <p:nvSpPr>
          <p:cNvPr id="6" name="Text Placeholder 5">
            <a:extLst>
              <a:ext uri="{FF2B5EF4-FFF2-40B4-BE49-F238E27FC236}">
                <a16:creationId xmlns:a16="http://schemas.microsoft.com/office/drawing/2014/main" id="{528AB1E1-F1DE-4EB6-8DD2-45D3B4EEA3A9}"/>
              </a:ext>
            </a:extLst>
          </p:cNvPr>
          <p:cNvSpPr>
            <a:spLocks noGrp="1"/>
          </p:cNvSpPr>
          <p:nvPr>
            <p:ph type="body" sz="quarter" idx="33"/>
          </p:nvPr>
        </p:nvSpPr>
        <p:spPr/>
        <p:txBody>
          <a:bodyPr/>
          <a:lstStyle/>
          <a:p>
            <a:endParaRPr lang="en-GB"/>
          </a:p>
        </p:txBody>
      </p:sp>
      <p:sp>
        <p:nvSpPr>
          <p:cNvPr id="35" name="Rectangle 34">
            <a:extLst>
              <a:ext uri="{FF2B5EF4-FFF2-40B4-BE49-F238E27FC236}">
                <a16:creationId xmlns:a16="http://schemas.microsoft.com/office/drawing/2014/main" id="{AC4B9C19-69D9-4B2F-9E37-51079C2F1C2E}"/>
              </a:ext>
            </a:extLst>
          </p:cNvPr>
          <p:cNvSpPr/>
          <p:nvPr/>
        </p:nvSpPr>
        <p:spPr>
          <a:xfrm>
            <a:off x="965297" y="2977226"/>
            <a:ext cx="4904109" cy="4979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In response to covid-19 pandemic practices rapidly deployed virtual consultation and triage solutions to deliver digital services. This was backed by a co-produced outcomes framework between GPs, practice managers and patients. </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Digital technology is a major lever of transformational change, but practices need more support to deliver the maximum benefits, drive efficiency and improve patient outcomes.  </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Localities, GP providers and digital teams are working together on a joint £3m </a:t>
            </a:r>
            <a:r>
              <a:rPr lang="en-US" sz="1400" dirty="0" err="1">
                <a:solidFill>
                  <a:schemeClr val="bg1"/>
                </a:solidFill>
                <a:latin typeface="Arial" panose="020B0604020202020204" pitchFamily="34" charset="0"/>
                <a:cs typeface="Arial" panose="020B0604020202020204" pitchFamily="34" charset="0"/>
              </a:rPr>
              <a:t>programme</a:t>
            </a:r>
            <a:r>
              <a:rPr lang="en-US" sz="1400" dirty="0">
                <a:solidFill>
                  <a:schemeClr val="bg1"/>
                </a:solidFill>
                <a:latin typeface="Arial" panose="020B0604020202020204" pitchFamily="34" charset="0"/>
                <a:cs typeface="Arial" panose="020B0604020202020204" pitchFamily="34" charset="0"/>
              </a:rPr>
              <a:t> to deliver a blueprint to drive improvement and design digitally inclusive GP services for citizens</a:t>
            </a:r>
          </a:p>
          <a:p>
            <a:endParaRPr lang="en-GB" sz="1400" dirty="0">
              <a:solidFill>
                <a:schemeClr val="bg1"/>
              </a:solidFill>
              <a:latin typeface="Arial" panose="020B0604020202020204" pitchFamily="34" charset="0"/>
              <a:cs typeface="Arial" panose="020B0604020202020204" pitchFamily="34" charset="0"/>
            </a:endParaRPr>
          </a:p>
        </p:txBody>
      </p:sp>
      <p:sp>
        <p:nvSpPr>
          <p:cNvPr id="68" name="Text Placeholder 14">
            <a:extLst>
              <a:ext uri="{FF2B5EF4-FFF2-40B4-BE49-F238E27FC236}">
                <a16:creationId xmlns:a16="http://schemas.microsoft.com/office/drawing/2014/main" id="{A6CCFD68-90C6-46E5-9C0A-C44D21550DB7}"/>
              </a:ext>
            </a:extLst>
          </p:cNvPr>
          <p:cNvSpPr txBox="1">
            <a:spLocks/>
          </p:cNvSpPr>
          <p:nvPr/>
        </p:nvSpPr>
        <p:spPr>
          <a:xfrm>
            <a:off x="8037111" y="1142662"/>
            <a:ext cx="3834986" cy="1777551"/>
          </a:xfrm>
          <a:custGeom>
            <a:avLst/>
            <a:gdLst>
              <a:gd name="connsiteX0" fmla="*/ 64781 w 3032760"/>
              <a:gd name="connsiteY0" fmla="*/ 0 h 2766060"/>
              <a:gd name="connsiteX1" fmla="*/ 2967979 w 3032760"/>
              <a:gd name="connsiteY1" fmla="*/ 0 h 2766060"/>
              <a:gd name="connsiteX2" fmla="*/ 3032760 w 3032760"/>
              <a:gd name="connsiteY2" fmla="*/ 64781 h 2766060"/>
              <a:gd name="connsiteX3" fmla="*/ 3032760 w 3032760"/>
              <a:gd name="connsiteY3" fmla="*/ 2701279 h 2766060"/>
              <a:gd name="connsiteX4" fmla="*/ 2967979 w 3032760"/>
              <a:gd name="connsiteY4" fmla="*/ 2766060 h 2766060"/>
              <a:gd name="connsiteX5" fmla="*/ 64781 w 3032760"/>
              <a:gd name="connsiteY5" fmla="*/ 2766060 h 2766060"/>
              <a:gd name="connsiteX6" fmla="*/ 0 w 3032760"/>
              <a:gd name="connsiteY6" fmla="*/ 2701279 h 2766060"/>
              <a:gd name="connsiteX7" fmla="*/ 0 w 3032760"/>
              <a:gd name="connsiteY7" fmla="*/ 64781 h 2766060"/>
              <a:gd name="connsiteX8" fmla="*/ 64781 w 3032760"/>
              <a:gd name="connsiteY8" fmla="*/ 0 h 276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760" h="2766060">
                <a:moveTo>
                  <a:pt x="64781" y="0"/>
                </a:moveTo>
                <a:lnTo>
                  <a:pt x="2967979" y="0"/>
                </a:lnTo>
                <a:cubicBezTo>
                  <a:pt x="3003757" y="0"/>
                  <a:pt x="3032760" y="29003"/>
                  <a:pt x="3032760" y="64781"/>
                </a:cubicBezTo>
                <a:lnTo>
                  <a:pt x="3032760" y="2701279"/>
                </a:lnTo>
                <a:cubicBezTo>
                  <a:pt x="3032760" y="2737057"/>
                  <a:pt x="3003757" y="2766060"/>
                  <a:pt x="2967979" y="2766060"/>
                </a:cubicBezTo>
                <a:lnTo>
                  <a:pt x="64781" y="2766060"/>
                </a:lnTo>
                <a:cubicBezTo>
                  <a:pt x="29003" y="2766060"/>
                  <a:pt x="0" y="2737057"/>
                  <a:pt x="0" y="2701279"/>
                </a:cubicBezTo>
                <a:lnTo>
                  <a:pt x="0" y="64781"/>
                </a:lnTo>
                <a:cubicBezTo>
                  <a:pt x="0" y="29003"/>
                  <a:pt x="29003" y="0"/>
                  <a:pt x="64781" y="0"/>
                </a:cubicBezTo>
                <a:close/>
              </a:path>
            </a:pathLst>
          </a:custGeom>
          <a:solidFill>
            <a:schemeClr val="tx1">
              <a:lumMod val="50000"/>
              <a:lumOff val="50000"/>
            </a:schemeClr>
          </a:solidFill>
        </p:spPr>
        <p:txBody>
          <a:bodyPr vert="horz" wrap="square" lIns="252000" tIns="1144800" rIns="91440" bIns="46800" rtlCol="0" anchor="b">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177800" indent="-171450"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361950" indent="-16510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2"/>
                </a:solidFill>
                <a:latin typeface="+mn-lt"/>
                <a:ea typeface="+mn-ea"/>
                <a:cs typeface="+mn-cs"/>
              </a:defRPr>
            </a:lvl3pPr>
            <a:lvl4pPr marL="539750" indent="-152400" algn="l" defTabSz="914400" rtl="0" eaLnBrk="1" latinLnBrk="0" hangingPunct="1">
              <a:lnSpc>
                <a:spcPct val="9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4pPr>
            <a:lvl5pPr marL="717550" indent="-146050" algn="l" defTabSz="914400" rtl="0" eaLnBrk="1" latinLnBrk="0" hangingPunct="1">
              <a:lnSpc>
                <a:spcPct val="9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600"/>
              </a:spcAft>
              <a:buClrTx/>
              <a:buSzTx/>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2" name="Hexagon 71">
            <a:extLst>
              <a:ext uri="{FF2B5EF4-FFF2-40B4-BE49-F238E27FC236}">
                <a16:creationId xmlns:a16="http://schemas.microsoft.com/office/drawing/2014/main" id="{00789CD2-1158-458D-B912-D8E16A32F844}"/>
              </a:ext>
            </a:extLst>
          </p:cNvPr>
          <p:cNvSpPr/>
          <p:nvPr/>
        </p:nvSpPr>
        <p:spPr>
          <a:xfrm rot="5400000">
            <a:off x="6679049" y="5230760"/>
            <a:ext cx="1087746" cy="1131212"/>
          </a:xfrm>
          <a:prstGeom prst="hexagon">
            <a:avLst/>
          </a:prstGeom>
          <a:solidFill>
            <a:srgbClr val="C7E146"/>
          </a:solidFill>
          <a:ln w="2857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CBE8C0-FD8E-4F41-8AEE-02E12E1CFDC0}"/>
              </a:ext>
            </a:extLst>
          </p:cNvPr>
          <p:cNvGrpSpPr/>
          <p:nvPr/>
        </p:nvGrpSpPr>
        <p:grpSpPr>
          <a:xfrm>
            <a:off x="6616205" y="1419973"/>
            <a:ext cx="1131212" cy="1087746"/>
            <a:chOff x="12192000" y="3058364"/>
            <a:chExt cx="1131212" cy="1087746"/>
          </a:xfrm>
          <a:solidFill>
            <a:srgbClr val="C7E146"/>
          </a:solidFill>
        </p:grpSpPr>
        <p:sp>
          <p:nvSpPr>
            <p:cNvPr id="71" name="Hexagon 70">
              <a:extLst>
                <a:ext uri="{FF2B5EF4-FFF2-40B4-BE49-F238E27FC236}">
                  <a16:creationId xmlns:a16="http://schemas.microsoft.com/office/drawing/2014/main" id="{2F7947FE-6E0B-4792-9DE2-C600318E77AC}"/>
                </a:ext>
              </a:extLst>
            </p:cNvPr>
            <p:cNvSpPr/>
            <p:nvPr/>
          </p:nvSpPr>
          <p:spPr>
            <a:xfrm rot="5400000">
              <a:off x="12213733" y="3036631"/>
              <a:ext cx="1087746" cy="1131212"/>
            </a:xfrm>
            <a:prstGeom prst="hexagon">
              <a:avLst/>
            </a:prstGeom>
            <a:grpFill/>
            <a:ln w="2857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74" name="Group 409">
              <a:extLst>
                <a:ext uri="{FF2B5EF4-FFF2-40B4-BE49-F238E27FC236}">
                  <a16:creationId xmlns:a16="http://schemas.microsoft.com/office/drawing/2014/main" id="{D8C3ECDD-29D1-4FFB-AAC0-7A7B978E6080}"/>
                </a:ext>
              </a:extLst>
            </p:cNvPr>
            <p:cNvGrpSpPr>
              <a:grpSpLocks noChangeAspect="1"/>
            </p:cNvGrpSpPr>
            <p:nvPr/>
          </p:nvGrpSpPr>
          <p:grpSpPr bwMode="auto">
            <a:xfrm>
              <a:off x="12505605" y="3359205"/>
              <a:ext cx="504002" cy="504002"/>
              <a:chOff x="220" y="3538"/>
              <a:chExt cx="436" cy="436"/>
            </a:xfrm>
            <a:grpFill/>
          </p:grpSpPr>
          <p:sp>
            <p:nvSpPr>
              <p:cNvPr id="75" name="Freeform 411">
                <a:extLst>
                  <a:ext uri="{FF2B5EF4-FFF2-40B4-BE49-F238E27FC236}">
                    <a16:creationId xmlns:a16="http://schemas.microsoft.com/office/drawing/2014/main" id="{E259E71F-68F4-4A54-AA99-5C0AF55D44F2}"/>
                  </a:ext>
                </a:extLst>
              </p:cNvPr>
              <p:cNvSpPr>
                <a:spLocks/>
              </p:cNvSpPr>
              <p:nvPr/>
            </p:nvSpPr>
            <p:spPr bwMode="auto">
              <a:xfrm>
                <a:off x="312" y="3573"/>
                <a:ext cx="22" cy="22"/>
              </a:xfrm>
              <a:custGeom>
                <a:avLst/>
                <a:gdLst>
                  <a:gd name="T0" fmla="*/ 57 w 109"/>
                  <a:gd name="T1" fmla="*/ 0 h 109"/>
                  <a:gd name="T2" fmla="*/ 74 w 109"/>
                  <a:gd name="T3" fmla="*/ 3 h 109"/>
                  <a:gd name="T4" fmla="*/ 88 w 109"/>
                  <a:gd name="T5" fmla="*/ 12 h 109"/>
                  <a:gd name="T6" fmla="*/ 100 w 109"/>
                  <a:gd name="T7" fmla="*/ 24 h 109"/>
                  <a:gd name="T8" fmla="*/ 108 w 109"/>
                  <a:gd name="T9" fmla="*/ 40 h 109"/>
                  <a:gd name="T10" fmla="*/ 109 w 109"/>
                  <a:gd name="T11" fmla="*/ 57 h 109"/>
                  <a:gd name="T12" fmla="*/ 106 w 109"/>
                  <a:gd name="T13" fmla="*/ 72 h 109"/>
                  <a:gd name="T14" fmla="*/ 98 w 109"/>
                  <a:gd name="T15" fmla="*/ 88 h 109"/>
                  <a:gd name="T16" fmla="*/ 85 w 109"/>
                  <a:gd name="T17" fmla="*/ 99 h 109"/>
                  <a:gd name="T18" fmla="*/ 70 w 109"/>
                  <a:gd name="T19" fmla="*/ 106 h 109"/>
                  <a:gd name="T20" fmla="*/ 54 w 109"/>
                  <a:gd name="T21" fmla="*/ 109 h 109"/>
                  <a:gd name="T22" fmla="*/ 38 w 109"/>
                  <a:gd name="T23" fmla="*/ 106 h 109"/>
                  <a:gd name="T24" fmla="*/ 22 w 109"/>
                  <a:gd name="T25" fmla="*/ 98 h 109"/>
                  <a:gd name="T26" fmla="*/ 10 w 109"/>
                  <a:gd name="T27" fmla="*/ 84 h 109"/>
                  <a:gd name="T28" fmla="*/ 2 w 109"/>
                  <a:gd name="T29" fmla="*/ 69 h 109"/>
                  <a:gd name="T30" fmla="*/ 0 w 109"/>
                  <a:gd name="T31" fmla="*/ 52 h 109"/>
                  <a:gd name="T32" fmla="*/ 4 w 109"/>
                  <a:gd name="T33" fmla="*/ 36 h 109"/>
                  <a:gd name="T34" fmla="*/ 12 w 109"/>
                  <a:gd name="T35" fmla="*/ 21 h 109"/>
                  <a:gd name="T36" fmla="*/ 24 w 109"/>
                  <a:gd name="T37" fmla="*/ 9 h 109"/>
                  <a:gd name="T38" fmla="*/ 41 w 109"/>
                  <a:gd name="T39" fmla="*/ 2 h 109"/>
                  <a:gd name="T40" fmla="*/ 57 w 109"/>
                  <a:gd name="T4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109">
                    <a:moveTo>
                      <a:pt x="57" y="0"/>
                    </a:moveTo>
                    <a:lnTo>
                      <a:pt x="74" y="3"/>
                    </a:lnTo>
                    <a:lnTo>
                      <a:pt x="88" y="12"/>
                    </a:lnTo>
                    <a:lnTo>
                      <a:pt x="100" y="24"/>
                    </a:lnTo>
                    <a:lnTo>
                      <a:pt x="108" y="40"/>
                    </a:lnTo>
                    <a:lnTo>
                      <a:pt x="109" y="57"/>
                    </a:lnTo>
                    <a:lnTo>
                      <a:pt x="106" y="72"/>
                    </a:lnTo>
                    <a:lnTo>
                      <a:pt x="98" y="88"/>
                    </a:lnTo>
                    <a:lnTo>
                      <a:pt x="85" y="99"/>
                    </a:lnTo>
                    <a:lnTo>
                      <a:pt x="70" y="106"/>
                    </a:lnTo>
                    <a:lnTo>
                      <a:pt x="54" y="109"/>
                    </a:lnTo>
                    <a:lnTo>
                      <a:pt x="38" y="106"/>
                    </a:lnTo>
                    <a:lnTo>
                      <a:pt x="22" y="98"/>
                    </a:lnTo>
                    <a:lnTo>
                      <a:pt x="10" y="84"/>
                    </a:lnTo>
                    <a:lnTo>
                      <a:pt x="2" y="69"/>
                    </a:lnTo>
                    <a:lnTo>
                      <a:pt x="0" y="52"/>
                    </a:lnTo>
                    <a:lnTo>
                      <a:pt x="4" y="36"/>
                    </a:lnTo>
                    <a:lnTo>
                      <a:pt x="12" y="21"/>
                    </a:lnTo>
                    <a:lnTo>
                      <a:pt x="24" y="9"/>
                    </a:lnTo>
                    <a:lnTo>
                      <a:pt x="41" y="2"/>
                    </a:lnTo>
                    <a:lnTo>
                      <a:pt x="57"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76" name="Freeform 412">
                <a:extLst>
                  <a:ext uri="{FF2B5EF4-FFF2-40B4-BE49-F238E27FC236}">
                    <a16:creationId xmlns:a16="http://schemas.microsoft.com/office/drawing/2014/main" id="{AAC4AC74-52B0-4D4E-9E17-BB9364673D4C}"/>
                  </a:ext>
                </a:extLst>
              </p:cNvPr>
              <p:cNvSpPr>
                <a:spLocks/>
              </p:cNvSpPr>
              <p:nvPr/>
            </p:nvSpPr>
            <p:spPr bwMode="auto">
              <a:xfrm>
                <a:off x="281" y="3599"/>
                <a:ext cx="21" cy="22"/>
              </a:xfrm>
              <a:custGeom>
                <a:avLst/>
                <a:gdLst>
                  <a:gd name="T0" fmla="*/ 63 w 108"/>
                  <a:gd name="T1" fmla="*/ 0 h 109"/>
                  <a:gd name="T2" fmla="*/ 79 w 108"/>
                  <a:gd name="T3" fmla="*/ 5 h 109"/>
                  <a:gd name="T4" fmla="*/ 92 w 108"/>
                  <a:gd name="T5" fmla="*/ 16 h 109"/>
                  <a:gd name="T6" fmla="*/ 103 w 108"/>
                  <a:gd name="T7" fmla="*/ 30 h 109"/>
                  <a:gd name="T8" fmla="*/ 108 w 108"/>
                  <a:gd name="T9" fmla="*/ 46 h 109"/>
                  <a:gd name="T10" fmla="*/ 108 w 108"/>
                  <a:gd name="T11" fmla="*/ 63 h 109"/>
                  <a:gd name="T12" fmla="*/ 103 w 108"/>
                  <a:gd name="T13" fmla="*/ 79 h 109"/>
                  <a:gd name="T14" fmla="*/ 92 w 108"/>
                  <a:gd name="T15" fmla="*/ 92 h 109"/>
                  <a:gd name="T16" fmla="*/ 81 w 108"/>
                  <a:gd name="T17" fmla="*/ 102 h 109"/>
                  <a:gd name="T18" fmla="*/ 68 w 108"/>
                  <a:gd name="T19" fmla="*/ 106 h 109"/>
                  <a:gd name="T20" fmla="*/ 55 w 108"/>
                  <a:gd name="T21" fmla="*/ 109 h 109"/>
                  <a:gd name="T22" fmla="*/ 40 w 108"/>
                  <a:gd name="T23" fmla="*/ 106 h 109"/>
                  <a:gd name="T24" fmla="*/ 27 w 108"/>
                  <a:gd name="T25" fmla="*/ 102 h 109"/>
                  <a:gd name="T26" fmla="*/ 16 w 108"/>
                  <a:gd name="T27" fmla="*/ 92 h 109"/>
                  <a:gd name="T28" fmla="*/ 5 w 108"/>
                  <a:gd name="T29" fmla="*/ 79 h 109"/>
                  <a:gd name="T30" fmla="*/ 0 w 108"/>
                  <a:gd name="T31" fmla="*/ 63 h 109"/>
                  <a:gd name="T32" fmla="*/ 0 w 108"/>
                  <a:gd name="T33" fmla="*/ 46 h 109"/>
                  <a:gd name="T34" fmla="*/ 5 w 108"/>
                  <a:gd name="T35" fmla="*/ 30 h 109"/>
                  <a:gd name="T36" fmla="*/ 16 w 108"/>
                  <a:gd name="T37" fmla="*/ 16 h 109"/>
                  <a:gd name="T38" fmla="*/ 30 w 108"/>
                  <a:gd name="T39" fmla="*/ 5 h 109"/>
                  <a:gd name="T40" fmla="*/ 46 w 108"/>
                  <a:gd name="T41" fmla="*/ 0 h 109"/>
                  <a:gd name="T42" fmla="*/ 63 w 108"/>
                  <a:gd name="T4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09">
                    <a:moveTo>
                      <a:pt x="63" y="0"/>
                    </a:moveTo>
                    <a:lnTo>
                      <a:pt x="79" y="5"/>
                    </a:lnTo>
                    <a:lnTo>
                      <a:pt x="92" y="16"/>
                    </a:lnTo>
                    <a:lnTo>
                      <a:pt x="103" y="30"/>
                    </a:lnTo>
                    <a:lnTo>
                      <a:pt x="108" y="46"/>
                    </a:lnTo>
                    <a:lnTo>
                      <a:pt x="108" y="63"/>
                    </a:lnTo>
                    <a:lnTo>
                      <a:pt x="103" y="79"/>
                    </a:lnTo>
                    <a:lnTo>
                      <a:pt x="92" y="92"/>
                    </a:lnTo>
                    <a:lnTo>
                      <a:pt x="81" y="102"/>
                    </a:lnTo>
                    <a:lnTo>
                      <a:pt x="68" y="106"/>
                    </a:lnTo>
                    <a:lnTo>
                      <a:pt x="55" y="109"/>
                    </a:lnTo>
                    <a:lnTo>
                      <a:pt x="40" y="106"/>
                    </a:lnTo>
                    <a:lnTo>
                      <a:pt x="27" y="102"/>
                    </a:lnTo>
                    <a:lnTo>
                      <a:pt x="16" y="92"/>
                    </a:lnTo>
                    <a:lnTo>
                      <a:pt x="5" y="79"/>
                    </a:lnTo>
                    <a:lnTo>
                      <a:pt x="0" y="63"/>
                    </a:lnTo>
                    <a:lnTo>
                      <a:pt x="0" y="46"/>
                    </a:lnTo>
                    <a:lnTo>
                      <a:pt x="5" y="30"/>
                    </a:lnTo>
                    <a:lnTo>
                      <a:pt x="16" y="16"/>
                    </a:lnTo>
                    <a:lnTo>
                      <a:pt x="30" y="5"/>
                    </a:lnTo>
                    <a:lnTo>
                      <a:pt x="46" y="0"/>
                    </a:lnTo>
                    <a:lnTo>
                      <a:pt x="63"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77" name="Freeform 413">
                <a:extLst>
                  <a:ext uri="{FF2B5EF4-FFF2-40B4-BE49-F238E27FC236}">
                    <a16:creationId xmlns:a16="http://schemas.microsoft.com/office/drawing/2014/main" id="{D2A57682-1218-45EB-8716-0A626259C390}"/>
                  </a:ext>
                </a:extLst>
              </p:cNvPr>
              <p:cNvSpPr>
                <a:spLocks/>
              </p:cNvSpPr>
              <p:nvPr/>
            </p:nvSpPr>
            <p:spPr bwMode="auto">
              <a:xfrm>
                <a:off x="348" y="3554"/>
                <a:ext cx="22" cy="22"/>
              </a:xfrm>
              <a:custGeom>
                <a:avLst/>
                <a:gdLst>
                  <a:gd name="T0" fmla="*/ 51 w 109"/>
                  <a:gd name="T1" fmla="*/ 0 h 109"/>
                  <a:gd name="T2" fmla="*/ 68 w 109"/>
                  <a:gd name="T3" fmla="*/ 1 h 109"/>
                  <a:gd name="T4" fmla="*/ 82 w 109"/>
                  <a:gd name="T5" fmla="*/ 9 h 109"/>
                  <a:gd name="T6" fmla="*/ 96 w 109"/>
                  <a:gd name="T7" fmla="*/ 18 h 109"/>
                  <a:gd name="T8" fmla="*/ 105 w 109"/>
                  <a:gd name="T9" fmla="*/ 34 h 109"/>
                  <a:gd name="T10" fmla="*/ 109 w 109"/>
                  <a:gd name="T11" fmla="*/ 51 h 109"/>
                  <a:gd name="T12" fmla="*/ 108 w 109"/>
                  <a:gd name="T13" fmla="*/ 67 h 109"/>
                  <a:gd name="T14" fmla="*/ 100 w 109"/>
                  <a:gd name="T15" fmla="*/ 82 h 109"/>
                  <a:gd name="T16" fmla="*/ 89 w 109"/>
                  <a:gd name="T17" fmla="*/ 96 h 109"/>
                  <a:gd name="T18" fmla="*/ 75 w 109"/>
                  <a:gd name="T19" fmla="*/ 104 h 109"/>
                  <a:gd name="T20" fmla="*/ 65 w 109"/>
                  <a:gd name="T21" fmla="*/ 108 h 109"/>
                  <a:gd name="T22" fmla="*/ 54 w 109"/>
                  <a:gd name="T23" fmla="*/ 109 h 109"/>
                  <a:gd name="T24" fmla="*/ 39 w 109"/>
                  <a:gd name="T25" fmla="*/ 107 h 109"/>
                  <a:gd name="T26" fmla="*/ 24 w 109"/>
                  <a:gd name="T27" fmla="*/ 99 h 109"/>
                  <a:gd name="T28" fmla="*/ 13 w 109"/>
                  <a:gd name="T29" fmla="*/ 90 h 109"/>
                  <a:gd name="T30" fmla="*/ 5 w 109"/>
                  <a:gd name="T31" fmla="*/ 75 h 109"/>
                  <a:gd name="T32" fmla="*/ 0 w 109"/>
                  <a:gd name="T33" fmla="*/ 58 h 109"/>
                  <a:gd name="T34" fmla="*/ 2 w 109"/>
                  <a:gd name="T35" fmla="*/ 41 h 109"/>
                  <a:gd name="T36" fmla="*/ 8 w 109"/>
                  <a:gd name="T37" fmla="*/ 26 h 109"/>
                  <a:gd name="T38" fmla="*/ 19 w 109"/>
                  <a:gd name="T39" fmla="*/ 14 h 109"/>
                  <a:gd name="T40" fmla="*/ 34 w 109"/>
                  <a:gd name="T41" fmla="*/ 4 h 109"/>
                  <a:gd name="T42" fmla="*/ 51 w 109"/>
                  <a:gd name="T4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09">
                    <a:moveTo>
                      <a:pt x="51" y="0"/>
                    </a:moveTo>
                    <a:lnTo>
                      <a:pt x="68" y="1"/>
                    </a:lnTo>
                    <a:lnTo>
                      <a:pt x="82" y="9"/>
                    </a:lnTo>
                    <a:lnTo>
                      <a:pt x="96" y="18"/>
                    </a:lnTo>
                    <a:lnTo>
                      <a:pt x="105" y="34"/>
                    </a:lnTo>
                    <a:lnTo>
                      <a:pt x="109" y="51"/>
                    </a:lnTo>
                    <a:lnTo>
                      <a:pt x="108" y="67"/>
                    </a:lnTo>
                    <a:lnTo>
                      <a:pt x="100" y="82"/>
                    </a:lnTo>
                    <a:lnTo>
                      <a:pt x="89" y="96"/>
                    </a:lnTo>
                    <a:lnTo>
                      <a:pt x="75" y="104"/>
                    </a:lnTo>
                    <a:lnTo>
                      <a:pt x="65" y="108"/>
                    </a:lnTo>
                    <a:lnTo>
                      <a:pt x="54" y="109"/>
                    </a:lnTo>
                    <a:lnTo>
                      <a:pt x="39" y="107"/>
                    </a:lnTo>
                    <a:lnTo>
                      <a:pt x="24" y="99"/>
                    </a:lnTo>
                    <a:lnTo>
                      <a:pt x="13" y="90"/>
                    </a:lnTo>
                    <a:lnTo>
                      <a:pt x="5" y="75"/>
                    </a:lnTo>
                    <a:lnTo>
                      <a:pt x="0" y="58"/>
                    </a:lnTo>
                    <a:lnTo>
                      <a:pt x="2" y="41"/>
                    </a:lnTo>
                    <a:lnTo>
                      <a:pt x="8" y="26"/>
                    </a:lnTo>
                    <a:lnTo>
                      <a:pt x="19" y="14"/>
                    </a:lnTo>
                    <a:lnTo>
                      <a:pt x="34" y="4"/>
                    </a:lnTo>
                    <a:lnTo>
                      <a:pt x="51"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78" name="Freeform 414">
                <a:extLst>
                  <a:ext uri="{FF2B5EF4-FFF2-40B4-BE49-F238E27FC236}">
                    <a16:creationId xmlns:a16="http://schemas.microsoft.com/office/drawing/2014/main" id="{6E29B1D0-C04E-4CB8-9527-9808294A402C}"/>
                  </a:ext>
                </a:extLst>
              </p:cNvPr>
              <p:cNvSpPr>
                <a:spLocks/>
              </p:cNvSpPr>
              <p:nvPr/>
            </p:nvSpPr>
            <p:spPr bwMode="auto">
              <a:xfrm>
                <a:off x="255" y="3630"/>
                <a:ext cx="22" cy="22"/>
              </a:xfrm>
              <a:custGeom>
                <a:avLst/>
                <a:gdLst>
                  <a:gd name="T0" fmla="*/ 52 w 109"/>
                  <a:gd name="T1" fmla="*/ 0 h 109"/>
                  <a:gd name="T2" fmla="*/ 69 w 109"/>
                  <a:gd name="T3" fmla="*/ 2 h 109"/>
                  <a:gd name="T4" fmla="*/ 84 w 109"/>
                  <a:gd name="T5" fmla="*/ 10 h 109"/>
                  <a:gd name="T6" fmla="*/ 98 w 109"/>
                  <a:gd name="T7" fmla="*/ 22 h 109"/>
                  <a:gd name="T8" fmla="*/ 105 w 109"/>
                  <a:gd name="T9" fmla="*/ 36 h 109"/>
                  <a:gd name="T10" fmla="*/ 109 w 109"/>
                  <a:gd name="T11" fmla="*/ 52 h 109"/>
                  <a:gd name="T12" fmla="*/ 106 w 109"/>
                  <a:gd name="T13" fmla="*/ 69 h 109"/>
                  <a:gd name="T14" fmla="*/ 99 w 109"/>
                  <a:gd name="T15" fmla="*/ 85 h 109"/>
                  <a:gd name="T16" fmla="*/ 87 w 109"/>
                  <a:gd name="T17" fmla="*/ 98 h 109"/>
                  <a:gd name="T18" fmla="*/ 71 w 109"/>
                  <a:gd name="T19" fmla="*/ 106 h 109"/>
                  <a:gd name="T20" fmla="*/ 54 w 109"/>
                  <a:gd name="T21" fmla="*/ 109 h 109"/>
                  <a:gd name="T22" fmla="*/ 38 w 109"/>
                  <a:gd name="T23" fmla="*/ 106 h 109"/>
                  <a:gd name="T24" fmla="*/ 24 w 109"/>
                  <a:gd name="T25" fmla="*/ 99 h 109"/>
                  <a:gd name="T26" fmla="*/ 12 w 109"/>
                  <a:gd name="T27" fmla="*/ 88 h 109"/>
                  <a:gd name="T28" fmla="*/ 3 w 109"/>
                  <a:gd name="T29" fmla="*/ 74 h 109"/>
                  <a:gd name="T30" fmla="*/ 0 w 109"/>
                  <a:gd name="T31" fmla="*/ 57 h 109"/>
                  <a:gd name="T32" fmla="*/ 2 w 109"/>
                  <a:gd name="T33" fmla="*/ 40 h 109"/>
                  <a:gd name="T34" fmla="*/ 9 w 109"/>
                  <a:gd name="T35" fmla="*/ 24 h 109"/>
                  <a:gd name="T36" fmla="*/ 21 w 109"/>
                  <a:gd name="T37" fmla="*/ 12 h 109"/>
                  <a:gd name="T38" fmla="*/ 36 w 109"/>
                  <a:gd name="T39" fmla="*/ 4 h 109"/>
                  <a:gd name="T40" fmla="*/ 52 w 109"/>
                  <a:gd name="T4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109">
                    <a:moveTo>
                      <a:pt x="52" y="0"/>
                    </a:moveTo>
                    <a:lnTo>
                      <a:pt x="69" y="2"/>
                    </a:lnTo>
                    <a:lnTo>
                      <a:pt x="84" y="10"/>
                    </a:lnTo>
                    <a:lnTo>
                      <a:pt x="98" y="22"/>
                    </a:lnTo>
                    <a:lnTo>
                      <a:pt x="105" y="36"/>
                    </a:lnTo>
                    <a:lnTo>
                      <a:pt x="109" y="52"/>
                    </a:lnTo>
                    <a:lnTo>
                      <a:pt x="106" y="69"/>
                    </a:lnTo>
                    <a:lnTo>
                      <a:pt x="99" y="85"/>
                    </a:lnTo>
                    <a:lnTo>
                      <a:pt x="87" y="98"/>
                    </a:lnTo>
                    <a:lnTo>
                      <a:pt x="71" y="106"/>
                    </a:lnTo>
                    <a:lnTo>
                      <a:pt x="54" y="109"/>
                    </a:lnTo>
                    <a:lnTo>
                      <a:pt x="38" y="106"/>
                    </a:lnTo>
                    <a:lnTo>
                      <a:pt x="24" y="99"/>
                    </a:lnTo>
                    <a:lnTo>
                      <a:pt x="12" y="88"/>
                    </a:lnTo>
                    <a:lnTo>
                      <a:pt x="3" y="74"/>
                    </a:lnTo>
                    <a:lnTo>
                      <a:pt x="0" y="57"/>
                    </a:lnTo>
                    <a:lnTo>
                      <a:pt x="2" y="40"/>
                    </a:lnTo>
                    <a:lnTo>
                      <a:pt x="9" y="24"/>
                    </a:lnTo>
                    <a:lnTo>
                      <a:pt x="21" y="12"/>
                    </a:lnTo>
                    <a:lnTo>
                      <a:pt x="36" y="4"/>
                    </a:lnTo>
                    <a:lnTo>
                      <a:pt x="52"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79" name="Freeform 415">
                <a:extLst>
                  <a:ext uri="{FF2B5EF4-FFF2-40B4-BE49-F238E27FC236}">
                    <a16:creationId xmlns:a16="http://schemas.microsoft.com/office/drawing/2014/main" id="{55C8A6D2-1A4F-4573-ADF9-CC33E227C05E}"/>
                  </a:ext>
                </a:extLst>
              </p:cNvPr>
              <p:cNvSpPr>
                <a:spLocks/>
              </p:cNvSpPr>
              <p:nvPr/>
            </p:nvSpPr>
            <p:spPr bwMode="auto">
              <a:xfrm>
                <a:off x="236" y="3666"/>
                <a:ext cx="22" cy="22"/>
              </a:xfrm>
              <a:custGeom>
                <a:avLst/>
                <a:gdLst>
                  <a:gd name="T0" fmla="*/ 58 w 109"/>
                  <a:gd name="T1" fmla="*/ 0 h 109"/>
                  <a:gd name="T2" fmla="*/ 75 w 109"/>
                  <a:gd name="T3" fmla="*/ 5 h 109"/>
                  <a:gd name="T4" fmla="*/ 90 w 109"/>
                  <a:gd name="T5" fmla="*/ 13 h 109"/>
                  <a:gd name="T6" fmla="*/ 101 w 109"/>
                  <a:gd name="T7" fmla="*/ 27 h 109"/>
                  <a:gd name="T8" fmla="*/ 107 w 109"/>
                  <a:gd name="T9" fmla="*/ 42 h 109"/>
                  <a:gd name="T10" fmla="*/ 109 w 109"/>
                  <a:gd name="T11" fmla="*/ 58 h 109"/>
                  <a:gd name="T12" fmla="*/ 104 w 109"/>
                  <a:gd name="T13" fmla="*/ 75 h 109"/>
                  <a:gd name="T14" fmla="*/ 96 w 109"/>
                  <a:gd name="T15" fmla="*/ 89 h 109"/>
                  <a:gd name="T16" fmla="*/ 85 w 109"/>
                  <a:gd name="T17" fmla="*/ 100 h 109"/>
                  <a:gd name="T18" fmla="*/ 70 w 109"/>
                  <a:gd name="T19" fmla="*/ 106 h 109"/>
                  <a:gd name="T20" fmla="*/ 55 w 109"/>
                  <a:gd name="T21" fmla="*/ 109 h 109"/>
                  <a:gd name="T22" fmla="*/ 44 w 109"/>
                  <a:gd name="T23" fmla="*/ 108 h 109"/>
                  <a:gd name="T24" fmla="*/ 34 w 109"/>
                  <a:gd name="T25" fmla="*/ 105 h 109"/>
                  <a:gd name="T26" fmla="*/ 18 w 109"/>
                  <a:gd name="T27" fmla="*/ 96 h 109"/>
                  <a:gd name="T28" fmla="*/ 9 w 109"/>
                  <a:gd name="T29" fmla="*/ 83 h 109"/>
                  <a:gd name="T30" fmla="*/ 1 w 109"/>
                  <a:gd name="T31" fmla="*/ 68 h 109"/>
                  <a:gd name="T32" fmla="*/ 0 w 109"/>
                  <a:gd name="T33" fmla="*/ 51 h 109"/>
                  <a:gd name="T34" fmla="*/ 4 w 109"/>
                  <a:gd name="T35" fmla="*/ 34 h 109"/>
                  <a:gd name="T36" fmla="*/ 14 w 109"/>
                  <a:gd name="T37" fmla="*/ 19 h 109"/>
                  <a:gd name="T38" fmla="*/ 27 w 109"/>
                  <a:gd name="T39" fmla="*/ 8 h 109"/>
                  <a:gd name="T40" fmla="*/ 41 w 109"/>
                  <a:gd name="T41" fmla="*/ 1 h 109"/>
                  <a:gd name="T42" fmla="*/ 58 w 109"/>
                  <a:gd name="T4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09">
                    <a:moveTo>
                      <a:pt x="58" y="0"/>
                    </a:moveTo>
                    <a:lnTo>
                      <a:pt x="75" y="5"/>
                    </a:lnTo>
                    <a:lnTo>
                      <a:pt x="90" y="13"/>
                    </a:lnTo>
                    <a:lnTo>
                      <a:pt x="101" y="27"/>
                    </a:lnTo>
                    <a:lnTo>
                      <a:pt x="107" y="42"/>
                    </a:lnTo>
                    <a:lnTo>
                      <a:pt x="109" y="58"/>
                    </a:lnTo>
                    <a:lnTo>
                      <a:pt x="104" y="75"/>
                    </a:lnTo>
                    <a:lnTo>
                      <a:pt x="96" y="89"/>
                    </a:lnTo>
                    <a:lnTo>
                      <a:pt x="85" y="100"/>
                    </a:lnTo>
                    <a:lnTo>
                      <a:pt x="70" y="106"/>
                    </a:lnTo>
                    <a:lnTo>
                      <a:pt x="55" y="109"/>
                    </a:lnTo>
                    <a:lnTo>
                      <a:pt x="44" y="108"/>
                    </a:lnTo>
                    <a:lnTo>
                      <a:pt x="34" y="105"/>
                    </a:lnTo>
                    <a:lnTo>
                      <a:pt x="18" y="96"/>
                    </a:lnTo>
                    <a:lnTo>
                      <a:pt x="9" y="83"/>
                    </a:lnTo>
                    <a:lnTo>
                      <a:pt x="1" y="68"/>
                    </a:lnTo>
                    <a:lnTo>
                      <a:pt x="0" y="51"/>
                    </a:lnTo>
                    <a:lnTo>
                      <a:pt x="4" y="34"/>
                    </a:lnTo>
                    <a:lnTo>
                      <a:pt x="14" y="19"/>
                    </a:lnTo>
                    <a:lnTo>
                      <a:pt x="27" y="8"/>
                    </a:lnTo>
                    <a:lnTo>
                      <a:pt x="41" y="1"/>
                    </a:lnTo>
                    <a:lnTo>
                      <a:pt x="58"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80" name="Freeform 416">
                <a:extLst>
                  <a:ext uri="{FF2B5EF4-FFF2-40B4-BE49-F238E27FC236}">
                    <a16:creationId xmlns:a16="http://schemas.microsoft.com/office/drawing/2014/main" id="{1D50A484-393F-437B-BC14-1F658A309B54}"/>
                  </a:ext>
                </a:extLst>
              </p:cNvPr>
              <p:cNvSpPr>
                <a:spLocks/>
              </p:cNvSpPr>
              <p:nvPr/>
            </p:nvSpPr>
            <p:spPr bwMode="auto">
              <a:xfrm>
                <a:off x="387" y="3542"/>
                <a:ext cx="21" cy="22"/>
              </a:xfrm>
              <a:custGeom>
                <a:avLst/>
                <a:gdLst>
                  <a:gd name="T0" fmla="*/ 60 w 107"/>
                  <a:gd name="T1" fmla="*/ 0 h 108"/>
                  <a:gd name="T2" fmla="*/ 76 w 107"/>
                  <a:gd name="T3" fmla="*/ 5 h 108"/>
                  <a:gd name="T4" fmla="*/ 90 w 107"/>
                  <a:gd name="T5" fmla="*/ 13 h 108"/>
                  <a:gd name="T6" fmla="*/ 100 w 107"/>
                  <a:gd name="T7" fmla="*/ 27 h 108"/>
                  <a:gd name="T8" fmla="*/ 106 w 107"/>
                  <a:gd name="T9" fmla="*/ 44 h 108"/>
                  <a:gd name="T10" fmla="*/ 107 w 107"/>
                  <a:gd name="T11" fmla="*/ 61 h 108"/>
                  <a:gd name="T12" fmla="*/ 102 w 107"/>
                  <a:gd name="T13" fmla="*/ 76 h 108"/>
                  <a:gd name="T14" fmla="*/ 93 w 107"/>
                  <a:gd name="T15" fmla="*/ 91 h 108"/>
                  <a:gd name="T16" fmla="*/ 81 w 107"/>
                  <a:gd name="T17" fmla="*/ 101 h 108"/>
                  <a:gd name="T18" fmla="*/ 64 w 107"/>
                  <a:gd name="T19" fmla="*/ 107 h 108"/>
                  <a:gd name="T20" fmla="*/ 59 w 107"/>
                  <a:gd name="T21" fmla="*/ 108 h 108"/>
                  <a:gd name="T22" fmla="*/ 53 w 107"/>
                  <a:gd name="T23" fmla="*/ 108 h 108"/>
                  <a:gd name="T24" fmla="*/ 35 w 107"/>
                  <a:gd name="T25" fmla="*/ 104 h 108"/>
                  <a:gd name="T26" fmla="*/ 19 w 107"/>
                  <a:gd name="T27" fmla="*/ 96 h 108"/>
                  <a:gd name="T28" fmla="*/ 7 w 107"/>
                  <a:gd name="T29" fmla="*/ 82 h 108"/>
                  <a:gd name="T30" fmla="*/ 0 w 107"/>
                  <a:gd name="T31" fmla="*/ 64 h 108"/>
                  <a:gd name="T32" fmla="*/ 0 w 107"/>
                  <a:gd name="T33" fmla="*/ 47 h 108"/>
                  <a:gd name="T34" fmla="*/ 5 w 107"/>
                  <a:gd name="T35" fmla="*/ 32 h 108"/>
                  <a:gd name="T36" fmla="*/ 13 w 107"/>
                  <a:gd name="T37" fmla="*/ 17 h 108"/>
                  <a:gd name="T38" fmla="*/ 26 w 107"/>
                  <a:gd name="T39" fmla="*/ 7 h 108"/>
                  <a:gd name="T40" fmla="*/ 43 w 107"/>
                  <a:gd name="T41" fmla="*/ 0 h 108"/>
                  <a:gd name="T42" fmla="*/ 60 w 107"/>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08">
                    <a:moveTo>
                      <a:pt x="60" y="0"/>
                    </a:moveTo>
                    <a:lnTo>
                      <a:pt x="76" y="5"/>
                    </a:lnTo>
                    <a:lnTo>
                      <a:pt x="90" y="13"/>
                    </a:lnTo>
                    <a:lnTo>
                      <a:pt x="100" y="27"/>
                    </a:lnTo>
                    <a:lnTo>
                      <a:pt x="106" y="44"/>
                    </a:lnTo>
                    <a:lnTo>
                      <a:pt x="107" y="61"/>
                    </a:lnTo>
                    <a:lnTo>
                      <a:pt x="102" y="76"/>
                    </a:lnTo>
                    <a:lnTo>
                      <a:pt x="93" y="91"/>
                    </a:lnTo>
                    <a:lnTo>
                      <a:pt x="81" y="101"/>
                    </a:lnTo>
                    <a:lnTo>
                      <a:pt x="64" y="107"/>
                    </a:lnTo>
                    <a:lnTo>
                      <a:pt x="59" y="108"/>
                    </a:lnTo>
                    <a:lnTo>
                      <a:pt x="53" y="108"/>
                    </a:lnTo>
                    <a:lnTo>
                      <a:pt x="35" y="104"/>
                    </a:lnTo>
                    <a:lnTo>
                      <a:pt x="19" y="96"/>
                    </a:lnTo>
                    <a:lnTo>
                      <a:pt x="7" y="82"/>
                    </a:lnTo>
                    <a:lnTo>
                      <a:pt x="0" y="64"/>
                    </a:lnTo>
                    <a:lnTo>
                      <a:pt x="0" y="47"/>
                    </a:lnTo>
                    <a:lnTo>
                      <a:pt x="5" y="32"/>
                    </a:lnTo>
                    <a:lnTo>
                      <a:pt x="13" y="17"/>
                    </a:lnTo>
                    <a:lnTo>
                      <a:pt x="26" y="7"/>
                    </a:lnTo>
                    <a:lnTo>
                      <a:pt x="43" y="0"/>
                    </a:lnTo>
                    <a:lnTo>
                      <a:pt x="60"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81" name="Freeform 417">
                <a:extLst>
                  <a:ext uri="{FF2B5EF4-FFF2-40B4-BE49-F238E27FC236}">
                    <a16:creationId xmlns:a16="http://schemas.microsoft.com/office/drawing/2014/main" id="{13F3E42E-EAE2-429D-A5FC-61686E98C926}"/>
                  </a:ext>
                </a:extLst>
              </p:cNvPr>
              <p:cNvSpPr>
                <a:spLocks/>
              </p:cNvSpPr>
              <p:nvPr/>
            </p:nvSpPr>
            <p:spPr bwMode="auto">
              <a:xfrm>
                <a:off x="224" y="3705"/>
                <a:ext cx="22" cy="21"/>
              </a:xfrm>
              <a:custGeom>
                <a:avLst/>
                <a:gdLst>
                  <a:gd name="T0" fmla="*/ 46 w 108"/>
                  <a:gd name="T1" fmla="*/ 0 h 108"/>
                  <a:gd name="T2" fmla="*/ 64 w 108"/>
                  <a:gd name="T3" fmla="*/ 1 h 108"/>
                  <a:gd name="T4" fmla="*/ 80 w 108"/>
                  <a:gd name="T5" fmla="*/ 7 h 108"/>
                  <a:gd name="T6" fmla="*/ 93 w 108"/>
                  <a:gd name="T7" fmla="*/ 17 h 108"/>
                  <a:gd name="T8" fmla="*/ 103 w 108"/>
                  <a:gd name="T9" fmla="*/ 31 h 108"/>
                  <a:gd name="T10" fmla="*/ 108 w 108"/>
                  <a:gd name="T11" fmla="*/ 47 h 108"/>
                  <a:gd name="T12" fmla="*/ 107 w 108"/>
                  <a:gd name="T13" fmla="*/ 64 h 108"/>
                  <a:gd name="T14" fmla="*/ 99 w 108"/>
                  <a:gd name="T15" fmla="*/ 82 h 108"/>
                  <a:gd name="T16" fmla="*/ 87 w 108"/>
                  <a:gd name="T17" fmla="*/ 96 h 108"/>
                  <a:gd name="T18" fmla="*/ 72 w 108"/>
                  <a:gd name="T19" fmla="*/ 105 h 108"/>
                  <a:gd name="T20" fmla="*/ 53 w 108"/>
                  <a:gd name="T21" fmla="*/ 108 h 108"/>
                  <a:gd name="T22" fmla="*/ 49 w 108"/>
                  <a:gd name="T23" fmla="*/ 107 h 108"/>
                  <a:gd name="T24" fmla="*/ 42 w 108"/>
                  <a:gd name="T25" fmla="*/ 107 h 108"/>
                  <a:gd name="T26" fmla="*/ 27 w 108"/>
                  <a:gd name="T27" fmla="*/ 101 h 108"/>
                  <a:gd name="T28" fmla="*/ 13 w 108"/>
                  <a:gd name="T29" fmla="*/ 90 h 108"/>
                  <a:gd name="T30" fmla="*/ 4 w 108"/>
                  <a:gd name="T31" fmla="*/ 77 h 108"/>
                  <a:gd name="T32" fmla="*/ 0 w 108"/>
                  <a:gd name="T33" fmla="*/ 60 h 108"/>
                  <a:gd name="T34" fmla="*/ 0 w 108"/>
                  <a:gd name="T35" fmla="*/ 43 h 108"/>
                  <a:gd name="T36" fmla="*/ 6 w 108"/>
                  <a:gd name="T37" fmla="*/ 26 h 108"/>
                  <a:gd name="T38" fmla="*/ 17 w 108"/>
                  <a:gd name="T39" fmla="*/ 14 h 108"/>
                  <a:gd name="T40" fmla="*/ 30 w 108"/>
                  <a:gd name="T41" fmla="*/ 5 h 108"/>
                  <a:gd name="T42" fmla="*/ 46 w 108"/>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08">
                    <a:moveTo>
                      <a:pt x="46" y="0"/>
                    </a:moveTo>
                    <a:lnTo>
                      <a:pt x="64" y="1"/>
                    </a:lnTo>
                    <a:lnTo>
                      <a:pt x="80" y="7"/>
                    </a:lnTo>
                    <a:lnTo>
                      <a:pt x="93" y="17"/>
                    </a:lnTo>
                    <a:lnTo>
                      <a:pt x="103" y="31"/>
                    </a:lnTo>
                    <a:lnTo>
                      <a:pt x="108" y="47"/>
                    </a:lnTo>
                    <a:lnTo>
                      <a:pt x="107" y="64"/>
                    </a:lnTo>
                    <a:lnTo>
                      <a:pt x="99" y="82"/>
                    </a:lnTo>
                    <a:lnTo>
                      <a:pt x="87" y="96"/>
                    </a:lnTo>
                    <a:lnTo>
                      <a:pt x="72" y="105"/>
                    </a:lnTo>
                    <a:lnTo>
                      <a:pt x="53" y="108"/>
                    </a:lnTo>
                    <a:lnTo>
                      <a:pt x="49" y="107"/>
                    </a:lnTo>
                    <a:lnTo>
                      <a:pt x="42" y="107"/>
                    </a:lnTo>
                    <a:lnTo>
                      <a:pt x="27" y="101"/>
                    </a:lnTo>
                    <a:lnTo>
                      <a:pt x="13" y="90"/>
                    </a:lnTo>
                    <a:lnTo>
                      <a:pt x="4" y="77"/>
                    </a:lnTo>
                    <a:lnTo>
                      <a:pt x="0" y="60"/>
                    </a:lnTo>
                    <a:lnTo>
                      <a:pt x="0" y="43"/>
                    </a:lnTo>
                    <a:lnTo>
                      <a:pt x="6" y="26"/>
                    </a:lnTo>
                    <a:lnTo>
                      <a:pt x="17" y="14"/>
                    </a:lnTo>
                    <a:lnTo>
                      <a:pt x="30" y="5"/>
                    </a:lnTo>
                    <a:lnTo>
                      <a:pt x="46"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82" name="Freeform 418">
                <a:extLst>
                  <a:ext uri="{FF2B5EF4-FFF2-40B4-BE49-F238E27FC236}">
                    <a16:creationId xmlns:a16="http://schemas.microsoft.com/office/drawing/2014/main" id="{AA18A682-D5D6-4EC6-98DC-A2EBD4F5DADB}"/>
                  </a:ext>
                </a:extLst>
              </p:cNvPr>
              <p:cNvSpPr>
                <a:spLocks/>
              </p:cNvSpPr>
              <p:nvPr/>
            </p:nvSpPr>
            <p:spPr bwMode="auto">
              <a:xfrm>
                <a:off x="220" y="3538"/>
                <a:ext cx="436" cy="436"/>
              </a:xfrm>
              <a:custGeom>
                <a:avLst/>
                <a:gdLst>
                  <a:gd name="T0" fmla="*/ 1261 w 2178"/>
                  <a:gd name="T1" fmla="*/ 13 h 2178"/>
                  <a:gd name="T2" fmla="*/ 1506 w 2178"/>
                  <a:gd name="T3" fmla="*/ 82 h 2178"/>
                  <a:gd name="T4" fmla="*/ 1729 w 2178"/>
                  <a:gd name="T5" fmla="*/ 206 h 2178"/>
                  <a:gd name="T6" fmla="*/ 1918 w 2178"/>
                  <a:gd name="T7" fmla="*/ 383 h 2178"/>
                  <a:gd name="T8" fmla="*/ 2061 w 2178"/>
                  <a:gd name="T9" fmla="*/ 594 h 2178"/>
                  <a:gd name="T10" fmla="*/ 2148 w 2178"/>
                  <a:gd name="T11" fmla="*/ 833 h 2178"/>
                  <a:gd name="T12" fmla="*/ 2178 w 2178"/>
                  <a:gd name="T13" fmla="*/ 1089 h 2178"/>
                  <a:gd name="T14" fmla="*/ 2148 w 2178"/>
                  <a:gd name="T15" fmla="*/ 1345 h 2178"/>
                  <a:gd name="T16" fmla="*/ 2061 w 2178"/>
                  <a:gd name="T17" fmla="*/ 1584 h 2178"/>
                  <a:gd name="T18" fmla="*/ 1918 w 2178"/>
                  <a:gd name="T19" fmla="*/ 1795 h 2178"/>
                  <a:gd name="T20" fmla="*/ 1729 w 2178"/>
                  <a:gd name="T21" fmla="*/ 1972 h 2178"/>
                  <a:gd name="T22" fmla="*/ 1506 w 2178"/>
                  <a:gd name="T23" fmla="*/ 2096 h 2178"/>
                  <a:gd name="T24" fmla="*/ 1261 w 2178"/>
                  <a:gd name="T25" fmla="*/ 2165 h 2178"/>
                  <a:gd name="T26" fmla="*/ 1002 w 2178"/>
                  <a:gd name="T27" fmla="*/ 2175 h 2178"/>
                  <a:gd name="T28" fmla="*/ 752 w 2178"/>
                  <a:gd name="T29" fmla="*/ 2125 h 2178"/>
                  <a:gd name="T30" fmla="*/ 521 w 2178"/>
                  <a:gd name="T31" fmla="*/ 2019 h 2178"/>
                  <a:gd name="T32" fmla="*/ 319 w 2178"/>
                  <a:gd name="T33" fmla="*/ 1859 h 2178"/>
                  <a:gd name="T34" fmla="*/ 159 w 2178"/>
                  <a:gd name="T35" fmla="*/ 1657 h 2178"/>
                  <a:gd name="T36" fmla="*/ 53 w 2178"/>
                  <a:gd name="T37" fmla="*/ 1426 h 2178"/>
                  <a:gd name="T38" fmla="*/ 3 w 2178"/>
                  <a:gd name="T39" fmla="*/ 1176 h 2178"/>
                  <a:gd name="T40" fmla="*/ 10 w 2178"/>
                  <a:gd name="T41" fmla="*/ 1058 h 2178"/>
                  <a:gd name="T42" fmla="*/ 54 w 2178"/>
                  <a:gd name="T43" fmla="*/ 1035 h 2178"/>
                  <a:gd name="T44" fmla="*/ 98 w 2178"/>
                  <a:gd name="T45" fmla="*/ 1058 h 2178"/>
                  <a:gd name="T46" fmla="*/ 112 w 2178"/>
                  <a:gd name="T47" fmla="*/ 1174 h 2178"/>
                  <a:gd name="T48" fmla="*/ 163 w 2178"/>
                  <a:gd name="T49" fmla="*/ 1414 h 2178"/>
                  <a:gd name="T50" fmla="*/ 270 w 2178"/>
                  <a:gd name="T51" fmla="*/ 1629 h 2178"/>
                  <a:gd name="T52" fmla="*/ 424 w 2178"/>
                  <a:gd name="T53" fmla="*/ 1810 h 2178"/>
                  <a:gd name="T54" fmla="*/ 617 w 2178"/>
                  <a:gd name="T55" fmla="*/ 1949 h 2178"/>
                  <a:gd name="T56" fmla="*/ 841 w 2178"/>
                  <a:gd name="T57" fmla="*/ 2038 h 2178"/>
                  <a:gd name="T58" fmla="*/ 1089 w 2178"/>
                  <a:gd name="T59" fmla="*/ 2070 h 2178"/>
                  <a:gd name="T60" fmla="*/ 1337 w 2178"/>
                  <a:gd name="T61" fmla="*/ 2038 h 2178"/>
                  <a:gd name="T62" fmla="*/ 1561 w 2178"/>
                  <a:gd name="T63" fmla="*/ 1949 h 2178"/>
                  <a:gd name="T64" fmla="*/ 1754 w 2178"/>
                  <a:gd name="T65" fmla="*/ 1810 h 2178"/>
                  <a:gd name="T66" fmla="*/ 1908 w 2178"/>
                  <a:gd name="T67" fmla="*/ 1629 h 2178"/>
                  <a:gd name="T68" fmla="*/ 2015 w 2178"/>
                  <a:gd name="T69" fmla="*/ 1414 h 2178"/>
                  <a:gd name="T70" fmla="*/ 2066 w 2178"/>
                  <a:gd name="T71" fmla="*/ 1174 h 2178"/>
                  <a:gd name="T72" fmla="*/ 2056 w 2178"/>
                  <a:gd name="T73" fmla="*/ 922 h 2178"/>
                  <a:gd name="T74" fmla="*/ 1985 w 2178"/>
                  <a:gd name="T75" fmla="*/ 689 h 2178"/>
                  <a:gd name="T76" fmla="*/ 1862 w 2178"/>
                  <a:gd name="T77" fmla="*/ 484 h 2178"/>
                  <a:gd name="T78" fmla="*/ 1694 w 2178"/>
                  <a:gd name="T79" fmla="*/ 316 h 2178"/>
                  <a:gd name="T80" fmla="*/ 1489 w 2178"/>
                  <a:gd name="T81" fmla="*/ 193 h 2178"/>
                  <a:gd name="T82" fmla="*/ 1256 w 2178"/>
                  <a:gd name="T83" fmla="*/ 122 h 2178"/>
                  <a:gd name="T84" fmla="*/ 1072 w 2178"/>
                  <a:gd name="T85" fmla="*/ 105 h 2178"/>
                  <a:gd name="T86" fmla="*/ 1037 w 2178"/>
                  <a:gd name="T87" fmla="*/ 71 h 2178"/>
                  <a:gd name="T88" fmla="*/ 1045 w 2178"/>
                  <a:gd name="T89" fmla="*/ 21 h 2178"/>
                  <a:gd name="T90" fmla="*/ 1089 w 2178"/>
                  <a:gd name="T91" fmla="*/ 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8" h="2178">
                    <a:moveTo>
                      <a:pt x="1089" y="0"/>
                    </a:moveTo>
                    <a:lnTo>
                      <a:pt x="1176" y="3"/>
                    </a:lnTo>
                    <a:lnTo>
                      <a:pt x="1261" y="13"/>
                    </a:lnTo>
                    <a:lnTo>
                      <a:pt x="1345" y="30"/>
                    </a:lnTo>
                    <a:lnTo>
                      <a:pt x="1426" y="53"/>
                    </a:lnTo>
                    <a:lnTo>
                      <a:pt x="1506" y="82"/>
                    </a:lnTo>
                    <a:lnTo>
                      <a:pt x="1584" y="117"/>
                    </a:lnTo>
                    <a:lnTo>
                      <a:pt x="1657" y="159"/>
                    </a:lnTo>
                    <a:lnTo>
                      <a:pt x="1729" y="206"/>
                    </a:lnTo>
                    <a:lnTo>
                      <a:pt x="1795" y="260"/>
                    </a:lnTo>
                    <a:lnTo>
                      <a:pt x="1859" y="319"/>
                    </a:lnTo>
                    <a:lnTo>
                      <a:pt x="1918" y="383"/>
                    </a:lnTo>
                    <a:lnTo>
                      <a:pt x="1972" y="449"/>
                    </a:lnTo>
                    <a:lnTo>
                      <a:pt x="2019" y="521"/>
                    </a:lnTo>
                    <a:lnTo>
                      <a:pt x="2061" y="594"/>
                    </a:lnTo>
                    <a:lnTo>
                      <a:pt x="2096" y="672"/>
                    </a:lnTo>
                    <a:lnTo>
                      <a:pt x="2125" y="752"/>
                    </a:lnTo>
                    <a:lnTo>
                      <a:pt x="2148" y="833"/>
                    </a:lnTo>
                    <a:lnTo>
                      <a:pt x="2165" y="917"/>
                    </a:lnTo>
                    <a:lnTo>
                      <a:pt x="2175" y="1002"/>
                    </a:lnTo>
                    <a:lnTo>
                      <a:pt x="2178" y="1089"/>
                    </a:lnTo>
                    <a:lnTo>
                      <a:pt x="2175" y="1176"/>
                    </a:lnTo>
                    <a:lnTo>
                      <a:pt x="2165" y="1261"/>
                    </a:lnTo>
                    <a:lnTo>
                      <a:pt x="2148" y="1345"/>
                    </a:lnTo>
                    <a:lnTo>
                      <a:pt x="2125" y="1426"/>
                    </a:lnTo>
                    <a:lnTo>
                      <a:pt x="2096" y="1506"/>
                    </a:lnTo>
                    <a:lnTo>
                      <a:pt x="2061" y="1584"/>
                    </a:lnTo>
                    <a:lnTo>
                      <a:pt x="2019" y="1657"/>
                    </a:lnTo>
                    <a:lnTo>
                      <a:pt x="1972" y="1729"/>
                    </a:lnTo>
                    <a:lnTo>
                      <a:pt x="1918" y="1795"/>
                    </a:lnTo>
                    <a:lnTo>
                      <a:pt x="1859" y="1859"/>
                    </a:lnTo>
                    <a:lnTo>
                      <a:pt x="1795" y="1918"/>
                    </a:lnTo>
                    <a:lnTo>
                      <a:pt x="1729" y="1972"/>
                    </a:lnTo>
                    <a:lnTo>
                      <a:pt x="1657" y="2019"/>
                    </a:lnTo>
                    <a:lnTo>
                      <a:pt x="1584" y="2061"/>
                    </a:lnTo>
                    <a:lnTo>
                      <a:pt x="1506" y="2096"/>
                    </a:lnTo>
                    <a:lnTo>
                      <a:pt x="1426" y="2125"/>
                    </a:lnTo>
                    <a:lnTo>
                      <a:pt x="1345" y="2148"/>
                    </a:lnTo>
                    <a:lnTo>
                      <a:pt x="1261" y="2165"/>
                    </a:lnTo>
                    <a:lnTo>
                      <a:pt x="1176" y="2175"/>
                    </a:lnTo>
                    <a:lnTo>
                      <a:pt x="1089" y="2178"/>
                    </a:lnTo>
                    <a:lnTo>
                      <a:pt x="1002" y="2175"/>
                    </a:lnTo>
                    <a:lnTo>
                      <a:pt x="917" y="2165"/>
                    </a:lnTo>
                    <a:lnTo>
                      <a:pt x="833" y="2148"/>
                    </a:lnTo>
                    <a:lnTo>
                      <a:pt x="752" y="2125"/>
                    </a:lnTo>
                    <a:lnTo>
                      <a:pt x="672" y="2096"/>
                    </a:lnTo>
                    <a:lnTo>
                      <a:pt x="594" y="2061"/>
                    </a:lnTo>
                    <a:lnTo>
                      <a:pt x="521" y="2019"/>
                    </a:lnTo>
                    <a:lnTo>
                      <a:pt x="449" y="1972"/>
                    </a:lnTo>
                    <a:lnTo>
                      <a:pt x="383" y="1918"/>
                    </a:lnTo>
                    <a:lnTo>
                      <a:pt x="319" y="1859"/>
                    </a:lnTo>
                    <a:lnTo>
                      <a:pt x="260" y="1795"/>
                    </a:lnTo>
                    <a:lnTo>
                      <a:pt x="206" y="1729"/>
                    </a:lnTo>
                    <a:lnTo>
                      <a:pt x="159" y="1657"/>
                    </a:lnTo>
                    <a:lnTo>
                      <a:pt x="117" y="1584"/>
                    </a:lnTo>
                    <a:lnTo>
                      <a:pt x="82" y="1506"/>
                    </a:lnTo>
                    <a:lnTo>
                      <a:pt x="53" y="1426"/>
                    </a:lnTo>
                    <a:lnTo>
                      <a:pt x="30" y="1345"/>
                    </a:lnTo>
                    <a:lnTo>
                      <a:pt x="13" y="1261"/>
                    </a:lnTo>
                    <a:lnTo>
                      <a:pt x="3" y="1176"/>
                    </a:lnTo>
                    <a:lnTo>
                      <a:pt x="0" y="1089"/>
                    </a:lnTo>
                    <a:lnTo>
                      <a:pt x="2" y="1072"/>
                    </a:lnTo>
                    <a:lnTo>
                      <a:pt x="10" y="1058"/>
                    </a:lnTo>
                    <a:lnTo>
                      <a:pt x="21" y="1045"/>
                    </a:lnTo>
                    <a:lnTo>
                      <a:pt x="37" y="1037"/>
                    </a:lnTo>
                    <a:lnTo>
                      <a:pt x="54" y="1035"/>
                    </a:lnTo>
                    <a:lnTo>
                      <a:pt x="71" y="1037"/>
                    </a:lnTo>
                    <a:lnTo>
                      <a:pt x="85" y="1045"/>
                    </a:lnTo>
                    <a:lnTo>
                      <a:pt x="98" y="1058"/>
                    </a:lnTo>
                    <a:lnTo>
                      <a:pt x="105" y="1072"/>
                    </a:lnTo>
                    <a:lnTo>
                      <a:pt x="108" y="1089"/>
                    </a:lnTo>
                    <a:lnTo>
                      <a:pt x="112" y="1174"/>
                    </a:lnTo>
                    <a:lnTo>
                      <a:pt x="122" y="1256"/>
                    </a:lnTo>
                    <a:lnTo>
                      <a:pt x="140" y="1337"/>
                    </a:lnTo>
                    <a:lnTo>
                      <a:pt x="163" y="1414"/>
                    </a:lnTo>
                    <a:lnTo>
                      <a:pt x="193" y="1489"/>
                    </a:lnTo>
                    <a:lnTo>
                      <a:pt x="229" y="1561"/>
                    </a:lnTo>
                    <a:lnTo>
                      <a:pt x="270" y="1629"/>
                    </a:lnTo>
                    <a:lnTo>
                      <a:pt x="316" y="1694"/>
                    </a:lnTo>
                    <a:lnTo>
                      <a:pt x="368" y="1754"/>
                    </a:lnTo>
                    <a:lnTo>
                      <a:pt x="424" y="1810"/>
                    </a:lnTo>
                    <a:lnTo>
                      <a:pt x="484" y="1862"/>
                    </a:lnTo>
                    <a:lnTo>
                      <a:pt x="549" y="1908"/>
                    </a:lnTo>
                    <a:lnTo>
                      <a:pt x="617" y="1949"/>
                    </a:lnTo>
                    <a:lnTo>
                      <a:pt x="689" y="1985"/>
                    </a:lnTo>
                    <a:lnTo>
                      <a:pt x="764" y="2015"/>
                    </a:lnTo>
                    <a:lnTo>
                      <a:pt x="841" y="2038"/>
                    </a:lnTo>
                    <a:lnTo>
                      <a:pt x="922" y="2056"/>
                    </a:lnTo>
                    <a:lnTo>
                      <a:pt x="1004" y="2066"/>
                    </a:lnTo>
                    <a:lnTo>
                      <a:pt x="1089" y="2070"/>
                    </a:lnTo>
                    <a:lnTo>
                      <a:pt x="1174" y="2066"/>
                    </a:lnTo>
                    <a:lnTo>
                      <a:pt x="1256" y="2056"/>
                    </a:lnTo>
                    <a:lnTo>
                      <a:pt x="1337" y="2038"/>
                    </a:lnTo>
                    <a:lnTo>
                      <a:pt x="1414" y="2015"/>
                    </a:lnTo>
                    <a:lnTo>
                      <a:pt x="1489" y="1985"/>
                    </a:lnTo>
                    <a:lnTo>
                      <a:pt x="1561" y="1949"/>
                    </a:lnTo>
                    <a:lnTo>
                      <a:pt x="1629" y="1908"/>
                    </a:lnTo>
                    <a:lnTo>
                      <a:pt x="1694" y="1862"/>
                    </a:lnTo>
                    <a:lnTo>
                      <a:pt x="1754" y="1810"/>
                    </a:lnTo>
                    <a:lnTo>
                      <a:pt x="1810" y="1754"/>
                    </a:lnTo>
                    <a:lnTo>
                      <a:pt x="1862" y="1694"/>
                    </a:lnTo>
                    <a:lnTo>
                      <a:pt x="1908" y="1629"/>
                    </a:lnTo>
                    <a:lnTo>
                      <a:pt x="1949" y="1561"/>
                    </a:lnTo>
                    <a:lnTo>
                      <a:pt x="1985" y="1489"/>
                    </a:lnTo>
                    <a:lnTo>
                      <a:pt x="2015" y="1414"/>
                    </a:lnTo>
                    <a:lnTo>
                      <a:pt x="2038" y="1337"/>
                    </a:lnTo>
                    <a:lnTo>
                      <a:pt x="2056" y="1256"/>
                    </a:lnTo>
                    <a:lnTo>
                      <a:pt x="2066" y="1174"/>
                    </a:lnTo>
                    <a:lnTo>
                      <a:pt x="2070" y="1089"/>
                    </a:lnTo>
                    <a:lnTo>
                      <a:pt x="2066" y="1004"/>
                    </a:lnTo>
                    <a:lnTo>
                      <a:pt x="2056" y="922"/>
                    </a:lnTo>
                    <a:lnTo>
                      <a:pt x="2038" y="841"/>
                    </a:lnTo>
                    <a:lnTo>
                      <a:pt x="2015" y="764"/>
                    </a:lnTo>
                    <a:lnTo>
                      <a:pt x="1985" y="689"/>
                    </a:lnTo>
                    <a:lnTo>
                      <a:pt x="1949" y="617"/>
                    </a:lnTo>
                    <a:lnTo>
                      <a:pt x="1908" y="549"/>
                    </a:lnTo>
                    <a:lnTo>
                      <a:pt x="1862" y="484"/>
                    </a:lnTo>
                    <a:lnTo>
                      <a:pt x="1810" y="424"/>
                    </a:lnTo>
                    <a:lnTo>
                      <a:pt x="1754" y="368"/>
                    </a:lnTo>
                    <a:lnTo>
                      <a:pt x="1694" y="316"/>
                    </a:lnTo>
                    <a:lnTo>
                      <a:pt x="1629" y="270"/>
                    </a:lnTo>
                    <a:lnTo>
                      <a:pt x="1561" y="229"/>
                    </a:lnTo>
                    <a:lnTo>
                      <a:pt x="1489" y="193"/>
                    </a:lnTo>
                    <a:lnTo>
                      <a:pt x="1414" y="163"/>
                    </a:lnTo>
                    <a:lnTo>
                      <a:pt x="1337" y="140"/>
                    </a:lnTo>
                    <a:lnTo>
                      <a:pt x="1256" y="122"/>
                    </a:lnTo>
                    <a:lnTo>
                      <a:pt x="1174" y="112"/>
                    </a:lnTo>
                    <a:lnTo>
                      <a:pt x="1089" y="108"/>
                    </a:lnTo>
                    <a:lnTo>
                      <a:pt x="1072" y="105"/>
                    </a:lnTo>
                    <a:lnTo>
                      <a:pt x="1058" y="98"/>
                    </a:lnTo>
                    <a:lnTo>
                      <a:pt x="1045" y="85"/>
                    </a:lnTo>
                    <a:lnTo>
                      <a:pt x="1037" y="71"/>
                    </a:lnTo>
                    <a:lnTo>
                      <a:pt x="1035" y="54"/>
                    </a:lnTo>
                    <a:lnTo>
                      <a:pt x="1037" y="37"/>
                    </a:lnTo>
                    <a:lnTo>
                      <a:pt x="1045" y="21"/>
                    </a:lnTo>
                    <a:lnTo>
                      <a:pt x="1058" y="10"/>
                    </a:lnTo>
                    <a:lnTo>
                      <a:pt x="1072" y="2"/>
                    </a:lnTo>
                    <a:lnTo>
                      <a:pt x="1089"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83" name="Freeform 419">
                <a:extLst>
                  <a:ext uri="{FF2B5EF4-FFF2-40B4-BE49-F238E27FC236}">
                    <a16:creationId xmlns:a16="http://schemas.microsoft.com/office/drawing/2014/main" id="{79578F8D-EA9C-4B18-9F0E-B3397B7E3230}"/>
                  </a:ext>
                </a:extLst>
              </p:cNvPr>
              <p:cNvSpPr>
                <a:spLocks/>
              </p:cNvSpPr>
              <p:nvPr/>
            </p:nvSpPr>
            <p:spPr bwMode="auto">
              <a:xfrm>
                <a:off x="427" y="3837"/>
                <a:ext cx="22" cy="35"/>
              </a:xfrm>
              <a:custGeom>
                <a:avLst/>
                <a:gdLst>
                  <a:gd name="T0" fmla="*/ 54 w 108"/>
                  <a:gd name="T1" fmla="*/ 0 h 178"/>
                  <a:gd name="T2" fmla="*/ 71 w 108"/>
                  <a:gd name="T3" fmla="*/ 2 h 178"/>
                  <a:gd name="T4" fmla="*/ 87 w 108"/>
                  <a:gd name="T5" fmla="*/ 10 h 178"/>
                  <a:gd name="T6" fmla="*/ 98 w 108"/>
                  <a:gd name="T7" fmla="*/ 22 h 178"/>
                  <a:gd name="T8" fmla="*/ 106 w 108"/>
                  <a:gd name="T9" fmla="*/ 36 h 178"/>
                  <a:gd name="T10" fmla="*/ 108 w 108"/>
                  <a:gd name="T11" fmla="*/ 53 h 178"/>
                  <a:gd name="T12" fmla="*/ 108 w 108"/>
                  <a:gd name="T13" fmla="*/ 124 h 178"/>
                  <a:gd name="T14" fmla="*/ 106 w 108"/>
                  <a:gd name="T15" fmla="*/ 141 h 178"/>
                  <a:gd name="T16" fmla="*/ 98 w 108"/>
                  <a:gd name="T17" fmla="*/ 156 h 178"/>
                  <a:gd name="T18" fmla="*/ 87 w 108"/>
                  <a:gd name="T19" fmla="*/ 168 h 178"/>
                  <a:gd name="T20" fmla="*/ 71 w 108"/>
                  <a:gd name="T21" fmla="*/ 175 h 178"/>
                  <a:gd name="T22" fmla="*/ 54 w 108"/>
                  <a:gd name="T23" fmla="*/ 178 h 178"/>
                  <a:gd name="T24" fmla="*/ 37 w 108"/>
                  <a:gd name="T25" fmla="*/ 175 h 178"/>
                  <a:gd name="T26" fmla="*/ 23 w 108"/>
                  <a:gd name="T27" fmla="*/ 168 h 178"/>
                  <a:gd name="T28" fmla="*/ 10 w 108"/>
                  <a:gd name="T29" fmla="*/ 156 h 178"/>
                  <a:gd name="T30" fmla="*/ 3 w 108"/>
                  <a:gd name="T31" fmla="*/ 141 h 178"/>
                  <a:gd name="T32" fmla="*/ 0 w 108"/>
                  <a:gd name="T33" fmla="*/ 124 h 178"/>
                  <a:gd name="T34" fmla="*/ 0 w 108"/>
                  <a:gd name="T35" fmla="*/ 53 h 178"/>
                  <a:gd name="T36" fmla="*/ 3 w 108"/>
                  <a:gd name="T37" fmla="*/ 36 h 178"/>
                  <a:gd name="T38" fmla="*/ 10 w 108"/>
                  <a:gd name="T39" fmla="*/ 22 h 178"/>
                  <a:gd name="T40" fmla="*/ 23 w 108"/>
                  <a:gd name="T41" fmla="*/ 10 h 178"/>
                  <a:gd name="T42" fmla="*/ 37 w 108"/>
                  <a:gd name="T43" fmla="*/ 2 h 178"/>
                  <a:gd name="T44" fmla="*/ 54 w 108"/>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178">
                    <a:moveTo>
                      <a:pt x="54" y="0"/>
                    </a:moveTo>
                    <a:lnTo>
                      <a:pt x="71" y="2"/>
                    </a:lnTo>
                    <a:lnTo>
                      <a:pt x="87" y="10"/>
                    </a:lnTo>
                    <a:lnTo>
                      <a:pt x="98" y="22"/>
                    </a:lnTo>
                    <a:lnTo>
                      <a:pt x="106" y="36"/>
                    </a:lnTo>
                    <a:lnTo>
                      <a:pt x="108" y="53"/>
                    </a:lnTo>
                    <a:lnTo>
                      <a:pt x="108" y="124"/>
                    </a:lnTo>
                    <a:lnTo>
                      <a:pt x="106" y="141"/>
                    </a:lnTo>
                    <a:lnTo>
                      <a:pt x="98" y="156"/>
                    </a:lnTo>
                    <a:lnTo>
                      <a:pt x="87" y="168"/>
                    </a:lnTo>
                    <a:lnTo>
                      <a:pt x="71" y="175"/>
                    </a:lnTo>
                    <a:lnTo>
                      <a:pt x="54" y="178"/>
                    </a:lnTo>
                    <a:lnTo>
                      <a:pt x="37" y="175"/>
                    </a:lnTo>
                    <a:lnTo>
                      <a:pt x="23" y="168"/>
                    </a:lnTo>
                    <a:lnTo>
                      <a:pt x="10" y="156"/>
                    </a:lnTo>
                    <a:lnTo>
                      <a:pt x="3" y="141"/>
                    </a:lnTo>
                    <a:lnTo>
                      <a:pt x="0" y="124"/>
                    </a:lnTo>
                    <a:lnTo>
                      <a:pt x="0" y="53"/>
                    </a:lnTo>
                    <a:lnTo>
                      <a:pt x="3" y="36"/>
                    </a:lnTo>
                    <a:lnTo>
                      <a:pt x="10" y="22"/>
                    </a:lnTo>
                    <a:lnTo>
                      <a:pt x="23" y="10"/>
                    </a:lnTo>
                    <a:lnTo>
                      <a:pt x="37" y="2"/>
                    </a:lnTo>
                    <a:lnTo>
                      <a:pt x="54"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84" name="Freeform 420">
                <a:extLst>
                  <a:ext uri="{FF2B5EF4-FFF2-40B4-BE49-F238E27FC236}">
                    <a16:creationId xmlns:a16="http://schemas.microsoft.com/office/drawing/2014/main" id="{32DFA9EC-9F4F-49E6-956D-71CDBB9E2B6D}"/>
                  </a:ext>
                </a:extLst>
              </p:cNvPr>
              <p:cNvSpPr>
                <a:spLocks/>
              </p:cNvSpPr>
              <p:nvPr/>
            </p:nvSpPr>
            <p:spPr bwMode="auto">
              <a:xfrm>
                <a:off x="378" y="3640"/>
                <a:ext cx="120" cy="183"/>
              </a:xfrm>
              <a:custGeom>
                <a:avLst/>
                <a:gdLst>
                  <a:gd name="T0" fmla="*/ 305 w 600"/>
                  <a:gd name="T1" fmla="*/ 0 h 918"/>
                  <a:gd name="T2" fmla="*/ 397 w 600"/>
                  <a:gd name="T3" fmla="*/ 16 h 918"/>
                  <a:gd name="T4" fmla="*/ 478 w 600"/>
                  <a:gd name="T5" fmla="*/ 58 h 918"/>
                  <a:gd name="T6" fmla="*/ 542 w 600"/>
                  <a:gd name="T7" fmla="*/ 123 h 918"/>
                  <a:gd name="T8" fmla="*/ 584 w 600"/>
                  <a:gd name="T9" fmla="*/ 204 h 918"/>
                  <a:gd name="T10" fmla="*/ 600 w 600"/>
                  <a:gd name="T11" fmla="*/ 297 h 918"/>
                  <a:gd name="T12" fmla="*/ 589 w 600"/>
                  <a:gd name="T13" fmla="*/ 383 h 918"/>
                  <a:gd name="T14" fmla="*/ 554 w 600"/>
                  <a:gd name="T15" fmla="*/ 461 h 918"/>
                  <a:gd name="T16" fmla="*/ 498 w 600"/>
                  <a:gd name="T17" fmla="*/ 526 h 918"/>
                  <a:gd name="T18" fmla="*/ 435 w 600"/>
                  <a:gd name="T19" fmla="*/ 574 h 918"/>
                  <a:gd name="T20" fmla="*/ 392 w 600"/>
                  <a:gd name="T21" fmla="*/ 627 h 918"/>
                  <a:gd name="T22" fmla="*/ 364 w 600"/>
                  <a:gd name="T23" fmla="*/ 692 h 918"/>
                  <a:gd name="T24" fmla="*/ 354 w 600"/>
                  <a:gd name="T25" fmla="*/ 763 h 918"/>
                  <a:gd name="T26" fmla="*/ 352 w 600"/>
                  <a:gd name="T27" fmla="*/ 881 h 918"/>
                  <a:gd name="T28" fmla="*/ 333 w 600"/>
                  <a:gd name="T29" fmla="*/ 907 h 918"/>
                  <a:gd name="T30" fmla="*/ 300 w 600"/>
                  <a:gd name="T31" fmla="*/ 918 h 918"/>
                  <a:gd name="T32" fmla="*/ 269 w 600"/>
                  <a:gd name="T33" fmla="*/ 907 h 918"/>
                  <a:gd name="T34" fmla="*/ 249 w 600"/>
                  <a:gd name="T35" fmla="*/ 881 h 918"/>
                  <a:gd name="T36" fmla="*/ 246 w 600"/>
                  <a:gd name="T37" fmla="*/ 763 h 918"/>
                  <a:gd name="T38" fmla="*/ 256 w 600"/>
                  <a:gd name="T39" fmla="*/ 673 h 918"/>
                  <a:gd name="T40" fmla="*/ 288 w 600"/>
                  <a:gd name="T41" fmla="*/ 590 h 918"/>
                  <a:gd name="T42" fmla="*/ 337 w 600"/>
                  <a:gd name="T43" fmla="*/ 519 h 918"/>
                  <a:gd name="T44" fmla="*/ 404 w 600"/>
                  <a:gd name="T45" fmla="*/ 462 h 918"/>
                  <a:gd name="T46" fmla="*/ 452 w 600"/>
                  <a:gd name="T47" fmla="*/ 419 h 918"/>
                  <a:gd name="T48" fmla="*/ 483 w 600"/>
                  <a:gd name="T49" fmla="*/ 362 h 918"/>
                  <a:gd name="T50" fmla="*/ 492 w 600"/>
                  <a:gd name="T51" fmla="*/ 298 h 918"/>
                  <a:gd name="T52" fmla="*/ 477 w 600"/>
                  <a:gd name="T53" fmla="*/ 225 h 918"/>
                  <a:gd name="T54" fmla="*/ 435 w 600"/>
                  <a:gd name="T55" fmla="*/ 166 h 918"/>
                  <a:gd name="T56" fmla="*/ 375 w 600"/>
                  <a:gd name="T57" fmla="*/ 124 h 918"/>
                  <a:gd name="T58" fmla="*/ 302 w 600"/>
                  <a:gd name="T59" fmla="*/ 108 h 918"/>
                  <a:gd name="T60" fmla="*/ 243 w 600"/>
                  <a:gd name="T61" fmla="*/ 117 h 918"/>
                  <a:gd name="T62" fmla="*/ 189 w 600"/>
                  <a:gd name="T63" fmla="*/ 143 h 918"/>
                  <a:gd name="T64" fmla="*/ 145 w 600"/>
                  <a:gd name="T65" fmla="*/ 187 h 918"/>
                  <a:gd name="T66" fmla="*/ 117 w 600"/>
                  <a:gd name="T67" fmla="*/ 240 h 918"/>
                  <a:gd name="T68" fmla="*/ 108 w 600"/>
                  <a:gd name="T69" fmla="*/ 300 h 918"/>
                  <a:gd name="T70" fmla="*/ 97 w 600"/>
                  <a:gd name="T71" fmla="*/ 333 h 918"/>
                  <a:gd name="T72" fmla="*/ 70 w 600"/>
                  <a:gd name="T73" fmla="*/ 352 h 918"/>
                  <a:gd name="T74" fmla="*/ 36 w 600"/>
                  <a:gd name="T75" fmla="*/ 352 h 918"/>
                  <a:gd name="T76" fmla="*/ 10 w 600"/>
                  <a:gd name="T77" fmla="*/ 333 h 918"/>
                  <a:gd name="T78" fmla="*/ 0 w 600"/>
                  <a:gd name="T79" fmla="*/ 300 h 918"/>
                  <a:gd name="T80" fmla="*/ 10 w 600"/>
                  <a:gd name="T81" fmla="*/ 222 h 918"/>
                  <a:gd name="T82" fmla="*/ 40 w 600"/>
                  <a:gd name="T83" fmla="*/ 149 h 918"/>
                  <a:gd name="T84" fmla="*/ 90 w 600"/>
                  <a:gd name="T85" fmla="*/ 86 h 918"/>
                  <a:gd name="T86" fmla="*/ 151 w 600"/>
                  <a:gd name="T87" fmla="*/ 39 h 918"/>
                  <a:gd name="T88" fmla="*/ 223 w 600"/>
                  <a:gd name="T89" fmla="*/ 10 h 918"/>
                  <a:gd name="T90" fmla="*/ 299 w 600"/>
                  <a:gd name="T91" fmla="*/ 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0" h="918">
                    <a:moveTo>
                      <a:pt x="299" y="0"/>
                    </a:moveTo>
                    <a:lnTo>
                      <a:pt x="305" y="0"/>
                    </a:lnTo>
                    <a:lnTo>
                      <a:pt x="352" y="4"/>
                    </a:lnTo>
                    <a:lnTo>
                      <a:pt x="397" y="16"/>
                    </a:lnTo>
                    <a:lnTo>
                      <a:pt x="439" y="34"/>
                    </a:lnTo>
                    <a:lnTo>
                      <a:pt x="478" y="58"/>
                    </a:lnTo>
                    <a:lnTo>
                      <a:pt x="512" y="89"/>
                    </a:lnTo>
                    <a:lnTo>
                      <a:pt x="542" y="123"/>
                    </a:lnTo>
                    <a:lnTo>
                      <a:pt x="566" y="161"/>
                    </a:lnTo>
                    <a:lnTo>
                      <a:pt x="584" y="204"/>
                    </a:lnTo>
                    <a:lnTo>
                      <a:pt x="596" y="248"/>
                    </a:lnTo>
                    <a:lnTo>
                      <a:pt x="600" y="297"/>
                    </a:lnTo>
                    <a:lnTo>
                      <a:pt x="597" y="340"/>
                    </a:lnTo>
                    <a:lnTo>
                      <a:pt x="589" y="383"/>
                    </a:lnTo>
                    <a:lnTo>
                      <a:pt x="574" y="424"/>
                    </a:lnTo>
                    <a:lnTo>
                      <a:pt x="554" y="461"/>
                    </a:lnTo>
                    <a:lnTo>
                      <a:pt x="529" y="496"/>
                    </a:lnTo>
                    <a:lnTo>
                      <a:pt x="498" y="526"/>
                    </a:lnTo>
                    <a:lnTo>
                      <a:pt x="463" y="553"/>
                    </a:lnTo>
                    <a:lnTo>
                      <a:pt x="435" y="574"/>
                    </a:lnTo>
                    <a:lnTo>
                      <a:pt x="412" y="599"/>
                    </a:lnTo>
                    <a:lnTo>
                      <a:pt x="392" y="627"/>
                    </a:lnTo>
                    <a:lnTo>
                      <a:pt x="376" y="658"/>
                    </a:lnTo>
                    <a:lnTo>
                      <a:pt x="364" y="692"/>
                    </a:lnTo>
                    <a:lnTo>
                      <a:pt x="357" y="727"/>
                    </a:lnTo>
                    <a:lnTo>
                      <a:pt x="354" y="763"/>
                    </a:lnTo>
                    <a:lnTo>
                      <a:pt x="354" y="864"/>
                    </a:lnTo>
                    <a:lnTo>
                      <a:pt x="352" y="881"/>
                    </a:lnTo>
                    <a:lnTo>
                      <a:pt x="344" y="895"/>
                    </a:lnTo>
                    <a:lnTo>
                      <a:pt x="333" y="907"/>
                    </a:lnTo>
                    <a:lnTo>
                      <a:pt x="317" y="915"/>
                    </a:lnTo>
                    <a:lnTo>
                      <a:pt x="300" y="918"/>
                    </a:lnTo>
                    <a:lnTo>
                      <a:pt x="283" y="915"/>
                    </a:lnTo>
                    <a:lnTo>
                      <a:pt x="269" y="907"/>
                    </a:lnTo>
                    <a:lnTo>
                      <a:pt x="256" y="895"/>
                    </a:lnTo>
                    <a:lnTo>
                      <a:pt x="249" y="881"/>
                    </a:lnTo>
                    <a:lnTo>
                      <a:pt x="246" y="864"/>
                    </a:lnTo>
                    <a:lnTo>
                      <a:pt x="246" y="763"/>
                    </a:lnTo>
                    <a:lnTo>
                      <a:pt x="249" y="717"/>
                    </a:lnTo>
                    <a:lnTo>
                      <a:pt x="256" y="673"/>
                    </a:lnTo>
                    <a:lnTo>
                      <a:pt x="270" y="630"/>
                    </a:lnTo>
                    <a:lnTo>
                      <a:pt x="288" y="590"/>
                    </a:lnTo>
                    <a:lnTo>
                      <a:pt x="311" y="553"/>
                    </a:lnTo>
                    <a:lnTo>
                      <a:pt x="337" y="519"/>
                    </a:lnTo>
                    <a:lnTo>
                      <a:pt x="369" y="489"/>
                    </a:lnTo>
                    <a:lnTo>
                      <a:pt x="404" y="462"/>
                    </a:lnTo>
                    <a:lnTo>
                      <a:pt x="431" y="442"/>
                    </a:lnTo>
                    <a:lnTo>
                      <a:pt x="452" y="419"/>
                    </a:lnTo>
                    <a:lnTo>
                      <a:pt x="469" y="391"/>
                    </a:lnTo>
                    <a:lnTo>
                      <a:pt x="483" y="362"/>
                    </a:lnTo>
                    <a:lnTo>
                      <a:pt x="490" y="331"/>
                    </a:lnTo>
                    <a:lnTo>
                      <a:pt x="492" y="298"/>
                    </a:lnTo>
                    <a:lnTo>
                      <a:pt x="487" y="260"/>
                    </a:lnTo>
                    <a:lnTo>
                      <a:pt x="477" y="225"/>
                    </a:lnTo>
                    <a:lnTo>
                      <a:pt x="458" y="194"/>
                    </a:lnTo>
                    <a:lnTo>
                      <a:pt x="435" y="166"/>
                    </a:lnTo>
                    <a:lnTo>
                      <a:pt x="406" y="142"/>
                    </a:lnTo>
                    <a:lnTo>
                      <a:pt x="375" y="124"/>
                    </a:lnTo>
                    <a:lnTo>
                      <a:pt x="340" y="113"/>
                    </a:lnTo>
                    <a:lnTo>
                      <a:pt x="302" y="108"/>
                    </a:lnTo>
                    <a:lnTo>
                      <a:pt x="272" y="110"/>
                    </a:lnTo>
                    <a:lnTo>
                      <a:pt x="243" y="117"/>
                    </a:lnTo>
                    <a:lnTo>
                      <a:pt x="215" y="127"/>
                    </a:lnTo>
                    <a:lnTo>
                      <a:pt x="189" y="143"/>
                    </a:lnTo>
                    <a:lnTo>
                      <a:pt x="165" y="164"/>
                    </a:lnTo>
                    <a:lnTo>
                      <a:pt x="145" y="187"/>
                    </a:lnTo>
                    <a:lnTo>
                      <a:pt x="130" y="212"/>
                    </a:lnTo>
                    <a:lnTo>
                      <a:pt x="117" y="240"/>
                    </a:lnTo>
                    <a:lnTo>
                      <a:pt x="110" y="270"/>
                    </a:lnTo>
                    <a:lnTo>
                      <a:pt x="108" y="300"/>
                    </a:lnTo>
                    <a:lnTo>
                      <a:pt x="105" y="317"/>
                    </a:lnTo>
                    <a:lnTo>
                      <a:pt x="97" y="333"/>
                    </a:lnTo>
                    <a:lnTo>
                      <a:pt x="86" y="344"/>
                    </a:lnTo>
                    <a:lnTo>
                      <a:pt x="70" y="352"/>
                    </a:lnTo>
                    <a:lnTo>
                      <a:pt x="53" y="355"/>
                    </a:lnTo>
                    <a:lnTo>
                      <a:pt x="36" y="352"/>
                    </a:lnTo>
                    <a:lnTo>
                      <a:pt x="22" y="344"/>
                    </a:lnTo>
                    <a:lnTo>
                      <a:pt x="10" y="333"/>
                    </a:lnTo>
                    <a:lnTo>
                      <a:pt x="3" y="317"/>
                    </a:lnTo>
                    <a:lnTo>
                      <a:pt x="0" y="300"/>
                    </a:lnTo>
                    <a:lnTo>
                      <a:pt x="3" y="260"/>
                    </a:lnTo>
                    <a:lnTo>
                      <a:pt x="10" y="222"/>
                    </a:lnTo>
                    <a:lnTo>
                      <a:pt x="23" y="184"/>
                    </a:lnTo>
                    <a:lnTo>
                      <a:pt x="40" y="149"/>
                    </a:lnTo>
                    <a:lnTo>
                      <a:pt x="62" y="117"/>
                    </a:lnTo>
                    <a:lnTo>
                      <a:pt x="90" y="86"/>
                    </a:lnTo>
                    <a:lnTo>
                      <a:pt x="119" y="61"/>
                    </a:lnTo>
                    <a:lnTo>
                      <a:pt x="151" y="39"/>
                    </a:lnTo>
                    <a:lnTo>
                      <a:pt x="186" y="22"/>
                    </a:lnTo>
                    <a:lnTo>
                      <a:pt x="223" y="10"/>
                    </a:lnTo>
                    <a:lnTo>
                      <a:pt x="260" y="3"/>
                    </a:lnTo>
                    <a:lnTo>
                      <a:pt x="299"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grpSp>
      </p:grpSp>
      <p:grpSp>
        <p:nvGrpSpPr>
          <p:cNvPr id="12" name="Group 11">
            <a:extLst>
              <a:ext uri="{FF2B5EF4-FFF2-40B4-BE49-F238E27FC236}">
                <a16:creationId xmlns:a16="http://schemas.microsoft.com/office/drawing/2014/main" id="{8F22E087-CAFF-4DDC-B207-47AB8399B648}"/>
              </a:ext>
            </a:extLst>
          </p:cNvPr>
          <p:cNvGrpSpPr/>
          <p:nvPr/>
        </p:nvGrpSpPr>
        <p:grpSpPr>
          <a:xfrm>
            <a:off x="6685563" y="3349048"/>
            <a:ext cx="1131212" cy="1087746"/>
            <a:chOff x="6670636" y="2870564"/>
            <a:chExt cx="1131212" cy="1087746"/>
          </a:xfrm>
          <a:solidFill>
            <a:srgbClr val="C7E146"/>
          </a:solidFill>
        </p:grpSpPr>
        <p:sp>
          <p:nvSpPr>
            <p:cNvPr id="73" name="Hexagon 72">
              <a:extLst>
                <a:ext uri="{FF2B5EF4-FFF2-40B4-BE49-F238E27FC236}">
                  <a16:creationId xmlns:a16="http://schemas.microsoft.com/office/drawing/2014/main" id="{968D91C8-3A59-48FF-BD01-763269E662E5}"/>
                </a:ext>
              </a:extLst>
            </p:cNvPr>
            <p:cNvSpPr/>
            <p:nvPr/>
          </p:nvSpPr>
          <p:spPr>
            <a:xfrm rot="5400000">
              <a:off x="6692369" y="2848831"/>
              <a:ext cx="1087746" cy="1131212"/>
            </a:xfrm>
            <a:prstGeom prst="hexagon">
              <a:avLst/>
            </a:prstGeom>
            <a:grpFill/>
            <a:ln w="28575"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85" name="Graphic 84">
              <a:extLst>
                <a:ext uri="{FF2B5EF4-FFF2-40B4-BE49-F238E27FC236}">
                  <a16:creationId xmlns:a16="http://schemas.microsoft.com/office/drawing/2014/main" id="{B4344FD0-61F1-4A52-996A-C99032E6FF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6036" y="3060111"/>
              <a:ext cx="389001" cy="680753"/>
            </a:xfrm>
            <a:prstGeom prst="rect">
              <a:avLst/>
            </a:prstGeom>
          </p:spPr>
        </p:pic>
      </p:grpSp>
      <p:grpSp>
        <p:nvGrpSpPr>
          <p:cNvPr id="86" name="Group 85">
            <a:extLst>
              <a:ext uri="{FF2B5EF4-FFF2-40B4-BE49-F238E27FC236}">
                <a16:creationId xmlns:a16="http://schemas.microsoft.com/office/drawing/2014/main" id="{94293969-C4B1-4903-ADCF-BAA2A094C2D4}"/>
              </a:ext>
            </a:extLst>
          </p:cNvPr>
          <p:cNvGrpSpPr>
            <a:grpSpLocks/>
          </p:cNvGrpSpPr>
          <p:nvPr/>
        </p:nvGrpSpPr>
        <p:grpSpPr>
          <a:xfrm>
            <a:off x="6922326" y="5530384"/>
            <a:ext cx="596465" cy="592410"/>
            <a:chOff x="8855076" y="3370263"/>
            <a:chExt cx="730250" cy="739776"/>
          </a:xfrm>
          <a:solidFill>
            <a:sysClr val="window" lastClr="FFFFFF"/>
          </a:solidFill>
        </p:grpSpPr>
        <p:sp>
          <p:nvSpPr>
            <p:cNvPr id="87" name="Freeform 142">
              <a:extLst>
                <a:ext uri="{FF2B5EF4-FFF2-40B4-BE49-F238E27FC236}">
                  <a16:creationId xmlns:a16="http://schemas.microsoft.com/office/drawing/2014/main" id="{0D286C91-B8A2-4E19-AD73-6D43E2BF7626}"/>
                </a:ext>
              </a:extLst>
            </p:cNvPr>
            <p:cNvSpPr>
              <a:spLocks/>
            </p:cNvSpPr>
            <p:nvPr/>
          </p:nvSpPr>
          <p:spPr bwMode="auto">
            <a:xfrm>
              <a:off x="9178926" y="3692526"/>
              <a:ext cx="28575" cy="28575"/>
            </a:xfrm>
            <a:custGeom>
              <a:avLst/>
              <a:gdLst>
                <a:gd name="T0" fmla="*/ 46 w 90"/>
                <a:gd name="T1" fmla="*/ 0 h 90"/>
                <a:gd name="T2" fmla="*/ 63 w 90"/>
                <a:gd name="T3" fmla="*/ 4 h 90"/>
                <a:gd name="T4" fmla="*/ 76 w 90"/>
                <a:gd name="T5" fmla="*/ 13 h 90"/>
                <a:gd name="T6" fmla="*/ 86 w 90"/>
                <a:gd name="T7" fmla="*/ 27 h 90"/>
                <a:gd name="T8" fmla="*/ 90 w 90"/>
                <a:gd name="T9" fmla="*/ 44 h 90"/>
                <a:gd name="T10" fmla="*/ 90 w 90"/>
                <a:gd name="T11" fmla="*/ 45 h 90"/>
                <a:gd name="T12" fmla="*/ 86 w 90"/>
                <a:gd name="T13" fmla="*/ 62 h 90"/>
                <a:gd name="T14" fmla="*/ 76 w 90"/>
                <a:gd name="T15" fmla="*/ 77 h 90"/>
                <a:gd name="T16" fmla="*/ 63 w 90"/>
                <a:gd name="T17" fmla="*/ 86 h 90"/>
                <a:gd name="T18" fmla="*/ 46 w 90"/>
                <a:gd name="T19" fmla="*/ 90 h 90"/>
                <a:gd name="T20" fmla="*/ 28 w 90"/>
                <a:gd name="T21" fmla="*/ 86 h 90"/>
                <a:gd name="T22" fmla="*/ 15 w 90"/>
                <a:gd name="T23" fmla="*/ 77 h 90"/>
                <a:gd name="T24" fmla="*/ 4 w 90"/>
                <a:gd name="T25" fmla="*/ 62 h 90"/>
                <a:gd name="T26" fmla="*/ 0 w 90"/>
                <a:gd name="T27" fmla="*/ 45 h 90"/>
                <a:gd name="T28" fmla="*/ 4 w 90"/>
                <a:gd name="T29" fmla="*/ 28 h 90"/>
                <a:gd name="T30" fmla="*/ 14 w 90"/>
                <a:gd name="T31" fmla="*/ 15 h 90"/>
                <a:gd name="T32" fmla="*/ 27 w 90"/>
                <a:gd name="T33" fmla="*/ 5 h 90"/>
                <a:gd name="T34" fmla="*/ 33 w 90"/>
                <a:gd name="T35" fmla="*/ 3 h 90"/>
                <a:gd name="T36" fmla="*/ 39 w 90"/>
                <a:gd name="T37" fmla="*/ 2 h 90"/>
                <a:gd name="T38" fmla="*/ 46 w 90"/>
                <a:gd name="T3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90">
                  <a:moveTo>
                    <a:pt x="46" y="0"/>
                  </a:moveTo>
                  <a:lnTo>
                    <a:pt x="63" y="4"/>
                  </a:lnTo>
                  <a:lnTo>
                    <a:pt x="76" y="13"/>
                  </a:lnTo>
                  <a:lnTo>
                    <a:pt x="86" y="27"/>
                  </a:lnTo>
                  <a:lnTo>
                    <a:pt x="90" y="44"/>
                  </a:lnTo>
                  <a:lnTo>
                    <a:pt x="90" y="45"/>
                  </a:lnTo>
                  <a:lnTo>
                    <a:pt x="86" y="62"/>
                  </a:lnTo>
                  <a:lnTo>
                    <a:pt x="76" y="77"/>
                  </a:lnTo>
                  <a:lnTo>
                    <a:pt x="63" y="86"/>
                  </a:lnTo>
                  <a:lnTo>
                    <a:pt x="46" y="90"/>
                  </a:lnTo>
                  <a:lnTo>
                    <a:pt x="28" y="86"/>
                  </a:lnTo>
                  <a:lnTo>
                    <a:pt x="15" y="77"/>
                  </a:lnTo>
                  <a:lnTo>
                    <a:pt x="4" y="62"/>
                  </a:lnTo>
                  <a:lnTo>
                    <a:pt x="0" y="45"/>
                  </a:lnTo>
                  <a:lnTo>
                    <a:pt x="4" y="28"/>
                  </a:lnTo>
                  <a:lnTo>
                    <a:pt x="14" y="15"/>
                  </a:lnTo>
                  <a:lnTo>
                    <a:pt x="27" y="5"/>
                  </a:lnTo>
                  <a:lnTo>
                    <a:pt x="33" y="3"/>
                  </a:lnTo>
                  <a:lnTo>
                    <a:pt x="39" y="2"/>
                  </a:lnTo>
                  <a:lnTo>
                    <a:pt x="46"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88" name="Freeform 143">
              <a:extLst>
                <a:ext uri="{FF2B5EF4-FFF2-40B4-BE49-F238E27FC236}">
                  <a16:creationId xmlns:a16="http://schemas.microsoft.com/office/drawing/2014/main" id="{705B42F7-9ECB-4286-A8F2-2713DB7058A0}"/>
                </a:ext>
              </a:extLst>
            </p:cNvPr>
            <p:cNvSpPr>
              <a:spLocks noEditPoints="1"/>
            </p:cNvSpPr>
            <p:nvPr/>
          </p:nvSpPr>
          <p:spPr bwMode="auto">
            <a:xfrm>
              <a:off x="8909051" y="3694113"/>
              <a:ext cx="244475" cy="26988"/>
            </a:xfrm>
            <a:custGeom>
              <a:avLst/>
              <a:gdLst>
                <a:gd name="T0" fmla="*/ 728 w 772"/>
                <a:gd name="T1" fmla="*/ 0 h 88"/>
                <a:gd name="T2" fmla="*/ 760 w 772"/>
                <a:gd name="T3" fmla="*/ 13 h 88"/>
                <a:gd name="T4" fmla="*/ 772 w 772"/>
                <a:gd name="T5" fmla="*/ 43 h 88"/>
                <a:gd name="T6" fmla="*/ 760 w 772"/>
                <a:gd name="T7" fmla="*/ 75 h 88"/>
                <a:gd name="T8" fmla="*/ 728 w 772"/>
                <a:gd name="T9" fmla="*/ 88 h 88"/>
                <a:gd name="T10" fmla="*/ 706 w 772"/>
                <a:gd name="T11" fmla="*/ 84 h 88"/>
                <a:gd name="T12" fmla="*/ 683 w 772"/>
                <a:gd name="T13" fmla="*/ 60 h 88"/>
                <a:gd name="T14" fmla="*/ 683 w 772"/>
                <a:gd name="T15" fmla="*/ 26 h 88"/>
                <a:gd name="T16" fmla="*/ 706 w 772"/>
                <a:gd name="T17" fmla="*/ 3 h 88"/>
                <a:gd name="T18" fmla="*/ 554 w 772"/>
                <a:gd name="T19" fmla="*/ 0 h 88"/>
                <a:gd name="T20" fmla="*/ 575 w 772"/>
                <a:gd name="T21" fmla="*/ 3 h 88"/>
                <a:gd name="T22" fmla="*/ 599 w 772"/>
                <a:gd name="T23" fmla="*/ 26 h 88"/>
                <a:gd name="T24" fmla="*/ 599 w 772"/>
                <a:gd name="T25" fmla="*/ 60 h 88"/>
                <a:gd name="T26" fmla="*/ 575 w 772"/>
                <a:gd name="T27" fmla="*/ 84 h 88"/>
                <a:gd name="T28" fmla="*/ 554 w 772"/>
                <a:gd name="T29" fmla="*/ 88 h 88"/>
                <a:gd name="T30" fmla="*/ 523 w 772"/>
                <a:gd name="T31" fmla="*/ 75 h 88"/>
                <a:gd name="T32" fmla="*/ 510 w 772"/>
                <a:gd name="T33" fmla="*/ 43 h 88"/>
                <a:gd name="T34" fmla="*/ 523 w 772"/>
                <a:gd name="T35" fmla="*/ 13 h 88"/>
                <a:gd name="T36" fmla="*/ 554 w 772"/>
                <a:gd name="T37" fmla="*/ 0 h 88"/>
                <a:gd name="T38" fmla="*/ 388 w 772"/>
                <a:gd name="T39" fmla="*/ 0 h 88"/>
                <a:gd name="T40" fmla="*/ 419 w 772"/>
                <a:gd name="T41" fmla="*/ 13 h 88"/>
                <a:gd name="T42" fmla="*/ 432 w 772"/>
                <a:gd name="T43" fmla="*/ 43 h 88"/>
                <a:gd name="T44" fmla="*/ 419 w 772"/>
                <a:gd name="T45" fmla="*/ 75 h 88"/>
                <a:gd name="T46" fmla="*/ 388 w 772"/>
                <a:gd name="T47" fmla="*/ 88 h 88"/>
                <a:gd name="T48" fmla="*/ 367 w 772"/>
                <a:gd name="T49" fmla="*/ 84 h 88"/>
                <a:gd name="T50" fmla="*/ 344 w 772"/>
                <a:gd name="T51" fmla="*/ 60 h 88"/>
                <a:gd name="T52" fmla="*/ 344 w 772"/>
                <a:gd name="T53" fmla="*/ 26 h 88"/>
                <a:gd name="T54" fmla="*/ 367 w 772"/>
                <a:gd name="T55" fmla="*/ 3 h 88"/>
                <a:gd name="T56" fmla="*/ 214 w 772"/>
                <a:gd name="T57" fmla="*/ 0 h 88"/>
                <a:gd name="T58" fmla="*/ 235 w 772"/>
                <a:gd name="T59" fmla="*/ 3 h 88"/>
                <a:gd name="T60" fmla="*/ 259 w 772"/>
                <a:gd name="T61" fmla="*/ 26 h 88"/>
                <a:gd name="T62" fmla="*/ 259 w 772"/>
                <a:gd name="T63" fmla="*/ 60 h 88"/>
                <a:gd name="T64" fmla="*/ 235 w 772"/>
                <a:gd name="T65" fmla="*/ 84 h 88"/>
                <a:gd name="T66" fmla="*/ 214 w 772"/>
                <a:gd name="T67" fmla="*/ 88 h 88"/>
                <a:gd name="T68" fmla="*/ 183 w 772"/>
                <a:gd name="T69" fmla="*/ 75 h 88"/>
                <a:gd name="T70" fmla="*/ 171 w 772"/>
                <a:gd name="T71" fmla="*/ 43 h 88"/>
                <a:gd name="T72" fmla="*/ 183 w 772"/>
                <a:gd name="T73" fmla="*/ 13 h 88"/>
                <a:gd name="T74" fmla="*/ 214 w 772"/>
                <a:gd name="T75" fmla="*/ 0 h 88"/>
                <a:gd name="T76" fmla="*/ 49 w 772"/>
                <a:gd name="T77" fmla="*/ 0 h 88"/>
                <a:gd name="T78" fmla="*/ 79 w 772"/>
                <a:gd name="T79" fmla="*/ 13 h 88"/>
                <a:gd name="T80" fmla="*/ 92 w 772"/>
                <a:gd name="T81" fmla="*/ 43 h 88"/>
                <a:gd name="T82" fmla="*/ 79 w 772"/>
                <a:gd name="T83" fmla="*/ 75 h 88"/>
                <a:gd name="T84" fmla="*/ 49 w 772"/>
                <a:gd name="T85" fmla="*/ 88 h 88"/>
                <a:gd name="T86" fmla="*/ 27 w 772"/>
                <a:gd name="T87" fmla="*/ 84 h 88"/>
                <a:gd name="T88" fmla="*/ 4 w 772"/>
                <a:gd name="T89" fmla="*/ 60 h 88"/>
                <a:gd name="T90" fmla="*/ 4 w 772"/>
                <a:gd name="T91" fmla="*/ 26 h 88"/>
                <a:gd name="T92" fmla="*/ 27 w 772"/>
                <a:gd name="T93"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2" h="88">
                  <a:moveTo>
                    <a:pt x="723" y="0"/>
                  </a:moveTo>
                  <a:lnTo>
                    <a:pt x="728" y="0"/>
                  </a:lnTo>
                  <a:lnTo>
                    <a:pt x="745" y="3"/>
                  </a:lnTo>
                  <a:lnTo>
                    <a:pt x="760" y="13"/>
                  </a:lnTo>
                  <a:lnTo>
                    <a:pt x="768" y="26"/>
                  </a:lnTo>
                  <a:lnTo>
                    <a:pt x="772" y="43"/>
                  </a:lnTo>
                  <a:lnTo>
                    <a:pt x="768" y="60"/>
                  </a:lnTo>
                  <a:lnTo>
                    <a:pt x="760" y="75"/>
                  </a:lnTo>
                  <a:lnTo>
                    <a:pt x="745" y="84"/>
                  </a:lnTo>
                  <a:lnTo>
                    <a:pt x="728" y="88"/>
                  </a:lnTo>
                  <a:lnTo>
                    <a:pt x="723" y="88"/>
                  </a:lnTo>
                  <a:lnTo>
                    <a:pt x="706" y="84"/>
                  </a:lnTo>
                  <a:lnTo>
                    <a:pt x="693" y="75"/>
                  </a:lnTo>
                  <a:lnTo>
                    <a:pt x="683" y="60"/>
                  </a:lnTo>
                  <a:lnTo>
                    <a:pt x="680" y="43"/>
                  </a:lnTo>
                  <a:lnTo>
                    <a:pt x="683" y="26"/>
                  </a:lnTo>
                  <a:lnTo>
                    <a:pt x="693" y="13"/>
                  </a:lnTo>
                  <a:lnTo>
                    <a:pt x="706" y="3"/>
                  </a:lnTo>
                  <a:lnTo>
                    <a:pt x="723" y="0"/>
                  </a:lnTo>
                  <a:close/>
                  <a:moveTo>
                    <a:pt x="554" y="0"/>
                  </a:moveTo>
                  <a:lnTo>
                    <a:pt x="558" y="0"/>
                  </a:lnTo>
                  <a:lnTo>
                    <a:pt x="575" y="3"/>
                  </a:lnTo>
                  <a:lnTo>
                    <a:pt x="589" y="13"/>
                  </a:lnTo>
                  <a:lnTo>
                    <a:pt x="599" y="26"/>
                  </a:lnTo>
                  <a:lnTo>
                    <a:pt x="602" y="43"/>
                  </a:lnTo>
                  <a:lnTo>
                    <a:pt x="599" y="60"/>
                  </a:lnTo>
                  <a:lnTo>
                    <a:pt x="589" y="75"/>
                  </a:lnTo>
                  <a:lnTo>
                    <a:pt x="575" y="84"/>
                  </a:lnTo>
                  <a:lnTo>
                    <a:pt x="558" y="88"/>
                  </a:lnTo>
                  <a:lnTo>
                    <a:pt x="554" y="88"/>
                  </a:lnTo>
                  <a:lnTo>
                    <a:pt x="537" y="84"/>
                  </a:lnTo>
                  <a:lnTo>
                    <a:pt x="523" y="75"/>
                  </a:lnTo>
                  <a:lnTo>
                    <a:pt x="513" y="60"/>
                  </a:lnTo>
                  <a:lnTo>
                    <a:pt x="510" y="43"/>
                  </a:lnTo>
                  <a:lnTo>
                    <a:pt x="513" y="26"/>
                  </a:lnTo>
                  <a:lnTo>
                    <a:pt x="523" y="13"/>
                  </a:lnTo>
                  <a:lnTo>
                    <a:pt x="537" y="3"/>
                  </a:lnTo>
                  <a:lnTo>
                    <a:pt x="554" y="0"/>
                  </a:lnTo>
                  <a:close/>
                  <a:moveTo>
                    <a:pt x="384" y="0"/>
                  </a:moveTo>
                  <a:lnTo>
                    <a:pt x="388" y="0"/>
                  </a:lnTo>
                  <a:lnTo>
                    <a:pt x="405" y="3"/>
                  </a:lnTo>
                  <a:lnTo>
                    <a:pt x="419" y="13"/>
                  </a:lnTo>
                  <a:lnTo>
                    <a:pt x="428" y="26"/>
                  </a:lnTo>
                  <a:lnTo>
                    <a:pt x="432" y="43"/>
                  </a:lnTo>
                  <a:lnTo>
                    <a:pt x="428" y="60"/>
                  </a:lnTo>
                  <a:lnTo>
                    <a:pt x="419" y="75"/>
                  </a:lnTo>
                  <a:lnTo>
                    <a:pt x="405" y="84"/>
                  </a:lnTo>
                  <a:lnTo>
                    <a:pt x="388" y="88"/>
                  </a:lnTo>
                  <a:lnTo>
                    <a:pt x="384" y="88"/>
                  </a:lnTo>
                  <a:lnTo>
                    <a:pt x="367" y="84"/>
                  </a:lnTo>
                  <a:lnTo>
                    <a:pt x="353" y="75"/>
                  </a:lnTo>
                  <a:lnTo>
                    <a:pt x="344" y="60"/>
                  </a:lnTo>
                  <a:lnTo>
                    <a:pt x="340" y="43"/>
                  </a:lnTo>
                  <a:lnTo>
                    <a:pt x="344" y="26"/>
                  </a:lnTo>
                  <a:lnTo>
                    <a:pt x="353" y="13"/>
                  </a:lnTo>
                  <a:lnTo>
                    <a:pt x="367" y="3"/>
                  </a:lnTo>
                  <a:lnTo>
                    <a:pt x="384" y="0"/>
                  </a:lnTo>
                  <a:close/>
                  <a:moveTo>
                    <a:pt x="214" y="0"/>
                  </a:moveTo>
                  <a:lnTo>
                    <a:pt x="218" y="0"/>
                  </a:lnTo>
                  <a:lnTo>
                    <a:pt x="235" y="3"/>
                  </a:lnTo>
                  <a:lnTo>
                    <a:pt x="249" y="13"/>
                  </a:lnTo>
                  <a:lnTo>
                    <a:pt x="259" y="26"/>
                  </a:lnTo>
                  <a:lnTo>
                    <a:pt x="263" y="43"/>
                  </a:lnTo>
                  <a:lnTo>
                    <a:pt x="259" y="60"/>
                  </a:lnTo>
                  <a:lnTo>
                    <a:pt x="249" y="75"/>
                  </a:lnTo>
                  <a:lnTo>
                    <a:pt x="235" y="84"/>
                  </a:lnTo>
                  <a:lnTo>
                    <a:pt x="218" y="88"/>
                  </a:lnTo>
                  <a:lnTo>
                    <a:pt x="214" y="88"/>
                  </a:lnTo>
                  <a:lnTo>
                    <a:pt x="197" y="84"/>
                  </a:lnTo>
                  <a:lnTo>
                    <a:pt x="183" y="75"/>
                  </a:lnTo>
                  <a:lnTo>
                    <a:pt x="173" y="60"/>
                  </a:lnTo>
                  <a:lnTo>
                    <a:pt x="171" y="43"/>
                  </a:lnTo>
                  <a:lnTo>
                    <a:pt x="173" y="26"/>
                  </a:lnTo>
                  <a:lnTo>
                    <a:pt x="183" y="13"/>
                  </a:lnTo>
                  <a:lnTo>
                    <a:pt x="197" y="3"/>
                  </a:lnTo>
                  <a:lnTo>
                    <a:pt x="214" y="0"/>
                  </a:lnTo>
                  <a:close/>
                  <a:moveTo>
                    <a:pt x="44" y="0"/>
                  </a:moveTo>
                  <a:lnTo>
                    <a:pt x="49" y="0"/>
                  </a:lnTo>
                  <a:lnTo>
                    <a:pt x="66" y="3"/>
                  </a:lnTo>
                  <a:lnTo>
                    <a:pt x="79" y="13"/>
                  </a:lnTo>
                  <a:lnTo>
                    <a:pt x="88" y="26"/>
                  </a:lnTo>
                  <a:lnTo>
                    <a:pt x="92" y="43"/>
                  </a:lnTo>
                  <a:lnTo>
                    <a:pt x="88" y="60"/>
                  </a:lnTo>
                  <a:lnTo>
                    <a:pt x="79" y="75"/>
                  </a:lnTo>
                  <a:lnTo>
                    <a:pt x="66" y="84"/>
                  </a:lnTo>
                  <a:lnTo>
                    <a:pt x="49" y="88"/>
                  </a:lnTo>
                  <a:lnTo>
                    <a:pt x="44" y="88"/>
                  </a:lnTo>
                  <a:lnTo>
                    <a:pt x="27" y="84"/>
                  </a:lnTo>
                  <a:lnTo>
                    <a:pt x="14" y="75"/>
                  </a:lnTo>
                  <a:lnTo>
                    <a:pt x="4" y="60"/>
                  </a:lnTo>
                  <a:lnTo>
                    <a:pt x="0" y="43"/>
                  </a:lnTo>
                  <a:lnTo>
                    <a:pt x="4" y="26"/>
                  </a:lnTo>
                  <a:lnTo>
                    <a:pt x="14" y="13"/>
                  </a:lnTo>
                  <a:lnTo>
                    <a:pt x="27" y="3"/>
                  </a:lnTo>
                  <a:lnTo>
                    <a:pt x="44"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89" name="Freeform 144">
              <a:extLst>
                <a:ext uri="{FF2B5EF4-FFF2-40B4-BE49-F238E27FC236}">
                  <a16:creationId xmlns:a16="http://schemas.microsoft.com/office/drawing/2014/main" id="{D774C2B5-4728-4F5B-8311-9BCD15EADCB5}"/>
                </a:ext>
              </a:extLst>
            </p:cNvPr>
            <p:cNvSpPr>
              <a:spLocks/>
            </p:cNvSpPr>
            <p:nvPr/>
          </p:nvSpPr>
          <p:spPr bwMode="auto">
            <a:xfrm>
              <a:off x="8855076" y="3692526"/>
              <a:ext cx="28575" cy="28575"/>
            </a:xfrm>
            <a:custGeom>
              <a:avLst/>
              <a:gdLst>
                <a:gd name="T0" fmla="*/ 45 w 90"/>
                <a:gd name="T1" fmla="*/ 0 h 90"/>
                <a:gd name="T2" fmla="*/ 62 w 90"/>
                <a:gd name="T3" fmla="*/ 4 h 90"/>
                <a:gd name="T4" fmla="*/ 75 w 90"/>
                <a:gd name="T5" fmla="*/ 14 h 90"/>
                <a:gd name="T6" fmla="*/ 85 w 90"/>
                <a:gd name="T7" fmla="*/ 27 h 90"/>
                <a:gd name="T8" fmla="*/ 87 w 90"/>
                <a:gd name="T9" fmla="*/ 33 h 90"/>
                <a:gd name="T10" fmla="*/ 88 w 90"/>
                <a:gd name="T11" fmla="*/ 39 h 90"/>
                <a:gd name="T12" fmla="*/ 90 w 90"/>
                <a:gd name="T13" fmla="*/ 45 h 90"/>
                <a:gd name="T14" fmla="*/ 86 w 90"/>
                <a:gd name="T15" fmla="*/ 62 h 90"/>
                <a:gd name="T16" fmla="*/ 78 w 90"/>
                <a:gd name="T17" fmla="*/ 77 h 90"/>
                <a:gd name="T18" fmla="*/ 63 w 90"/>
                <a:gd name="T19" fmla="*/ 86 h 90"/>
                <a:gd name="T20" fmla="*/ 46 w 90"/>
                <a:gd name="T21" fmla="*/ 90 h 90"/>
                <a:gd name="T22" fmla="*/ 45 w 90"/>
                <a:gd name="T23" fmla="*/ 90 h 90"/>
                <a:gd name="T24" fmla="*/ 27 w 90"/>
                <a:gd name="T25" fmla="*/ 86 h 90"/>
                <a:gd name="T26" fmla="*/ 13 w 90"/>
                <a:gd name="T27" fmla="*/ 77 h 90"/>
                <a:gd name="T28" fmla="*/ 4 w 90"/>
                <a:gd name="T29" fmla="*/ 62 h 90"/>
                <a:gd name="T30" fmla="*/ 0 w 90"/>
                <a:gd name="T31" fmla="*/ 45 h 90"/>
                <a:gd name="T32" fmla="*/ 4 w 90"/>
                <a:gd name="T33" fmla="*/ 28 h 90"/>
                <a:gd name="T34" fmla="*/ 13 w 90"/>
                <a:gd name="T35" fmla="*/ 14 h 90"/>
                <a:gd name="T36" fmla="*/ 27 w 90"/>
                <a:gd name="T37" fmla="*/ 4 h 90"/>
                <a:gd name="T38" fmla="*/ 45 w 90"/>
                <a:gd name="T3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90">
                  <a:moveTo>
                    <a:pt x="45" y="0"/>
                  </a:moveTo>
                  <a:lnTo>
                    <a:pt x="62" y="4"/>
                  </a:lnTo>
                  <a:lnTo>
                    <a:pt x="75" y="14"/>
                  </a:lnTo>
                  <a:lnTo>
                    <a:pt x="85" y="27"/>
                  </a:lnTo>
                  <a:lnTo>
                    <a:pt x="87" y="33"/>
                  </a:lnTo>
                  <a:lnTo>
                    <a:pt x="88" y="39"/>
                  </a:lnTo>
                  <a:lnTo>
                    <a:pt x="90" y="45"/>
                  </a:lnTo>
                  <a:lnTo>
                    <a:pt x="86" y="62"/>
                  </a:lnTo>
                  <a:lnTo>
                    <a:pt x="78" y="77"/>
                  </a:lnTo>
                  <a:lnTo>
                    <a:pt x="63" y="86"/>
                  </a:lnTo>
                  <a:lnTo>
                    <a:pt x="46" y="90"/>
                  </a:lnTo>
                  <a:lnTo>
                    <a:pt x="45" y="90"/>
                  </a:lnTo>
                  <a:lnTo>
                    <a:pt x="27" y="86"/>
                  </a:lnTo>
                  <a:lnTo>
                    <a:pt x="13" y="77"/>
                  </a:lnTo>
                  <a:lnTo>
                    <a:pt x="4" y="62"/>
                  </a:lnTo>
                  <a:lnTo>
                    <a:pt x="0" y="45"/>
                  </a:lnTo>
                  <a:lnTo>
                    <a:pt x="4" y="28"/>
                  </a:lnTo>
                  <a:lnTo>
                    <a:pt x="13" y="14"/>
                  </a:lnTo>
                  <a:lnTo>
                    <a:pt x="27" y="4"/>
                  </a:lnTo>
                  <a:lnTo>
                    <a:pt x="45"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90" name="Freeform 145">
              <a:extLst>
                <a:ext uri="{FF2B5EF4-FFF2-40B4-BE49-F238E27FC236}">
                  <a16:creationId xmlns:a16="http://schemas.microsoft.com/office/drawing/2014/main" id="{8C748263-65C5-4D1E-86C3-97B5F01A6B08}"/>
                </a:ext>
              </a:extLst>
            </p:cNvPr>
            <p:cNvSpPr>
              <a:spLocks noEditPoints="1"/>
            </p:cNvSpPr>
            <p:nvPr/>
          </p:nvSpPr>
          <p:spPr bwMode="auto">
            <a:xfrm>
              <a:off x="8855076" y="3424238"/>
              <a:ext cx="28575" cy="244475"/>
            </a:xfrm>
            <a:custGeom>
              <a:avLst/>
              <a:gdLst>
                <a:gd name="T0" fmla="*/ 62 w 88"/>
                <a:gd name="T1" fmla="*/ 683 h 771"/>
                <a:gd name="T2" fmla="*/ 85 w 88"/>
                <a:gd name="T3" fmla="*/ 706 h 771"/>
                <a:gd name="T4" fmla="*/ 88 w 88"/>
                <a:gd name="T5" fmla="*/ 727 h 771"/>
                <a:gd name="T6" fmla="*/ 75 w 88"/>
                <a:gd name="T7" fmla="*/ 758 h 771"/>
                <a:gd name="T8" fmla="*/ 45 w 88"/>
                <a:gd name="T9" fmla="*/ 771 h 771"/>
                <a:gd name="T10" fmla="*/ 13 w 88"/>
                <a:gd name="T11" fmla="*/ 758 h 771"/>
                <a:gd name="T12" fmla="*/ 0 w 88"/>
                <a:gd name="T13" fmla="*/ 727 h 771"/>
                <a:gd name="T14" fmla="*/ 4 w 88"/>
                <a:gd name="T15" fmla="*/ 706 h 771"/>
                <a:gd name="T16" fmla="*/ 27 w 88"/>
                <a:gd name="T17" fmla="*/ 683 h 771"/>
                <a:gd name="T18" fmla="*/ 45 w 88"/>
                <a:gd name="T19" fmla="*/ 509 h 771"/>
                <a:gd name="T20" fmla="*/ 75 w 88"/>
                <a:gd name="T21" fmla="*/ 522 h 771"/>
                <a:gd name="T22" fmla="*/ 88 w 88"/>
                <a:gd name="T23" fmla="*/ 553 h 771"/>
                <a:gd name="T24" fmla="*/ 85 w 88"/>
                <a:gd name="T25" fmla="*/ 574 h 771"/>
                <a:gd name="T26" fmla="*/ 62 w 88"/>
                <a:gd name="T27" fmla="*/ 598 h 771"/>
                <a:gd name="T28" fmla="*/ 27 w 88"/>
                <a:gd name="T29" fmla="*/ 598 h 771"/>
                <a:gd name="T30" fmla="*/ 4 w 88"/>
                <a:gd name="T31" fmla="*/ 574 h 771"/>
                <a:gd name="T32" fmla="*/ 0 w 88"/>
                <a:gd name="T33" fmla="*/ 553 h 771"/>
                <a:gd name="T34" fmla="*/ 13 w 88"/>
                <a:gd name="T35" fmla="*/ 522 h 771"/>
                <a:gd name="T36" fmla="*/ 45 w 88"/>
                <a:gd name="T37" fmla="*/ 509 h 771"/>
                <a:gd name="T38" fmla="*/ 62 w 88"/>
                <a:gd name="T39" fmla="*/ 343 h 771"/>
                <a:gd name="T40" fmla="*/ 85 w 88"/>
                <a:gd name="T41" fmla="*/ 366 h 771"/>
                <a:gd name="T42" fmla="*/ 88 w 88"/>
                <a:gd name="T43" fmla="*/ 388 h 771"/>
                <a:gd name="T44" fmla="*/ 75 w 88"/>
                <a:gd name="T45" fmla="*/ 418 h 771"/>
                <a:gd name="T46" fmla="*/ 45 w 88"/>
                <a:gd name="T47" fmla="*/ 431 h 771"/>
                <a:gd name="T48" fmla="*/ 13 w 88"/>
                <a:gd name="T49" fmla="*/ 418 h 771"/>
                <a:gd name="T50" fmla="*/ 0 w 88"/>
                <a:gd name="T51" fmla="*/ 388 h 771"/>
                <a:gd name="T52" fmla="*/ 4 w 88"/>
                <a:gd name="T53" fmla="*/ 366 h 771"/>
                <a:gd name="T54" fmla="*/ 27 w 88"/>
                <a:gd name="T55" fmla="*/ 343 h 771"/>
                <a:gd name="T56" fmla="*/ 45 w 88"/>
                <a:gd name="T57" fmla="*/ 169 h 771"/>
                <a:gd name="T58" fmla="*/ 75 w 88"/>
                <a:gd name="T59" fmla="*/ 182 h 771"/>
                <a:gd name="T60" fmla="*/ 88 w 88"/>
                <a:gd name="T61" fmla="*/ 214 h 771"/>
                <a:gd name="T62" fmla="*/ 85 w 88"/>
                <a:gd name="T63" fmla="*/ 234 h 771"/>
                <a:gd name="T64" fmla="*/ 62 w 88"/>
                <a:gd name="T65" fmla="*/ 257 h 771"/>
                <a:gd name="T66" fmla="*/ 27 w 88"/>
                <a:gd name="T67" fmla="*/ 257 h 771"/>
                <a:gd name="T68" fmla="*/ 4 w 88"/>
                <a:gd name="T69" fmla="*/ 234 h 771"/>
                <a:gd name="T70" fmla="*/ 0 w 88"/>
                <a:gd name="T71" fmla="*/ 214 h 771"/>
                <a:gd name="T72" fmla="*/ 13 w 88"/>
                <a:gd name="T73" fmla="*/ 182 h 771"/>
                <a:gd name="T74" fmla="*/ 45 w 88"/>
                <a:gd name="T75" fmla="*/ 169 h 771"/>
                <a:gd name="T76" fmla="*/ 62 w 88"/>
                <a:gd name="T77" fmla="*/ 3 h 771"/>
                <a:gd name="T78" fmla="*/ 85 w 88"/>
                <a:gd name="T79" fmla="*/ 26 h 771"/>
                <a:gd name="T80" fmla="*/ 88 w 88"/>
                <a:gd name="T81" fmla="*/ 48 h 771"/>
                <a:gd name="T82" fmla="*/ 75 w 88"/>
                <a:gd name="T83" fmla="*/ 78 h 771"/>
                <a:gd name="T84" fmla="*/ 45 w 88"/>
                <a:gd name="T85" fmla="*/ 91 h 771"/>
                <a:gd name="T86" fmla="*/ 13 w 88"/>
                <a:gd name="T87" fmla="*/ 78 h 771"/>
                <a:gd name="T88" fmla="*/ 0 w 88"/>
                <a:gd name="T89" fmla="*/ 48 h 771"/>
                <a:gd name="T90" fmla="*/ 4 w 88"/>
                <a:gd name="T91" fmla="*/ 26 h 771"/>
                <a:gd name="T92" fmla="*/ 27 w 88"/>
                <a:gd name="T93" fmla="*/ 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771">
                  <a:moveTo>
                    <a:pt x="45" y="679"/>
                  </a:moveTo>
                  <a:lnTo>
                    <a:pt x="62" y="683"/>
                  </a:lnTo>
                  <a:lnTo>
                    <a:pt x="75" y="691"/>
                  </a:lnTo>
                  <a:lnTo>
                    <a:pt x="85" y="706"/>
                  </a:lnTo>
                  <a:lnTo>
                    <a:pt x="88" y="723"/>
                  </a:lnTo>
                  <a:lnTo>
                    <a:pt x="88" y="727"/>
                  </a:lnTo>
                  <a:lnTo>
                    <a:pt x="85" y="744"/>
                  </a:lnTo>
                  <a:lnTo>
                    <a:pt x="75" y="758"/>
                  </a:lnTo>
                  <a:lnTo>
                    <a:pt x="62" y="767"/>
                  </a:lnTo>
                  <a:lnTo>
                    <a:pt x="45" y="771"/>
                  </a:lnTo>
                  <a:lnTo>
                    <a:pt x="27" y="767"/>
                  </a:lnTo>
                  <a:lnTo>
                    <a:pt x="13" y="758"/>
                  </a:lnTo>
                  <a:lnTo>
                    <a:pt x="4" y="744"/>
                  </a:lnTo>
                  <a:lnTo>
                    <a:pt x="0" y="727"/>
                  </a:lnTo>
                  <a:lnTo>
                    <a:pt x="0" y="723"/>
                  </a:lnTo>
                  <a:lnTo>
                    <a:pt x="4" y="706"/>
                  </a:lnTo>
                  <a:lnTo>
                    <a:pt x="13" y="691"/>
                  </a:lnTo>
                  <a:lnTo>
                    <a:pt x="27" y="683"/>
                  </a:lnTo>
                  <a:lnTo>
                    <a:pt x="45" y="679"/>
                  </a:lnTo>
                  <a:close/>
                  <a:moveTo>
                    <a:pt x="45" y="509"/>
                  </a:moveTo>
                  <a:lnTo>
                    <a:pt x="62" y="512"/>
                  </a:lnTo>
                  <a:lnTo>
                    <a:pt x="75" y="522"/>
                  </a:lnTo>
                  <a:lnTo>
                    <a:pt x="85" y="535"/>
                  </a:lnTo>
                  <a:lnTo>
                    <a:pt x="88" y="553"/>
                  </a:lnTo>
                  <a:lnTo>
                    <a:pt x="88" y="557"/>
                  </a:lnTo>
                  <a:lnTo>
                    <a:pt x="85" y="574"/>
                  </a:lnTo>
                  <a:lnTo>
                    <a:pt x="75" y="588"/>
                  </a:lnTo>
                  <a:lnTo>
                    <a:pt x="62" y="598"/>
                  </a:lnTo>
                  <a:lnTo>
                    <a:pt x="45" y="600"/>
                  </a:lnTo>
                  <a:lnTo>
                    <a:pt x="27" y="598"/>
                  </a:lnTo>
                  <a:lnTo>
                    <a:pt x="13" y="588"/>
                  </a:lnTo>
                  <a:lnTo>
                    <a:pt x="4" y="574"/>
                  </a:lnTo>
                  <a:lnTo>
                    <a:pt x="0" y="557"/>
                  </a:lnTo>
                  <a:lnTo>
                    <a:pt x="0" y="553"/>
                  </a:lnTo>
                  <a:lnTo>
                    <a:pt x="4" y="535"/>
                  </a:lnTo>
                  <a:lnTo>
                    <a:pt x="13" y="522"/>
                  </a:lnTo>
                  <a:lnTo>
                    <a:pt x="27" y="512"/>
                  </a:lnTo>
                  <a:lnTo>
                    <a:pt x="45" y="509"/>
                  </a:lnTo>
                  <a:close/>
                  <a:moveTo>
                    <a:pt x="45" y="339"/>
                  </a:moveTo>
                  <a:lnTo>
                    <a:pt x="62" y="343"/>
                  </a:lnTo>
                  <a:lnTo>
                    <a:pt x="75" y="351"/>
                  </a:lnTo>
                  <a:lnTo>
                    <a:pt x="85" y="366"/>
                  </a:lnTo>
                  <a:lnTo>
                    <a:pt x="88" y="383"/>
                  </a:lnTo>
                  <a:lnTo>
                    <a:pt x="88" y="388"/>
                  </a:lnTo>
                  <a:lnTo>
                    <a:pt x="85" y="405"/>
                  </a:lnTo>
                  <a:lnTo>
                    <a:pt x="75" y="418"/>
                  </a:lnTo>
                  <a:lnTo>
                    <a:pt x="62" y="428"/>
                  </a:lnTo>
                  <a:lnTo>
                    <a:pt x="45" y="431"/>
                  </a:lnTo>
                  <a:lnTo>
                    <a:pt x="27" y="428"/>
                  </a:lnTo>
                  <a:lnTo>
                    <a:pt x="13" y="418"/>
                  </a:lnTo>
                  <a:lnTo>
                    <a:pt x="4" y="405"/>
                  </a:lnTo>
                  <a:lnTo>
                    <a:pt x="0" y="388"/>
                  </a:lnTo>
                  <a:lnTo>
                    <a:pt x="0" y="383"/>
                  </a:lnTo>
                  <a:lnTo>
                    <a:pt x="4" y="366"/>
                  </a:lnTo>
                  <a:lnTo>
                    <a:pt x="13" y="351"/>
                  </a:lnTo>
                  <a:lnTo>
                    <a:pt x="27" y="343"/>
                  </a:lnTo>
                  <a:lnTo>
                    <a:pt x="45" y="339"/>
                  </a:lnTo>
                  <a:close/>
                  <a:moveTo>
                    <a:pt x="45" y="169"/>
                  </a:moveTo>
                  <a:lnTo>
                    <a:pt x="62" y="172"/>
                  </a:lnTo>
                  <a:lnTo>
                    <a:pt x="75" y="182"/>
                  </a:lnTo>
                  <a:lnTo>
                    <a:pt x="85" y="195"/>
                  </a:lnTo>
                  <a:lnTo>
                    <a:pt x="88" y="214"/>
                  </a:lnTo>
                  <a:lnTo>
                    <a:pt x="88" y="217"/>
                  </a:lnTo>
                  <a:lnTo>
                    <a:pt x="85" y="234"/>
                  </a:lnTo>
                  <a:lnTo>
                    <a:pt x="75" y="249"/>
                  </a:lnTo>
                  <a:lnTo>
                    <a:pt x="62" y="257"/>
                  </a:lnTo>
                  <a:lnTo>
                    <a:pt x="45" y="261"/>
                  </a:lnTo>
                  <a:lnTo>
                    <a:pt x="27" y="257"/>
                  </a:lnTo>
                  <a:lnTo>
                    <a:pt x="13" y="249"/>
                  </a:lnTo>
                  <a:lnTo>
                    <a:pt x="4" y="234"/>
                  </a:lnTo>
                  <a:lnTo>
                    <a:pt x="0" y="217"/>
                  </a:lnTo>
                  <a:lnTo>
                    <a:pt x="0" y="214"/>
                  </a:lnTo>
                  <a:lnTo>
                    <a:pt x="4" y="195"/>
                  </a:lnTo>
                  <a:lnTo>
                    <a:pt x="13" y="182"/>
                  </a:lnTo>
                  <a:lnTo>
                    <a:pt x="27" y="172"/>
                  </a:lnTo>
                  <a:lnTo>
                    <a:pt x="45" y="169"/>
                  </a:lnTo>
                  <a:close/>
                  <a:moveTo>
                    <a:pt x="45" y="0"/>
                  </a:moveTo>
                  <a:lnTo>
                    <a:pt x="62" y="3"/>
                  </a:lnTo>
                  <a:lnTo>
                    <a:pt x="75" y="12"/>
                  </a:lnTo>
                  <a:lnTo>
                    <a:pt x="85" y="26"/>
                  </a:lnTo>
                  <a:lnTo>
                    <a:pt x="88" y="43"/>
                  </a:lnTo>
                  <a:lnTo>
                    <a:pt x="88" y="48"/>
                  </a:lnTo>
                  <a:lnTo>
                    <a:pt x="85" y="65"/>
                  </a:lnTo>
                  <a:lnTo>
                    <a:pt x="75" y="78"/>
                  </a:lnTo>
                  <a:lnTo>
                    <a:pt x="62" y="88"/>
                  </a:lnTo>
                  <a:lnTo>
                    <a:pt x="45" y="91"/>
                  </a:lnTo>
                  <a:lnTo>
                    <a:pt x="27" y="88"/>
                  </a:lnTo>
                  <a:lnTo>
                    <a:pt x="13" y="78"/>
                  </a:lnTo>
                  <a:lnTo>
                    <a:pt x="4" y="65"/>
                  </a:lnTo>
                  <a:lnTo>
                    <a:pt x="0" y="48"/>
                  </a:lnTo>
                  <a:lnTo>
                    <a:pt x="0" y="43"/>
                  </a:lnTo>
                  <a:lnTo>
                    <a:pt x="4" y="26"/>
                  </a:lnTo>
                  <a:lnTo>
                    <a:pt x="13" y="12"/>
                  </a:lnTo>
                  <a:lnTo>
                    <a:pt x="27" y="3"/>
                  </a:lnTo>
                  <a:lnTo>
                    <a:pt x="45"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91" name="Freeform 146">
              <a:extLst>
                <a:ext uri="{FF2B5EF4-FFF2-40B4-BE49-F238E27FC236}">
                  <a16:creationId xmlns:a16="http://schemas.microsoft.com/office/drawing/2014/main" id="{BFF51E8E-73D6-47B8-A145-B7B17869798B}"/>
                </a:ext>
              </a:extLst>
            </p:cNvPr>
            <p:cNvSpPr>
              <a:spLocks/>
            </p:cNvSpPr>
            <p:nvPr/>
          </p:nvSpPr>
          <p:spPr bwMode="auto">
            <a:xfrm>
              <a:off x="8855076" y="3370263"/>
              <a:ext cx="28575" cy="28575"/>
            </a:xfrm>
            <a:custGeom>
              <a:avLst/>
              <a:gdLst>
                <a:gd name="T0" fmla="*/ 45 w 90"/>
                <a:gd name="T1" fmla="*/ 0 h 89"/>
                <a:gd name="T2" fmla="*/ 62 w 90"/>
                <a:gd name="T3" fmla="*/ 4 h 89"/>
                <a:gd name="T4" fmla="*/ 76 w 90"/>
                <a:gd name="T5" fmla="*/ 14 h 89"/>
                <a:gd name="T6" fmla="*/ 86 w 90"/>
                <a:gd name="T7" fmla="*/ 27 h 89"/>
                <a:gd name="T8" fmla="*/ 90 w 90"/>
                <a:gd name="T9" fmla="*/ 44 h 89"/>
                <a:gd name="T10" fmla="*/ 86 w 90"/>
                <a:gd name="T11" fmla="*/ 62 h 89"/>
                <a:gd name="T12" fmla="*/ 76 w 90"/>
                <a:gd name="T13" fmla="*/ 75 h 89"/>
                <a:gd name="T14" fmla="*/ 63 w 90"/>
                <a:gd name="T15" fmla="*/ 85 h 89"/>
                <a:gd name="T16" fmla="*/ 57 w 90"/>
                <a:gd name="T17" fmla="*/ 87 h 89"/>
                <a:gd name="T18" fmla="*/ 51 w 90"/>
                <a:gd name="T19" fmla="*/ 89 h 89"/>
                <a:gd name="T20" fmla="*/ 45 w 90"/>
                <a:gd name="T21" fmla="*/ 89 h 89"/>
                <a:gd name="T22" fmla="*/ 27 w 90"/>
                <a:gd name="T23" fmla="*/ 86 h 89"/>
                <a:gd name="T24" fmla="*/ 13 w 90"/>
                <a:gd name="T25" fmla="*/ 77 h 89"/>
                <a:gd name="T26" fmla="*/ 4 w 90"/>
                <a:gd name="T27" fmla="*/ 63 h 89"/>
                <a:gd name="T28" fmla="*/ 0 w 90"/>
                <a:gd name="T29" fmla="*/ 46 h 89"/>
                <a:gd name="T30" fmla="*/ 0 w 90"/>
                <a:gd name="T31" fmla="*/ 44 h 89"/>
                <a:gd name="T32" fmla="*/ 4 w 90"/>
                <a:gd name="T33" fmla="*/ 27 h 89"/>
                <a:gd name="T34" fmla="*/ 13 w 90"/>
                <a:gd name="T35" fmla="*/ 14 h 89"/>
                <a:gd name="T36" fmla="*/ 27 w 90"/>
                <a:gd name="T37" fmla="*/ 4 h 89"/>
                <a:gd name="T38" fmla="*/ 45 w 90"/>
                <a:gd name="T3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89">
                  <a:moveTo>
                    <a:pt x="45" y="0"/>
                  </a:moveTo>
                  <a:lnTo>
                    <a:pt x="62" y="4"/>
                  </a:lnTo>
                  <a:lnTo>
                    <a:pt x="76" y="14"/>
                  </a:lnTo>
                  <a:lnTo>
                    <a:pt x="86" y="27"/>
                  </a:lnTo>
                  <a:lnTo>
                    <a:pt x="90" y="44"/>
                  </a:lnTo>
                  <a:lnTo>
                    <a:pt x="86" y="62"/>
                  </a:lnTo>
                  <a:lnTo>
                    <a:pt x="76" y="75"/>
                  </a:lnTo>
                  <a:lnTo>
                    <a:pt x="63" y="85"/>
                  </a:lnTo>
                  <a:lnTo>
                    <a:pt x="57" y="87"/>
                  </a:lnTo>
                  <a:lnTo>
                    <a:pt x="51" y="89"/>
                  </a:lnTo>
                  <a:lnTo>
                    <a:pt x="45" y="89"/>
                  </a:lnTo>
                  <a:lnTo>
                    <a:pt x="27" y="86"/>
                  </a:lnTo>
                  <a:lnTo>
                    <a:pt x="13" y="77"/>
                  </a:lnTo>
                  <a:lnTo>
                    <a:pt x="4" y="63"/>
                  </a:lnTo>
                  <a:lnTo>
                    <a:pt x="0" y="46"/>
                  </a:lnTo>
                  <a:lnTo>
                    <a:pt x="0" y="44"/>
                  </a:lnTo>
                  <a:lnTo>
                    <a:pt x="4" y="27"/>
                  </a:lnTo>
                  <a:lnTo>
                    <a:pt x="13" y="14"/>
                  </a:lnTo>
                  <a:lnTo>
                    <a:pt x="27" y="4"/>
                  </a:lnTo>
                  <a:lnTo>
                    <a:pt x="45"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92" name="Freeform 147">
              <a:extLst>
                <a:ext uri="{FF2B5EF4-FFF2-40B4-BE49-F238E27FC236}">
                  <a16:creationId xmlns:a16="http://schemas.microsoft.com/office/drawing/2014/main" id="{78AD7A3E-A04B-4952-8E09-926D48FDE73C}"/>
                </a:ext>
              </a:extLst>
            </p:cNvPr>
            <p:cNvSpPr>
              <a:spLocks noEditPoints="1"/>
            </p:cNvSpPr>
            <p:nvPr/>
          </p:nvSpPr>
          <p:spPr bwMode="auto">
            <a:xfrm>
              <a:off x="8909051" y="3370263"/>
              <a:ext cx="244475" cy="28575"/>
            </a:xfrm>
            <a:custGeom>
              <a:avLst/>
              <a:gdLst>
                <a:gd name="T0" fmla="*/ 728 w 772"/>
                <a:gd name="T1" fmla="*/ 0 h 89"/>
                <a:gd name="T2" fmla="*/ 760 w 772"/>
                <a:gd name="T3" fmla="*/ 14 h 89"/>
                <a:gd name="T4" fmla="*/ 772 w 772"/>
                <a:gd name="T5" fmla="*/ 44 h 89"/>
                <a:gd name="T6" fmla="*/ 760 w 772"/>
                <a:gd name="T7" fmla="*/ 75 h 89"/>
                <a:gd name="T8" fmla="*/ 728 w 772"/>
                <a:gd name="T9" fmla="*/ 89 h 89"/>
                <a:gd name="T10" fmla="*/ 706 w 772"/>
                <a:gd name="T11" fmla="*/ 85 h 89"/>
                <a:gd name="T12" fmla="*/ 683 w 772"/>
                <a:gd name="T13" fmla="*/ 61 h 89"/>
                <a:gd name="T14" fmla="*/ 683 w 772"/>
                <a:gd name="T15" fmla="*/ 27 h 89"/>
                <a:gd name="T16" fmla="*/ 706 w 772"/>
                <a:gd name="T17" fmla="*/ 4 h 89"/>
                <a:gd name="T18" fmla="*/ 554 w 772"/>
                <a:gd name="T19" fmla="*/ 0 h 89"/>
                <a:gd name="T20" fmla="*/ 575 w 772"/>
                <a:gd name="T21" fmla="*/ 4 h 89"/>
                <a:gd name="T22" fmla="*/ 599 w 772"/>
                <a:gd name="T23" fmla="*/ 27 h 89"/>
                <a:gd name="T24" fmla="*/ 599 w 772"/>
                <a:gd name="T25" fmla="*/ 61 h 89"/>
                <a:gd name="T26" fmla="*/ 575 w 772"/>
                <a:gd name="T27" fmla="*/ 85 h 89"/>
                <a:gd name="T28" fmla="*/ 554 w 772"/>
                <a:gd name="T29" fmla="*/ 89 h 89"/>
                <a:gd name="T30" fmla="*/ 523 w 772"/>
                <a:gd name="T31" fmla="*/ 75 h 89"/>
                <a:gd name="T32" fmla="*/ 510 w 772"/>
                <a:gd name="T33" fmla="*/ 44 h 89"/>
                <a:gd name="T34" fmla="*/ 523 w 772"/>
                <a:gd name="T35" fmla="*/ 14 h 89"/>
                <a:gd name="T36" fmla="*/ 554 w 772"/>
                <a:gd name="T37" fmla="*/ 0 h 89"/>
                <a:gd name="T38" fmla="*/ 388 w 772"/>
                <a:gd name="T39" fmla="*/ 0 h 89"/>
                <a:gd name="T40" fmla="*/ 419 w 772"/>
                <a:gd name="T41" fmla="*/ 14 h 89"/>
                <a:gd name="T42" fmla="*/ 432 w 772"/>
                <a:gd name="T43" fmla="*/ 44 h 89"/>
                <a:gd name="T44" fmla="*/ 419 w 772"/>
                <a:gd name="T45" fmla="*/ 75 h 89"/>
                <a:gd name="T46" fmla="*/ 388 w 772"/>
                <a:gd name="T47" fmla="*/ 89 h 89"/>
                <a:gd name="T48" fmla="*/ 367 w 772"/>
                <a:gd name="T49" fmla="*/ 85 h 89"/>
                <a:gd name="T50" fmla="*/ 344 w 772"/>
                <a:gd name="T51" fmla="*/ 61 h 89"/>
                <a:gd name="T52" fmla="*/ 344 w 772"/>
                <a:gd name="T53" fmla="*/ 27 h 89"/>
                <a:gd name="T54" fmla="*/ 367 w 772"/>
                <a:gd name="T55" fmla="*/ 4 h 89"/>
                <a:gd name="T56" fmla="*/ 214 w 772"/>
                <a:gd name="T57" fmla="*/ 0 h 89"/>
                <a:gd name="T58" fmla="*/ 235 w 772"/>
                <a:gd name="T59" fmla="*/ 4 h 89"/>
                <a:gd name="T60" fmla="*/ 259 w 772"/>
                <a:gd name="T61" fmla="*/ 27 h 89"/>
                <a:gd name="T62" fmla="*/ 259 w 772"/>
                <a:gd name="T63" fmla="*/ 61 h 89"/>
                <a:gd name="T64" fmla="*/ 235 w 772"/>
                <a:gd name="T65" fmla="*/ 85 h 89"/>
                <a:gd name="T66" fmla="*/ 214 w 772"/>
                <a:gd name="T67" fmla="*/ 89 h 89"/>
                <a:gd name="T68" fmla="*/ 183 w 772"/>
                <a:gd name="T69" fmla="*/ 75 h 89"/>
                <a:gd name="T70" fmla="*/ 171 w 772"/>
                <a:gd name="T71" fmla="*/ 44 h 89"/>
                <a:gd name="T72" fmla="*/ 183 w 772"/>
                <a:gd name="T73" fmla="*/ 14 h 89"/>
                <a:gd name="T74" fmla="*/ 214 w 772"/>
                <a:gd name="T75" fmla="*/ 0 h 89"/>
                <a:gd name="T76" fmla="*/ 49 w 772"/>
                <a:gd name="T77" fmla="*/ 0 h 89"/>
                <a:gd name="T78" fmla="*/ 79 w 772"/>
                <a:gd name="T79" fmla="*/ 14 h 89"/>
                <a:gd name="T80" fmla="*/ 92 w 772"/>
                <a:gd name="T81" fmla="*/ 44 h 89"/>
                <a:gd name="T82" fmla="*/ 79 w 772"/>
                <a:gd name="T83" fmla="*/ 75 h 89"/>
                <a:gd name="T84" fmla="*/ 49 w 772"/>
                <a:gd name="T85" fmla="*/ 89 h 89"/>
                <a:gd name="T86" fmla="*/ 27 w 772"/>
                <a:gd name="T87" fmla="*/ 85 h 89"/>
                <a:gd name="T88" fmla="*/ 4 w 772"/>
                <a:gd name="T89" fmla="*/ 61 h 89"/>
                <a:gd name="T90" fmla="*/ 4 w 772"/>
                <a:gd name="T91" fmla="*/ 27 h 89"/>
                <a:gd name="T92" fmla="*/ 27 w 772"/>
                <a:gd name="T93"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2" h="89">
                  <a:moveTo>
                    <a:pt x="723" y="0"/>
                  </a:moveTo>
                  <a:lnTo>
                    <a:pt x="728" y="0"/>
                  </a:lnTo>
                  <a:lnTo>
                    <a:pt x="745" y="4"/>
                  </a:lnTo>
                  <a:lnTo>
                    <a:pt x="760" y="14"/>
                  </a:lnTo>
                  <a:lnTo>
                    <a:pt x="768" y="27"/>
                  </a:lnTo>
                  <a:lnTo>
                    <a:pt x="772" y="44"/>
                  </a:lnTo>
                  <a:lnTo>
                    <a:pt x="768" y="61"/>
                  </a:lnTo>
                  <a:lnTo>
                    <a:pt x="760" y="75"/>
                  </a:lnTo>
                  <a:lnTo>
                    <a:pt x="745" y="85"/>
                  </a:lnTo>
                  <a:lnTo>
                    <a:pt x="728" y="89"/>
                  </a:lnTo>
                  <a:lnTo>
                    <a:pt x="723" y="89"/>
                  </a:lnTo>
                  <a:lnTo>
                    <a:pt x="706" y="85"/>
                  </a:lnTo>
                  <a:lnTo>
                    <a:pt x="693" y="75"/>
                  </a:lnTo>
                  <a:lnTo>
                    <a:pt x="683" y="61"/>
                  </a:lnTo>
                  <a:lnTo>
                    <a:pt x="680" y="44"/>
                  </a:lnTo>
                  <a:lnTo>
                    <a:pt x="683" y="27"/>
                  </a:lnTo>
                  <a:lnTo>
                    <a:pt x="693" y="14"/>
                  </a:lnTo>
                  <a:lnTo>
                    <a:pt x="706" y="4"/>
                  </a:lnTo>
                  <a:lnTo>
                    <a:pt x="723" y="0"/>
                  </a:lnTo>
                  <a:close/>
                  <a:moveTo>
                    <a:pt x="554" y="0"/>
                  </a:moveTo>
                  <a:lnTo>
                    <a:pt x="558" y="0"/>
                  </a:lnTo>
                  <a:lnTo>
                    <a:pt x="575" y="4"/>
                  </a:lnTo>
                  <a:lnTo>
                    <a:pt x="589" y="14"/>
                  </a:lnTo>
                  <a:lnTo>
                    <a:pt x="599" y="27"/>
                  </a:lnTo>
                  <a:lnTo>
                    <a:pt x="602" y="44"/>
                  </a:lnTo>
                  <a:lnTo>
                    <a:pt x="599" y="61"/>
                  </a:lnTo>
                  <a:lnTo>
                    <a:pt x="589" y="75"/>
                  </a:lnTo>
                  <a:lnTo>
                    <a:pt x="575" y="85"/>
                  </a:lnTo>
                  <a:lnTo>
                    <a:pt x="558" y="89"/>
                  </a:lnTo>
                  <a:lnTo>
                    <a:pt x="554" y="89"/>
                  </a:lnTo>
                  <a:lnTo>
                    <a:pt x="537" y="85"/>
                  </a:lnTo>
                  <a:lnTo>
                    <a:pt x="523" y="75"/>
                  </a:lnTo>
                  <a:lnTo>
                    <a:pt x="513" y="61"/>
                  </a:lnTo>
                  <a:lnTo>
                    <a:pt x="510" y="44"/>
                  </a:lnTo>
                  <a:lnTo>
                    <a:pt x="513" y="27"/>
                  </a:lnTo>
                  <a:lnTo>
                    <a:pt x="523" y="14"/>
                  </a:lnTo>
                  <a:lnTo>
                    <a:pt x="537" y="4"/>
                  </a:lnTo>
                  <a:lnTo>
                    <a:pt x="554" y="0"/>
                  </a:lnTo>
                  <a:close/>
                  <a:moveTo>
                    <a:pt x="384" y="0"/>
                  </a:moveTo>
                  <a:lnTo>
                    <a:pt x="388" y="0"/>
                  </a:lnTo>
                  <a:lnTo>
                    <a:pt x="405" y="4"/>
                  </a:lnTo>
                  <a:lnTo>
                    <a:pt x="419" y="14"/>
                  </a:lnTo>
                  <a:lnTo>
                    <a:pt x="428" y="27"/>
                  </a:lnTo>
                  <a:lnTo>
                    <a:pt x="432" y="44"/>
                  </a:lnTo>
                  <a:lnTo>
                    <a:pt x="428" y="61"/>
                  </a:lnTo>
                  <a:lnTo>
                    <a:pt x="419" y="75"/>
                  </a:lnTo>
                  <a:lnTo>
                    <a:pt x="405" y="85"/>
                  </a:lnTo>
                  <a:lnTo>
                    <a:pt x="388" y="89"/>
                  </a:lnTo>
                  <a:lnTo>
                    <a:pt x="384" y="89"/>
                  </a:lnTo>
                  <a:lnTo>
                    <a:pt x="367" y="85"/>
                  </a:lnTo>
                  <a:lnTo>
                    <a:pt x="353" y="75"/>
                  </a:lnTo>
                  <a:lnTo>
                    <a:pt x="344" y="61"/>
                  </a:lnTo>
                  <a:lnTo>
                    <a:pt x="340" y="44"/>
                  </a:lnTo>
                  <a:lnTo>
                    <a:pt x="344" y="27"/>
                  </a:lnTo>
                  <a:lnTo>
                    <a:pt x="353" y="14"/>
                  </a:lnTo>
                  <a:lnTo>
                    <a:pt x="367" y="4"/>
                  </a:lnTo>
                  <a:lnTo>
                    <a:pt x="384" y="0"/>
                  </a:lnTo>
                  <a:close/>
                  <a:moveTo>
                    <a:pt x="214" y="0"/>
                  </a:moveTo>
                  <a:lnTo>
                    <a:pt x="218" y="0"/>
                  </a:lnTo>
                  <a:lnTo>
                    <a:pt x="235" y="4"/>
                  </a:lnTo>
                  <a:lnTo>
                    <a:pt x="249" y="14"/>
                  </a:lnTo>
                  <a:lnTo>
                    <a:pt x="259" y="27"/>
                  </a:lnTo>
                  <a:lnTo>
                    <a:pt x="263" y="44"/>
                  </a:lnTo>
                  <a:lnTo>
                    <a:pt x="259" y="61"/>
                  </a:lnTo>
                  <a:lnTo>
                    <a:pt x="249" y="75"/>
                  </a:lnTo>
                  <a:lnTo>
                    <a:pt x="235" y="85"/>
                  </a:lnTo>
                  <a:lnTo>
                    <a:pt x="218" y="89"/>
                  </a:lnTo>
                  <a:lnTo>
                    <a:pt x="214" y="89"/>
                  </a:lnTo>
                  <a:lnTo>
                    <a:pt x="197" y="85"/>
                  </a:lnTo>
                  <a:lnTo>
                    <a:pt x="183" y="75"/>
                  </a:lnTo>
                  <a:lnTo>
                    <a:pt x="173" y="61"/>
                  </a:lnTo>
                  <a:lnTo>
                    <a:pt x="171" y="44"/>
                  </a:lnTo>
                  <a:lnTo>
                    <a:pt x="173" y="27"/>
                  </a:lnTo>
                  <a:lnTo>
                    <a:pt x="183" y="14"/>
                  </a:lnTo>
                  <a:lnTo>
                    <a:pt x="197" y="4"/>
                  </a:lnTo>
                  <a:lnTo>
                    <a:pt x="214" y="0"/>
                  </a:lnTo>
                  <a:close/>
                  <a:moveTo>
                    <a:pt x="44" y="0"/>
                  </a:moveTo>
                  <a:lnTo>
                    <a:pt x="49" y="0"/>
                  </a:lnTo>
                  <a:lnTo>
                    <a:pt x="66" y="4"/>
                  </a:lnTo>
                  <a:lnTo>
                    <a:pt x="79" y="14"/>
                  </a:lnTo>
                  <a:lnTo>
                    <a:pt x="88" y="27"/>
                  </a:lnTo>
                  <a:lnTo>
                    <a:pt x="92" y="44"/>
                  </a:lnTo>
                  <a:lnTo>
                    <a:pt x="88" y="61"/>
                  </a:lnTo>
                  <a:lnTo>
                    <a:pt x="79" y="75"/>
                  </a:lnTo>
                  <a:lnTo>
                    <a:pt x="66" y="85"/>
                  </a:lnTo>
                  <a:lnTo>
                    <a:pt x="49" y="89"/>
                  </a:lnTo>
                  <a:lnTo>
                    <a:pt x="44" y="89"/>
                  </a:lnTo>
                  <a:lnTo>
                    <a:pt x="27" y="85"/>
                  </a:lnTo>
                  <a:lnTo>
                    <a:pt x="14" y="75"/>
                  </a:lnTo>
                  <a:lnTo>
                    <a:pt x="4" y="61"/>
                  </a:lnTo>
                  <a:lnTo>
                    <a:pt x="0" y="44"/>
                  </a:lnTo>
                  <a:lnTo>
                    <a:pt x="4" y="27"/>
                  </a:lnTo>
                  <a:lnTo>
                    <a:pt x="14" y="14"/>
                  </a:lnTo>
                  <a:lnTo>
                    <a:pt x="27" y="4"/>
                  </a:lnTo>
                  <a:lnTo>
                    <a:pt x="44"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93" name="Freeform 148">
              <a:extLst>
                <a:ext uri="{FF2B5EF4-FFF2-40B4-BE49-F238E27FC236}">
                  <a16:creationId xmlns:a16="http://schemas.microsoft.com/office/drawing/2014/main" id="{89D2EE1C-F7FF-4D2E-88D1-45DBA1694682}"/>
                </a:ext>
              </a:extLst>
            </p:cNvPr>
            <p:cNvSpPr>
              <a:spLocks/>
            </p:cNvSpPr>
            <p:nvPr/>
          </p:nvSpPr>
          <p:spPr bwMode="auto">
            <a:xfrm>
              <a:off x="9178926" y="3370263"/>
              <a:ext cx="28575" cy="28575"/>
            </a:xfrm>
            <a:custGeom>
              <a:avLst/>
              <a:gdLst>
                <a:gd name="T0" fmla="*/ 44 w 90"/>
                <a:gd name="T1" fmla="*/ 0 h 89"/>
                <a:gd name="T2" fmla="*/ 46 w 90"/>
                <a:gd name="T3" fmla="*/ 0 h 89"/>
                <a:gd name="T4" fmla="*/ 63 w 90"/>
                <a:gd name="T5" fmla="*/ 4 h 89"/>
                <a:gd name="T6" fmla="*/ 76 w 90"/>
                <a:gd name="T7" fmla="*/ 14 h 89"/>
                <a:gd name="T8" fmla="*/ 86 w 90"/>
                <a:gd name="T9" fmla="*/ 27 h 89"/>
                <a:gd name="T10" fmla="*/ 90 w 90"/>
                <a:gd name="T11" fmla="*/ 44 h 89"/>
                <a:gd name="T12" fmla="*/ 86 w 90"/>
                <a:gd name="T13" fmla="*/ 62 h 89"/>
                <a:gd name="T14" fmla="*/ 76 w 90"/>
                <a:gd name="T15" fmla="*/ 75 h 89"/>
                <a:gd name="T16" fmla="*/ 63 w 90"/>
                <a:gd name="T17" fmla="*/ 86 h 89"/>
                <a:gd name="T18" fmla="*/ 46 w 90"/>
                <a:gd name="T19" fmla="*/ 89 h 89"/>
                <a:gd name="T20" fmla="*/ 28 w 90"/>
                <a:gd name="T21" fmla="*/ 86 h 89"/>
                <a:gd name="T22" fmla="*/ 15 w 90"/>
                <a:gd name="T23" fmla="*/ 77 h 89"/>
                <a:gd name="T24" fmla="*/ 5 w 90"/>
                <a:gd name="T25" fmla="*/ 63 h 89"/>
                <a:gd name="T26" fmla="*/ 3 w 90"/>
                <a:gd name="T27" fmla="*/ 57 h 89"/>
                <a:gd name="T28" fmla="*/ 1 w 90"/>
                <a:gd name="T29" fmla="*/ 51 h 89"/>
                <a:gd name="T30" fmla="*/ 0 w 90"/>
                <a:gd name="T31" fmla="*/ 44 h 89"/>
                <a:gd name="T32" fmla="*/ 4 w 90"/>
                <a:gd name="T33" fmla="*/ 27 h 89"/>
                <a:gd name="T34" fmla="*/ 14 w 90"/>
                <a:gd name="T35" fmla="*/ 14 h 89"/>
                <a:gd name="T36" fmla="*/ 27 w 90"/>
                <a:gd name="T37" fmla="*/ 4 h 89"/>
                <a:gd name="T38" fmla="*/ 44 w 90"/>
                <a:gd name="T3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89">
                  <a:moveTo>
                    <a:pt x="44" y="0"/>
                  </a:moveTo>
                  <a:lnTo>
                    <a:pt x="46" y="0"/>
                  </a:lnTo>
                  <a:lnTo>
                    <a:pt x="63" y="4"/>
                  </a:lnTo>
                  <a:lnTo>
                    <a:pt x="76" y="14"/>
                  </a:lnTo>
                  <a:lnTo>
                    <a:pt x="86" y="27"/>
                  </a:lnTo>
                  <a:lnTo>
                    <a:pt x="90" y="44"/>
                  </a:lnTo>
                  <a:lnTo>
                    <a:pt x="86" y="62"/>
                  </a:lnTo>
                  <a:lnTo>
                    <a:pt x="76" y="75"/>
                  </a:lnTo>
                  <a:lnTo>
                    <a:pt x="63" y="86"/>
                  </a:lnTo>
                  <a:lnTo>
                    <a:pt x="46" y="89"/>
                  </a:lnTo>
                  <a:lnTo>
                    <a:pt x="28" y="86"/>
                  </a:lnTo>
                  <a:lnTo>
                    <a:pt x="15" y="77"/>
                  </a:lnTo>
                  <a:lnTo>
                    <a:pt x="5" y="63"/>
                  </a:lnTo>
                  <a:lnTo>
                    <a:pt x="3" y="57"/>
                  </a:lnTo>
                  <a:lnTo>
                    <a:pt x="1" y="51"/>
                  </a:lnTo>
                  <a:lnTo>
                    <a:pt x="0" y="44"/>
                  </a:lnTo>
                  <a:lnTo>
                    <a:pt x="4" y="27"/>
                  </a:lnTo>
                  <a:lnTo>
                    <a:pt x="14" y="14"/>
                  </a:lnTo>
                  <a:lnTo>
                    <a:pt x="27" y="4"/>
                  </a:lnTo>
                  <a:lnTo>
                    <a:pt x="44"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94" name="Freeform 149">
              <a:extLst>
                <a:ext uri="{FF2B5EF4-FFF2-40B4-BE49-F238E27FC236}">
                  <a16:creationId xmlns:a16="http://schemas.microsoft.com/office/drawing/2014/main" id="{3D412631-5DB8-4E50-9F6E-E53220A84023}"/>
                </a:ext>
              </a:extLst>
            </p:cNvPr>
            <p:cNvSpPr>
              <a:spLocks noEditPoints="1"/>
            </p:cNvSpPr>
            <p:nvPr/>
          </p:nvSpPr>
          <p:spPr bwMode="auto">
            <a:xfrm>
              <a:off x="9178926" y="3424238"/>
              <a:ext cx="28575" cy="244475"/>
            </a:xfrm>
            <a:custGeom>
              <a:avLst/>
              <a:gdLst>
                <a:gd name="T0" fmla="*/ 62 w 89"/>
                <a:gd name="T1" fmla="*/ 683 h 771"/>
                <a:gd name="T2" fmla="*/ 85 w 89"/>
                <a:gd name="T3" fmla="*/ 706 h 771"/>
                <a:gd name="T4" fmla="*/ 89 w 89"/>
                <a:gd name="T5" fmla="*/ 727 h 771"/>
                <a:gd name="T6" fmla="*/ 75 w 89"/>
                <a:gd name="T7" fmla="*/ 758 h 771"/>
                <a:gd name="T8" fmla="*/ 45 w 89"/>
                <a:gd name="T9" fmla="*/ 771 h 771"/>
                <a:gd name="T10" fmla="*/ 14 w 89"/>
                <a:gd name="T11" fmla="*/ 758 h 771"/>
                <a:gd name="T12" fmla="*/ 0 w 89"/>
                <a:gd name="T13" fmla="*/ 727 h 771"/>
                <a:gd name="T14" fmla="*/ 4 w 89"/>
                <a:gd name="T15" fmla="*/ 706 h 771"/>
                <a:gd name="T16" fmla="*/ 27 w 89"/>
                <a:gd name="T17" fmla="*/ 683 h 771"/>
                <a:gd name="T18" fmla="*/ 45 w 89"/>
                <a:gd name="T19" fmla="*/ 509 h 771"/>
                <a:gd name="T20" fmla="*/ 75 w 89"/>
                <a:gd name="T21" fmla="*/ 522 h 771"/>
                <a:gd name="T22" fmla="*/ 89 w 89"/>
                <a:gd name="T23" fmla="*/ 553 h 771"/>
                <a:gd name="T24" fmla="*/ 85 w 89"/>
                <a:gd name="T25" fmla="*/ 574 h 771"/>
                <a:gd name="T26" fmla="*/ 62 w 89"/>
                <a:gd name="T27" fmla="*/ 598 h 771"/>
                <a:gd name="T28" fmla="*/ 27 w 89"/>
                <a:gd name="T29" fmla="*/ 598 h 771"/>
                <a:gd name="T30" fmla="*/ 4 w 89"/>
                <a:gd name="T31" fmla="*/ 574 h 771"/>
                <a:gd name="T32" fmla="*/ 0 w 89"/>
                <a:gd name="T33" fmla="*/ 553 h 771"/>
                <a:gd name="T34" fmla="*/ 14 w 89"/>
                <a:gd name="T35" fmla="*/ 522 h 771"/>
                <a:gd name="T36" fmla="*/ 45 w 89"/>
                <a:gd name="T37" fmla="*/ 509 h 771"/>
                <a:gd name="T38" fmla="*/ 62 w 89"/>
                <a:gd name="T39" fmla="*/ 343 h 771"/>
                <a:gd name="T40" fmla="*/ 85 w 89"/>
                <a:gd name="T41" fmla="*/ 366 h 771"/>
                <a:gd name="T42" fmla="*/ 89 w 89"/>
                <a:gd name="T43" fmla="*/ 388 h 771"/>
                <a:gd name="T44" fmla="*/ 75 w 89"/>
                <a:gd name="T45" fmla="*/ 418 h 771"/>
                <a:gd name="T46" fmla="*/ 45 w 89"/>
                <a:gd name="T47" fmla="*/ 431 h 771"/>
                <a:gd name="T48" fmla="*/ 14 w 89"/>
                <a:gd name="T49" fmla="*/ 418 h 771"/>
                <a:gd name="T50" fmla="*/ 0 w 89"/>
                <a:gd name="T51" fmla="*/ 388 h 771"/>
                <a:gd name="T52" fmla="*/ 4 w 89"/>
                <a:gd name="T53" fmla="*/ 366 h 771"/>
                <a:gd name="T54" fmla="*/ 27 w 89"/>
                <a:gd name="T55" fmla="*/ 343 h 771"/>
                <a:gd name="T56" fmla="*/ 45 w 89"/>
                <a:gd name="T57" fmla="*/ 169 h 771"/>
                <a:gd name="T58" fmla="*/ 75 w 89"/>
                <a:gd name="T59" fmla="*/ 182 h 771"/>
                <a:gd name="T60" fmla="*/ 89 w 89"/>
                <a:gd name="T61" fmla="*/ 214 h 771"/>
                <a:gd name="T62" fmla="*/ 85 w 89"/>
                <a:gd name="T63" fmla="*/ 234 h 771"/>
                <a:gd name="T64" fmla="*/ 62 w 89"/>
                <a:gd name="T65" fmla="*/ 257 h 771"/>
                <a:gd name="T66" fmla="*/ 27 w 89"/>
                <a:gd name="T67" fmla="*/ 257 h 771"/>
                <a:gd name="T68" fmla="*/ 4 w 89"/>
                <a:gd name="T69" fmla="*/ 234 h 771"/>
                <a:gd name="T70" fmla="*/ 0 w 89"/>
                <a:gd name="T71" fmla="*/ 214 h 771"/>
                <a:gd name="T72" fmla="*/ 14 w 89"/>
                <a:gd name="T73" fmla="*/ 182 h 771"/>
                <a:gd name="T74" fmla="*/ 45 w 89"/>
                <a:gd name="T75" fmla="*/ 169 h 771"/>
                <a:gd name="T76" fmla="*/ 62 w 89"/>
                <a:gd name="T77" fmla="*/ 3 h 771"/>
                <a:gd name="T78" fmla="*/ 85 w 89"/>
                <a:gd name="T79" fmla="*/ 26 h 771"/>
                <a:gd name="T80" fmla="*/ 89 w 89"/>
                <a:gd name="T81" fmla="*/ 48 h 771"/>
                <a:gd name="T82" fmla="*/ 75 w 89"/>
                <a:gd name="T83" fmla="*/ 78 h 771"/>
                <a:gd name="T84" fmla="*/ 45 w 89"/>
                <a:gd name="T85" fmla="*/ 91 h 771"/>
                <a:gd name="T86" fmla="*/ 14 w 89"/>
                <a:gd name="T87" fmla="*/ 78 h 771"/>
                <a:gd name="T88" fmla="*/ 0 w 89"/>
                <a:gd name="T89" fmla="*/ 48 h 771"/>
                <a:gd name="T90" fmla="*/ 4 w 89"/>
                <a:gd name="T91" fmla="*/ 26 h 771"/>
                <a:gd name="T92" fmla="*/ 27 w 89"/>
                <a:gd name="T93" fmla="*/ 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771">
                  <a:moveTo>
                    <a:pt x="45" y="679"/>
                  </a:moveTo>
                  <a:lnTo>
                    <a:pt x="62" y="683"/>
                  </a:lnTo>
                  <a:lnTo>
                    <a:pt x="75" y="691"/>
                  </a:lnTo>
                  <a:lnTo>
                    <a:pt x="85" y="706"/>
                  </a:lnTo>
                  <a:lnTo>
                    <a:pt x="89" y="723"/>
                  </a:lnTo>
                  <a:lnTo>
                    <a:pt x="89" y="727"/>
                  </a:lnTo>
                  <a:lnTo>
                    <a:pt x="85" y="744"/>
                  </a:lnTo>
                  <a:lnTo>
                    <a:pt x="75" y="758"/>
                  </a:lnTo>
                  <a:lnTo>
                    <a:pt x="62" y="767"/>
                  </a:lnTo>
                  <a:lnTo>
                    <a:pt x="45" y="771"/>
                  </a:lnTo>
                  <a:lnTo>
                    <a:pt x="27" y="767"/>
                  </a:lnTo>
                  <a:lnTo>
                    <a:pt x="14" y="758"/>
                  </a:lnTo>
                  <a:lnTo>
                    <a:pt x="4" y="744"/>
                  </a:lnTo>
                  <a:lnTo>
                    <a:pt x="0" y="727"/>
                  </a:lnTo>
                  <a:lnTo>
                    <a:pt x="0" y="723"/>
                  </a:lnTo>
                  <a:lnTo>
                    <a:pt x="4" y="706"/>
                  </a:lnTo>
                  <a:lnTo>
                    <a:pt x="14" y="691"/>
                  </a:lnTo>
                  <a:lnTo>
                    <a:pt x="27" y="683"/>
                  </a:lnTo>
                  <a:lnTo>
                    <a:pt x="45" y="679"/>
                  </a:lnTo>
                  <a:close/>
                  <a:moveTo>
                    <a:pt x="45" y="509"/>
                  </a:moveTo>
                  <a:lnTo>
                    <a:pt x="62" y="512"/>
                  </a:lnTo>
                  <a:lnTo>
                    <a:pt x="75" y="522"/>
                  </a:lnTo>
                  <a:lnTo>
                    <a:pt x="85" y="536"/>
                  </a:lnTo>
                  <a:lnTo>
                    <a:pt x="89" y="553"/>
                  </a:lnTo>
                  <a:lnTo>
                    <a:pt x="89" y="557"/>
                  </a:lnTo>
                  <a:lnTo>
                    <a:pt x="85" y="574"/>
                  </a:lnTo>
                  <a:lnTo>
                    <a:pt x="75" y="588"/>
                  </a:lnTo>
                  <a:lnTo>
                    <a:pt x="62" y="598"/>
                  </a:lnTo>
                  <a:lnTo>
                    <a:pt x="45" y="600"/>
                  </a:lnTo>
                  <a:lnTo>
                    <a:pt x="27" y="598"/>
                  </a:lnTo>
                  <a:lnTo>
                    <a:pt x="14" y="588"/>
                  </a:lnTo>
                  <a:lnTo>
                    <a:pt x="4" y="574"/>
                  </a:lnTo>
                  <a:lnTo>
                    <a:pt x="0" y="557"/>
                  </a:lnTo>
                  <a:lnTo>
                    <a:pt x="0" y="553"/>
                  </a:lnTo>
                  <a:lnTo>
                    <a:pt x="4" y="536"/>
                  </a:lnTo>
                  <a:lnTo>
                    <a:pt x="14" y="522"/>
                  </a:lnTo>
                  <a:lnTo>
                    <a:pt x="27" y="512"/>
                  </a:lnTo>
                  <a:lnTo>
                    <a:pt x="45" y="509"/>
                  </a:lnTo>
                  <a:close/>
                  <a:moveTo>
                    <a:pt x="45" y="339"/>
                  </a:moveTo>
                  <a:lnTo>
                    <a:pt x="62" y="343"/>
                  </a:lnTo>
                  <a:lnTo>
                    <a:pt x="75" y="351"/>
                  </a:lnTo>
                  <a:lnTo>
                    <a:pt x="85" y="366"/>
                  </a:lnTo>
                  <a:lnTo>
                    <a:pt x="89" y="383"/>
                  </a:lnTo>
                  <a:lnTo>
                    <a:pt x="89" y="388"/>
                  </a:lnTo>
                  <a:lnTo>
                    <a:pt x="85" y="405"/>
                  </a:lnTo>
                  <a:lnTo>
                    <a:pt x="75" y="418"/>
                  </a:lnTo>
                  <a:lnTo>
                    <a:pt x="62" y="428"/>
                  </a:lnTo>
                  <a:lnTo>
                    <a:pt x="45" y="431"/>
                  </a:lnTo>
                  <a:lnTo>
                    <a:pt x="27" y="428"/>
                  </a:lnTo>
                  <a:lnTo>
                    <a:pt x="14" y="418"/>
                  </a:lnTo>
                  <a:lnTo>
                    <a:pt x="4" y="405"/>
                  </a:lnTo>
                  <a:lnTo>
                    <a:pt x="0" y="388"/>
                  </a:lnTo>
                  <a:lnTo>
                    <a:pt x="0" y="383"/>
                  </a:lnTo>
                  <a:lnTo>
                    <a:pt x="4" y="366"/>
                  </a:lnTo>
                  <a:lnTo>
                    <a:pt x="14" y="351"/>
                  </a:lnTo>
                  <a:lnTo>
                    <a:pt x="27" y="343"/>
                  </a:lnTo>
                  <a:lnTo>
                    <a:pt x="45" y="339"/>
                  </a:lnTo>
                  <a:close/>
                  <a:moveTo>
                    <a:pt x="45" y="169"/>
                  </a:moveTo>
                  <a:lnTo>
                    <a:pt x="62" y="172"/>
                  </a:lnTo>
                  <a:lnTo>
                    <a:pt x="75" y="182"/>
                  </a:lnTo>
                  <a:lnTo>
                    <a:pt x="85" y="195"/>
                  </a:lnTo>
                  <a:lnTo>
                    <a:pt x="89" y="214"/>
                  </a:lnTo>
                  <a:lnTo>
                    <a:pt x="89" y="217"/>
                  </a:lnTo>
                  <a:lnTo>
                    <a:pt x="85" y="234"/>
                  </a:lnTo>
                  <a:lnTo>
                    <a:pt x="75" y="249"/>
                  </a:lnTo>
                  <a:lnTo>
                    <a:pt x="62" y="257"/>
                  </a:lnTo>
                  <a:lnTo>
                    <a:pt x="45" y="261"/>
                  </a:lnTo>
                  <a:lnTo>
                    <a:pt x="27" y="257"/>
                  </a:lnTo>
                  <a:lnTo>
                    <a:pt x="14" y="249"/>
                  </a:lnTo>
                  <a:lnTo>
                    <a:pt x="4" y="234"/>
                  </a:lnTo>
                  <a:lnTo>
                    <a:pt x="0" y="217"/>
                  </a:lnTo>
                  <a:lnTo>
                    <a:pt x="0" y="214"/>
                  </a:lnTo>
                  <a:lnTo>
                    <a:pt x="4" y="195"/>
                  </a:lnTo>
                  <a:lnTo>
                    <a:pt x="14" y="182"/>
                  </a:lnTo>
                  <a:lnTo>
                    <a:pt x="27" y="172"/>
                  </a:lnTo>
                  <a:lnTo>
                    <a:pt x="45" y="169"/>
                  </a:lnTo>
                  <a:close/>
                  <a:moveTo>
                    <a:pt x="45" y="0"/>
                  </a:moveTo>
                  <a:lnTo>
                    <a:pt x="62" y="3"/>
                  </a:lnTo>
                  <a:lnTo>
                    <a:pt x="75" y="12"/>
                  </a:lnTo>
                  <a:lnTo>
                    <a:pt x="85" y="26"/>
                  </a:lnTo>
                  <a:lnTo>
                    <a:pt x="89" y="43"/>
                  </a:lnTo>
                  <a:lnTo>
                    <a:pt x="89" y="48"/>
                  </a:lnTo>
                  <a:lnTo>
                    <a:pt x="85" y="65"/>
                  </a:lnTo>
                  <a:lnTo>
                    <a:pt x="75" y="78"/>
                  </a:lnTo>
                  <a:lnTo>
                    <a:pt x="62" y="88"/>
                  </a:lnTo>
                  <a:lnTo>
                    <a:pt x="45" y="91"/>
                  </a:lnTo>
                  <a:lnTo>
                    <a:pt x="27" y="88"/>
                  </a:lnTo>
                  <a:lnTo>
                    <a:pt x="14" y="78"/>
                  </a:lnTo>
                  <a:lnTo>
                    <a:pt x="4" y="65"/>
                  </a:lnTo>
                  <a:lnTo>
                    <a:pt x="0" y="48"/>
                  </a:lnTo>
                  <a:lnTo>
                    <a:pt x="0" y="43"/>
                  </a:lnTo>
                  <a:lnTo>
                    <a:pt x="4" y="26"/>
                  </a:lnTo>
                  <a:lnTo>
                    <a:pt x="14" y="12"/>
                  </a:lnTo>
                  <a:lnTo>
                    <a:pt x="27" y="3"/>
                  </a:lnTo>
                  <a:lnTo>
                    <a:pt x="45"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95" name="Freeform 150">
              <a:extLst>
                <a:ext uri="{FF2B5EF4-FFF2-40B4-BE49-F238E27FC236}">
                  <a16:creationId xmlns:a16="http://schemas.microsoft.com/office/drawing/2014/main" id="{E8F4C16E-EAC3-45FF-AD92-513CF730FD4E}"/>
                </a:ext>
              </a:extLst>
            </p:cNvPr>
            <p:cNvSpPr>
              <a:spLocks noEditPoints="1"/>
            </p:cNvSpPr>
            <p:nvPr/>
          </p:nvSpPr>
          <p:spPr bwMode="auto">
            <a:xfrm>
              <a:off x="9231313" y="3759201"/>
              <a:ext cx="352425" cy="350838"/>
            </a:xfrm>
            <a:custGeom>
              <a:avLst/>
              <a:gdLst>
                <a:gd name="T0" fmla="*/ 89 w 1108"/>
                <a:gd name="T1" fmla="*/ 87 h 1107"/>
                <a:gd name="T2" fmla="*/ 89 w 1108"/>
                <a:gd name="T3" fmla="*/ 1018 h 1107"/>
                <a:gd name="T4" fmla="*/ 1020 w 1108"/>
                <a:gd name="T5" fmla="*/ 1018 h 1107"/>
                <a:gd name="T6" fmla="*/ 1020 w 1108"/>
                <a:gd name="T7" fmla="*/ 87 h 1107"/>
                <a:gd name="T8" fmla="*/ 89 w 1108"/>
                <a:gd name="T9" fmla="*/ 87 h 1107"/>
                <a:gd name="T10" fmla="*/ 45 w 1108"/>
                <a:gd name="T11" fmla="*/ 0 h 1107"/>
                <a:gd name="T12" fmla="*/ 1063 w 1108"/>
                <a:gd name="T13" fmla="*/ 0 h 1107"/>
                <a:gd name="T14" fmla="*/ 1081 w 1108"/>
                <a:gd name="T15" fmla="*/ 3 h 1107"/>
                <a:gd name="T16" fmla="*/ 1095 w 1108"/>
                <a:gd name="T17" fmla="*/ 12 h 1107"/>
                <a:gd name="T18" fmla="*/ 1104 w 1108"/>
                <a:gd name="T19" fmla="*/ 27 h 1107"/>
                <a:gd name="T20" fmla="*/ 1108 w 1108"/>
                <a:gd name="T21" fmla="*/ 44 h 1107"/>
                <a:gd name="T22" fmla="*/ 1108 w 1108"/>
                <a:gd name="T23" fmla="*/ 1063 h 1107"/>
                <a:gd name="T24" fmla="*/ 1104 w 1108"/>
                <a:gd name="T25" fmla="*/ 1080 h 1107"/>
                <a:gd name="T26" fmla="*/ 1095 w 1108"/>
                <a:gd name="T27" fmla="*/ 1093 h 1107"/>
                <a:gd name="T28" fmla="*/ 1081 w 1108"/>
                <a:gd name="T29" fmla="*/ 1103 h 1107"/>
                <a:gd name="T30" fmla="*/ 1063 w 1108"/>
                <a:gd name="T31" fmla="*/ 1107 h 1107"/>
                <a:gd name="T32" fmla="*/ 45 w 1108"/>
                <a:gd name="T33" fmla="*/ 1107 h 1107"/>
                <a:gd name="T34" fmla="*/ 27 w 1108"/>
                <a:gd name="T35" fmla="*/ 1103 h 1107"/>
                <a:gd name="T36" fmla="*/ 14 w 1108"/>
                <a:gd name="T37" fmla="*/ 1093 h 1107"/>
                <a:gd name="T38" fmla="*/ 4 w 1108"/>
                <a:gd name="T39" fmla="*/ 1080 h 1107"/>
                <a:gd name="T40" fmla="*/ 0 w 1108"/>
                <a:gd name="T41" fmla="*/ 1063 h 1107"/>
                <a:gd name="T42" fmla="*/ 0 w 1108"/>
                <a:gd name="T43" fmla="*/ 44 h 1107"/>
                <a:gd name="T44" fmla="*/ 4 w 1108"/>
                <a:gd name="T45" fmla="*/ 27 h 1107"/>
                <a:gd name="T46" fmla="*/ 14 w 1108"/>
                <a:gd name="T47" fmla="*/ 12 h 1107"/>
                <a:gd name="T48" fmla="*/ 27 w 1108"/>
                <a:gd name="T49" fmla="*/ 3 h 1107"/>
                <a:gd name="T50" fmla="*/ 45 w 1108"/>
                <a:gd name="T51" fmla="*/ 0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8" h="1107">
                  <a:moveTo>
                    <a:pt x="89" y="87"/>
                  </a:moveTo>
                  <a:lnTo>
                    <a:pt x="89" y="1018"/>
                  </a:lnTo>
                  <a:lnTo>
                    <a:pt x="1020" y="1018"/>
                  </a:lnTo>
                  <a:lnTo>
                    <a:pt x="1020" y="87"/>
                  </a:lnTo>
                  <a:lnTo>
                    <a:pt x="89" y="87"/>
                  </a:lnTo>
                  <a:close/>
                  <a:moveTo>
                    <a:pt x="45" y="0"/>
                  </a:moveTo>
                  <a:lnTo>
                    <a:pt x="1063" y="0"/>
                  </a:lnTo>
                  <a:lnTo>
                    <a:pt x="1081" y="3"/>
                  </a:lnTo>
                  <a:lnTo>
                    <a:pt x="1095" y="12"/>
                  </a:lnTo>
                  <a:lnTo>
                    <a:pt x="1104" y="27"/>
                  </a:lnTo>
                  <a:lnTo>
                    <a:pt x="1108" y="44"/>
                  </a:lnTo>
                  <a:lnTo>
                    <a:pt x="1108" y="1063"/>
                  </a:lnTo>
                  <a:lnTo>
                    <a:pt x="1104" y="1080"/>
                  </a:lnTo>
                  <a:lnTo>
                    <a:pt x="1095" y="1093"/>
                  </a:lnTo>
                  <a:lnTo>
                    <a:pt x="1081" y="1103"/>
                  </a:lnTo>
                  <a:lnTo>
                    <a:pt x="1063" y="1107"/>
                  </a:lnTo>
                  <a:lnTo>
                    <a:pt x="45" y="1107"/>
                  </a:lnTo>
                  <a:lnTo>
                    <a:pt x="27" y="1103"/>
                  </a:lnTo>
                  <a:lnTo>
                    <a:pt x="14" y="1093"/>
                  </a:lnTo>
                  <a:lnTo>
                    <a:pt x="4" y="1080"/>
                  </a:lnTo>
                  <a:lnTo>
                    <a:pt x="0" y="1063"/>
                  </a:lnTo>
                  <a:lnTo>
                    <a:pt x="0" y="44"/>
                  </a:lnTo>
                  <a:lnTo>
                    <a:pt x="4" y="27"/>
                  </a:lnTo>
                  <a:lnTo>
                    <a:pt x="14" y="12"/>
                  </a:lnTo>
                  <a:lnTo>
                    <a:pt x="27" y="3"/>
                  </a:lnTo>
                  <a:lnTo>
                    <a:pt x="45"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96" name="Freeform 151">
              <a:extLst>
                <a:ext uri="{FF2B5EF4-FFF2-40B4-BE49-F238E27FC236}">
                  <a16:creationId xmlns:a16="http://schemas.microsoft.com/office/drawing/2014/main" id="{223B557F-EDF9-458C-B655-5258ECCA6649}"/>
                </a:ext>
              </a:extLst>
            </p:cNvPr>
            <p:cNvSpPr>
              <a:spLocks/>
            </p:cNvSpPr>
            <p:nvPr/>
          </p:nvSpPr>
          <p:spPr bwMode="auto">
            <a:xfrm>
              <a:off x="9278938" y="3382963"/>
              <a:ext cx="306388" cy="273050"/>
            </a:xfrm>
            <a:custGeom>
              <a:avLst/>
              <a:gdLst>
                <a:gd name="T0" fmla="*/ 205 w 963"/>
                <a:gd name="T1" fmla="*/ 0 h 860"/>
                <a:gd name="T2" fmla="*/ 229 w 963"/>
                <a:gd name="T3" fmla="*/ 12 h 860"/>
                <a:gd name="T4" fmla="*/ 242 w 963"/>
                <a:gd name="T5" fmla="*/ 36 h 860"/>
                <a:gd name="T6" fmla="*/ 237 w 963"/>
                <a:gd name="T7" fmla="*/ 62 h 860"/>
                <a:gd name="T8" fmla="*/ 150 w 963"/>
                <a:gd name="T9" fmla="*/ 153 h 860"/>
                <a:gd name="T10" fmla="*/ 438 w 963"/>
                <a:gd name="T11" fmla="*/ 153 h 860"/>
                <a:gd name="T12" fmla="*/ 456 w 963"/>
                <a:gd name="T13" fmla="*/ 154 h 860"/>
                <a:gd name="T14" fmla="*/ 489 w 963"/>
                <a:gd name="T15" fmla="*/ 157 h 860"/>
                <a:gd name="T16" fmla="*/ 531 w 963"/>
                <a:gd name="T17" fmla="*/ 164 h 860"/>
                <a:gd name="T18" fmla="*/ 583 w 963"/>
                <a:gd name="T19" fmla="*/ 176 h 860"/>
                <a:gd name="T20" fmla="*/ 641 w 963"/>
                <a:gd name="T21" fmla="*/ 194 h 860"/>
                <a:gd name="T22" fmla="*/ 700 w 963"/>
                <a:gd name="T23" fmla="*/ 221 h 860"/>
                <a:gd name="T24" fmla="*/ 761 w 963"/>
                <a:gd name="T25" fmla="*/ 257 h 860"/>
                <a:gd name="T26" fmla="*/ 818 w 963"/>
                <a:gd name="T27" fmla="*/ 303 h 860"/>
                <a:gd name="T28" fmla="*/ 870 w 963"/>
                <a:gd name="T29" fmla="*/ 361 h 860"/>
                <a:gd name="T30" fmla="*/ 912 w 963"/>
                <a:gd name="T31" fmla="*/ 432 h 860"/>
                <a:gd name="T32" fmla="*/ 944 w 963"/>
                <a:gd name="T33" fmla="*/ 519 h 860"/>
                <a:gd name="T34" fmla="*/ 960 w 963"/>
                <a:gd name="T35" fmla="*/ 622 h 860"/>
                <a:gd name="T36" fmla="*/ 963 w 963"/>
                <a:gd name="T37" fmla="*/ 817 h 860"/>
                <a:gd name="T38" fmla="*/ 950 w 963"/>
                <a:gd name="T39" fmla="*/ 847 h 860"/>
                <a:gd name="T40" fmla="*/ 918 w 963"/>
                <a:gd name="T41" fmla="*/ 860 h 860"/>
                <a:gd name="T42" fmla="*/ 888 w 963"/>
                <a:gd name="T43" fmla="*/ 847 h 860"/>
                <a:gd name="T44" fmla="*/ 875 w 963"/>
                <a:gd name="T45" fmla="*/ 817 h 860"/>
                <a:gd name="T46" fmla="*/ 872 w 963"/>
                <a:gd name="T47" fmla="*/ 626 h 860"/>
                <a:gd name="T48" fmla="*/ 855 w 963"/>
                <a:gd name="T49" fmla="*/ 532 h 860"/>
                <a:gd name="T50" fmla="*/ 824 w 963"/>
                <a:gd name="T51" fmla="*/ 453 h 860"/>
                <a:gd name="T52" fmla="*/ 780 w 963"/>
                <a:gd name="T53" fmla="*/ 391 h 860"/>
                <a:gd name="T54" fmla="*/ 731 w 963"/>
                <a:gd name="T55" fmla="*/ 342 h 860"/>
                <a:gd name="T56" fmla="*/ 676 w 963"/>
                <a:gd name="T57" fmla="*/ 305 h 860"/>
                <a:gd name="T58" fmla="*/ 619 w 963"/>
                <a:gd name="T59" fmla="*/ 279 h 860"/>
                <a:gd name="T60" fmla="*/ 566 w 963"/>
                <a:gd name="T61" fmla="*/ 261 h 860"/>
                <a:gd name="T62" fmla="*/ 517 w 963"/>
                <a:gd name="T63" fmla="*/ 250 h 860"/>
                <a:gd name="T64" fmla="*/ 477 w 963"/>
                <a:gd name="T65" fmla="*/ 244 h 860"/>
                <a:gd name="T66" fmla="*/ 449 w 963"/>
                <a:gd name="T67" fmla="*/ 241 h 860"/>
                <a:gd name="T68" fmla="*/ 436 w 963"/>
                <a:gd name="T69" fmla="*/ 240 h 860"/>
                <a:gd name="T70" fmla="*/ 229 w 963"/>
                <a:gd name="T71" fmla="*/ 320 h 860"/>
                <a:gd name="T72" fmla="*/ 242 w 963"/>
                <a:gd name="T73" fmla="*/ 344 h 860"/>
                <a:gd name="T74" fmla="*/ 237 w 963"/>
                <a:gd name="T75" fmla="*/ 371 h 860"/>
                <a:gd name="T76" fmla="*/ 220 w 963"/>
                <a:gd name="T77" fmla="*/ 390 h 860"/>
                <a:gd name="T78" fmla="*/ 199 w 963"/>
                <a:gd name="T79" fmla="*/ 395 h 860"/>
                <a:gd name="T80" fmla="*/ 177 w 963"/>
                <a:gd name="T81" fmla="*/ 390 h 860"/>
                <a:gd name="T82" fmla="*/ 13 w 963"/>
                <a:gd name="T83" fmla="*/ 228 h 860"/>
                <a:gd name="T84" fmla="*/ 2 w 963"/>
                <a:gd name="T85" fmla="*/ 209 h 860"/>
                <a:gd name="T86" fmla="*/ 2 w 963"/>
                <a:gd name="T87" fmla="*/ 186 h 860"/>
                <a:gd name="T88" fmla="*/ 13 w 963"/>
                <a:gd name="T89" fmla="*/ 165 h 860"/>
                <a:gd name="T90" fmla="*/ 178 w 963"/>
                <a:gd name="T91" fmla="*/ 3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3" h="860">
                  <a:moveTo>
                    <a:pt x="191" y="0"/>
                  </a:moveTo>
                  <a:lnTo>
                    <a:pt x="205" y="0"/>
                  </a:lnTo>
                  <a:lnTo>
                    <a:pt x="218" y="3"/>
                  </a:lnTo>
                  <a:lnTo>
                    <a:pt x="229" y="12"/>
                  </a:lnTo>
                  <a:lnTo>
                    <a:pt x="237" y="23"/>
                  </a:lnTo>
                  <a:lnTo>
                    <a:pt x="242" y="36"/>
                  </a:lnTo>
                  <a:lnTo>
                    <a:pt x="242" y="49"/>
                  </a:lnTo>
                  <a:lnTo>
                    <a:pt x="237" y="62"/>
                  </a:lnTo>
                  <a:lnTo>
                    <a:pt x="229" y="73"/>
                  </a:lnTo>
                  <a:lnTo>
                    <a:pt x="150" y="153"/>
                  </a:lnTo>
                  <a:lnTo>
                    <a:pt x="436" y="153"/>
                  </a:lnTo>
                  <a:lnTo>
                    <a:pt x="438" y="153"/>
                  </a:lnTo>
                  <a:lnTo>
                    <a:pt x="445" y="153"/>
                  </a:lnTo>
                  <a:lnTo>
                    <a:pt x="456" y="154"/>
                  </a:lnTo>
                  <a:lnTo>
                    <a:pt x="471" y="156"/>
                  </a:lnTo>
                  <a:lnTo>
                    <a:pt x="489" y="157"/>
                  </a:lnTo>
                  <a:lnTo>
                    <a:pt x="508" y="160"/>
                  </a:lnTo>
                  <a:lnTo>
                    <a:pt x="531" y="164"/>
                  </a:lnTo>
                  <a:lnTo>
                    <a:pt x="557" y="170"/>
                  </a:lnTo>
                  <a:lnTo>
                    <a:pt x="583" y="176"/>
                  </a:lnTo>
                  <a:lnTo>
                    <a:pt x="611" y="185"/>
                  </a:lnTo>
                  <a:lnTo>
                    <a:pt x="641" y="194"/>
                  </a:lnTo>
                  <a:lnTo>
                    <a:pt x="670" y="206"/>
                  </a:lnTo>
                  <a:lnTo>
                    <a:pt x="700" y="221"/>
                  </a:lnTo>
                  <a:lnTo>
                    <a:pt x="731" y="238"/>
                  </a:lnTo>
                  <a:lnTo>
                    <a:pt x="761" y="257"/>
                  </a:lnTo>
                  <a:lnTo>
                    <a:pt x="790" y="279"/>
                  </a:lnTo>
                  <a:lnTo>
                    <a:pt x="818" y="303"/>
                  </a:lnTo>
                  <a:lnTo>
                    <a:pt x="844" y="331"/>
                  </a:lnTo>
                  <a:lnTo>
                    <a:pt x="870" y="361"/>
                  </a:lnTo>
                  <a:lnTo>
                    <a:pt x="892" y="395"/>
                  </a:lnTo>
                  <a:lnTo>
                    <a:pt x="912" y="432"/>
                  </a:lnTo>
                  <a:lnTo>
                    <a:pt x="929" y="475"/>
                  </a:lnTo>
                  <a:lnTo>
                    <a:pt x="944" y="519"/>
                  </a:lnTo>
                  <a:lnTo>
                    <a:pt x="953" y="569"/>
                  </a:lnTo>
                  <a:lnTo>
                    <a:pt x="960" y="622"/>
                  </a:lnTo>
                  <a:lnTo>
                    <a:pt x="963" y="680"/>
                  </a:lnTo>
                  <a:lnTo>
                    <a:pt x="963" y="817"/>
                  </a:lnTo>
                  <a:lnTo>
                    <a:pt x="959" y="834"/>
                  </a:lnTo>
                  <a:lnTo>
                    <a:pt x="950" y="847"/>
                  </a:lnTo>
                  <a:lnTo>
                    <a:pt x="936" y="857"/>
                  </a:lnTo>
                  <a:lnTo>
                    <a:pt x="918" y="860"/>
                  </a:lnTo>
                  <a:lnTo>
                    <a:pt x="901" y="857"/>
                  </a:lnTo>
                  <a:lnTo>
                    <a:pt x="888" y="847"/>
                  </a:lnTo>
                  <a:lnTo>
                    <a:pt x="878" y="834"/>
                  </a:lnTo>
                  <a:lnTo>
                    <a:pt x="875" y="817"/>
                  </a:lnTo>
                  <a:lnTo>
                    <a:pt x="875" y="680"/>
                  </a:lnTo>
                  <a:lnTo>
                    <a:pt x="872" y="626"/>
                  </a:lnTo>
                  <a:lnTo>
                    <a:pt x="866" y="576"/>
                  </a:lnTo>
                  <a:lnTo>
                    <a:pt x="855" y="532"/>
                  </a:lnTo>
                  <a:lnTo>
                    <a:pt x="841" y="490"/>
                  </a:lnTo>
                  <a:lnTo>
                    <a:pt x="824" y="453"/>
                  </a:lnTo>
                  <a:lnTo>
                    <a:pt x="803" y="420"/>
                  </a:lnTo>
                  <a:lnTo>
                    <a:pt x="780" y="391"/>
                  </a:lnTo>
                  <a:lnTo>
                    <a:pt x="756" y="365"/>
                  </a:lnTo>
                  <a:lnTo>
                    <a:pt x="731" y="342"/>
                  </a:lnTo>
                  <a:lnTo>
                    <a:pt x="704" y="322"/>
                  </a:lnTo>
                  <a:lnTo>
                    <a:pt x="676" y="305"/>
                  </a:lnTo>
                  <a:lnTo>
                    <a:pt x="647" y="291"/>
                  </a:lnTo>
                  <a:lnTo>
                    <a:pt x="619" y="279"/>
                  </a:lnTo>
                  <a:lnTo>
                    <a:pt x="593" y="268"/>
                  </a:lnTo>
                  <a:lnTo>
                    <a:pt x="566" y="261"/>
                  </a:lnTo>
                  <a:lnTo>
                    <a:pt x="541" y="255"/>
                  </a:lnTo>
                  <a:lnTo>
                    <a:pt x="517" y="250"/>
                  </a:lnTo>
                  <a:lnTo>
                    <a:pt x="496" y="246"/>
                  </a:lnTo>
                  <a:lnTo>
                    <a:pt x="477" y="244"/>
                  </a:lnTo>
                  <a:lnTo>
                    <a:pt x="461" y="241"/>
                  </a:lnTo>
                  <a:lnTo>
                    <a:pt x="449" y="241"/>
                  </a:lnTo>
                  <a:lnTo>
                    <a:pt x="439" y="241"/>
                  </a:lnTo>
                  <a:lnTo>
                    <a:pt x="436" y="240"/>
                  </a:lnTo>
                  <a:lnTo>
                    <a:pt x="149" y="240"/>
                  </a:lnTo>
                  <a:lnTo>
                    <a:pt x="229" y="320"/>
                  </a:lnTo>
                  <a:lnTo>
                    <a:pt x="237" y="332"/>
                  </a:lnTo>
                  <a:lnTo>
                    <a:pt x="242" y="344"/>
                  </a:lnTo>
                  <a:lnTo>
                    <a:pt x="242" y="359"/>
                  </a:lnTo>
                  <a:lnTo>
                    <a:pt x="237" y="371"/>
                  </a:lnTo>
                  <a:lnTo>
                    <a:pt x="229" y="383"/>
                  </a:lnTo>
                  <a:lnTo>
                    <a:pt x="220" y="390"/>
                  </a:lnTo>
                  <a:lnTo>
                    <a:pt x="210" y="394"/>
                  </a:lnTo>
                  <a:lnTo>
                    <a:pt x="199" y="395"/>
                  </a:lnTo>
                  <a:lnTo>
                    <a:pt x="188" y="394"/>
                  </a:lnTo>
                  <a:lnTo>
                    <a:pt x="177" y="390"/>
                  </a:lnTo>
                  <a:lnTo>
                    <a:pt x="167" y="383"/>
                  </a:lnTo>
                  <a:lnTo>
                    <a:pt x="13" y="228"/>
                  </a:lnTo>
                  <a:lnTo>
                    <a:pt x="5" y="218"/>
                  </a:lnTo>
                  <a:lnTo>
                    <a:pt x="2" y="209"/>
                  </a:lnTo>
                  <a:lnTo>
                    <a:pt x="0" y="197"/>
                  </a:lnTo>
                  <a:lnTo>
                    <a:pt x="2" y="186"/>
                  </a:lnTo>
                  <a:lnTo>
                    <a:pt x="5" y="175"/>
                  </a:lnTo>
                  <a:lnTo>
                    <a:pt x="13" y="165"/>
                  </a:lnTo>
                  <a:lnTo>
                    <a:pt x="167" y="12"/>
                  </a:lnTo>
                  <a:lnTo>
                    <a:pt x="178" y="3"/>
                  </a:lnTo>
                  <a:lnTo>
                    <a:pt x="191"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sp>
          <p:nvSpPr>
            <p:cNvPr id="97" name="Freeform 152">
              <a:extLst>
                <a:ext uri="{FF2B5EF4-FFF2-40B4-BE49-F238E27FC236}">
                  <a16:creationId xmlns:a16="http://schemas.microsoft.com/office/drawing/2014/main" id="{483F4F67-6B00-4069-A72A-92D7F88B728A}"/>
                </a:ext>
              </a:extLst>
            </p:cNvPr>
            <p:cNvSpPr>
              <a:spLocks/>
            </p:cNvSpPr>
            <p:nvPr/>
          </p:nvSpPr>
          <p:spPr bwMode="auto">
            <a:xfrm>
              <a:off x="8855076" y="3824288"/>
              <a:ext cx="306388" cy="273050"/>
            </a:xfrm>
            <a:custGeom>
              <a:avLst/>
              <a:gdLst>
                <a:gd name="T0" fmla="*/ 62 w 963"/>
                <a:gd name="T1" fmla="*/ 3 h 862"/>
                <a:gd name="T2" fmla="*/ 85 w 963"/>
                <a:gd name="T3" fmla="*/ 26 h 862"/>
                <a:gd name="T4" fmla="*/ 88 w 963"/>
                <a:gd name="T5" fmla="*/ 180 h 862"/>
                <a:gd name="T6" fmla="*/ 97 w 963"/>
                <a:gd name="T7" fmla="*/ 284 h 862"/>
                <a:gd name="T8" fmla="*/ 122 w 963"/>
                <a:gd name="T9" fmla="*/ 370 h 862"/>
                <a:gd name="T10" fmla="*/ 160 w 963"/>
                <a:gd name="T11" fmla="*/ 440 h 862"/>
                <a:gd name="T12" fmla="*/ 207 w 963"/>
                <a:gd name="T13" fmla="*/ 495 h 862"/>
                <a:gd name="T14" fmla="*/ 259 w 963"/>
                <a:gd name="T15" fmla="*/ 538 h 862"/>
                <a:gd name="T16" fmla="*/ 316 w 963"/>
                <a:gd name="T17" fmla="*/ 569 h 862"/>
                <a:gd name="T18" fmla="*/ 370 w 963"/>
                <a:gd name="T19" fmla="*/ 592 h 862"/>
                <a:gd name="T20" fmla="*/ 422 w 963"/>
                <a:gd name="T21" fmla="*/ 605 h 862"/>
                <a:gd name="T22" fmla="*/ 467 w 963"/>
                <a:gd name="T23" fmla="*/ 614 h 862"/>
                <a:gd name="T24" fmla="*/ 502 w 963"/>
                <a:gd name="T25" fmla="*/ 619 h 862"/>
                <a:gd name="T26" fmla="*/ 524 w 963"/>
                <a:gd name="T27" fmla="*/ 619 h 862"/>
                <a:gd name="T28" fmla="*/ 814 w 963"/>
                <a:gd name="T29" fmla="*/ 620 h 862"/>
                <a:gd name="T30" fmla="*/ 726 w 963"/>
                <a:gd name="T31" fmla="*/ 528 h 862"/>
                <a:gd name="T32" fmla="*/ 721 w 963"/>
                <a:gd name="T33" fmla="*/ 501 h 862"/>
                <a:gd name="T34" fmla="*/ 734 w 963"/>
                <a:gd name="T35" fmla="*/ 477 h 862"/>
                <a:gd name="T36" fmla="*/ 758 w 963"/>
                <a:gd name="T37" fmla="*/ 465 h 862"/>
                <a:gd name="T38" fmla="*/ 785 w 963"/>
                <a:gd name="T39" fmla="*/ 470 h 862"/>
                <a:gd name="T40" fmla="*/ 951 w 963"/>
                <a:gd name="T41" fmla="*/ 632 h 862"/>
                <a:gd name="T42" fmla="*/ 961 w 963"/>
                <a:gd name="T43" fmla="*/ 651 h 862"/>
                <a:gd name="T44" fmla="*/ 961 w 963"/>
                <a:gd name="T45" fmla="*/ 674 h 862"/>
                <a:gd name="T46" fmla="*/ 951 w 963"/>
                <a:gd name="T47" fmla="*/ 695 h 862"/>
                <a:gd name="T48" fmla="*/ 786 w 963"/>
                <a:gd name="T49" fmla="*/ 856 h 862"/>
                <a:gd name="T50" fmla="*/ 764 w 963"/>
                <a:gd name="T51" fmla="*/ 862 h 862"/>
                <a:gd name="T52" fmla="*/ 743 w 963"/>
                <a:gd name="T53" fmla="*/ 856 h 862"/>
                <a:gd name="T54" fmla="*/ 726 w 963"/>
                <a:gd name="T55" fmla="*/ 837 h 862"/>
                <a:gd name="T56" fmla="*/ 721 w 963"/>
                <a:gd name="T57" fmla="*/ 811 h 862"/>
                <a:gd name="T58" fmla="*/ 734 w 963"/>
                <a:gd name="T59" fmla="*/ 787 h 862"/>
                <a:gd name="T60" fmla="*/ 527 w 963"/>
                <a:gd name="T61" fmla="*/ 707 h 862"/>
                <a:gd name="T62" fmla="*/ 518 w 963"/>
                <a:gd name="T63" fmla="*/ 707 h 862"/>
                <a:gd name="T64" fmla="*/ 492 w 963"/>
                <a:gd name="T65" fmla="*/ 704 h 862"/>
                <a:gd name="T66" fmla="*/ 455 w 963"/>
                <a:gd name="T67" fmla="*/ 700 h 862"/>
                <a:gd name="T68" fmla="*/ 406 w 963"/>
                <a:gd name="T69" fmla="*/ 690 h 862"/>
                <a:gd name="T70" fmla="*/ 352 w 963"/>
                <a:gd name="T71" fmla="*/ 675 h 862"/>
                <a:gd name="T72" fmla="*/ 293 w 963"/>
                <a:gd name="T73" fmla="*/ 654 h 862"/>
                <a:gd name="T74" fmla="*/ 232 w 963"/>
                <a:gd name="T75" fmla="*/ 622 h 862"/>
                <a:gd name="T76" fmla="*/ 173 w 963"/>
                <a:gd name="T77" fmla="*/ 581 h 862"/>
                <a:gd name="T78" fmla="*/ 119 w 963"/>
                <a:gd name="T79" fmla="*/ 529 h 862"/>
                <a:gd name="T80" fmla="*/ 71 w 963"/>
                <a:gd name="T81" fmla="*/ 465 h 862"/>
                <a:gd name="T82" fmla="*/ 34 w 963"/>
                <a:gd name="T83" fmla="*/ 385 h 862"/>
                <a:gd name="T84" fmla="*/ 10 w 963"/>
                <a:gd name="T85" fmla="*/ 291 h 862"/>
                <a:gd name="T86" fmla="*/ 0 w 963"/>
                <a:gd name="T87" fmla="*/ 180 h 862"/>
                <a:gd name="T88" fmla="*/ 4 w 963"/>
                <a:gd name="T89" fmla="*/ 26 h 862"/>
                <a:gd name="T90" fmla="*/ 27 w 963"/>
                <a:gd name="T91" fmla="*/ 3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3" h="862">
                  <a:moveTo>
                    <a:pt x="45" y="0"/>
                  </a:moveTo>
                  <a:lnTo>
                    <a:pt x="62" y="3"/>
                  </a:lnTo>
                  <a:lnTo>
                    <a:pt x="75" y="13"/>
                  </a:lnTo>
                  <a:lnTo>
                    <a:pt x="85" y="26"/>
                  </a:lnTo>
                  <a:lnTo>
                    <a:pt x="88" y="43"/>
                  </a:lnTo>
                  <a:lnTo>
                    <a:pt x="88" y="180"/>
                  </a:lnTo>
                  <a:lnTo>
                    <a:pt x="91" y="234"/>
                  </a:lnTo>
                  <a:lnTo>
                    <a:pt x="97" y="284"/>
                  </a:lnTo>
                  <a:lnTo>
                    <a:pt x="108" y="328"/>
                  </a:lnTo>
                  <a:lnTo>
                    <a:pt x="122" y="370"/>
                  </a:lnTo>
                  <a:lnTo>
                    <a:pt x="139" y="407"/>
                  </a:lnTo>
                  <a:lnTo>
                    <a:pt x="160" y="440"/>
                  </a:lnTo>
                  <a:lnTo>
                    <a:pt x="183" y="469"/>
                  </a:lnTo>
                  <a:lnTo>
                    <a:pt x="207" y="495"/>
                  </a:lnTo>
                  <a:lnTo>
                    <a:pt x="232" y="518"/>
                  </a:lnTo>
                  <a:lnTo>
                    <a:pt x="259" y="538"/>
                  </a:lnTo>
                  <a:lnTo>
                    <a:pt x="287" y="555"/>
                  </a:lnTo>
                  <a:lnTo>
                    <a:pt x="316" y="569"/>
                  </a:lnTo>
                  <a:lnTo>
                    <a:pt x="344" y="581"/>
                  </a:lnTo>
                  <a:lnTo>
                    <a:pt x="370" y="592"/>
                  </a:lnTo>
                  <a:lnTo>
                    <a:pt x="397" y="599"/>
                  </a:lnTo>
                  <a:lnTo>
                    <a:pt x="422" y="605"/>
                  </a:lnTo>
                  <a:lnTo>
                    <a:pt x="446" y="610"/>
                  </a:lnTo>
                  <a:lnTo>
                    <a:pt x="467" y="614"/>
                  </a:lnTo>
                  <a:lnTo>
                    <a:pt x="486" y="616"/>
                  </a:lnTo>
                  <a:lnTo>
                    <a:pt x="502" y="619"/>
                  </a:lnTo>
                  <a:lnTo>
                    <a:pt x="514" y="619"/>
                  </a:lnTo>
                  <a:lnTo>
                    <a:pt x="524" y="619"/>
                  </a:lnTo>
                  <a:lnTo>
                    <a:pt x="527" y="620"/>
                  </a:lnTo>
                  <a:lnTo>
                    <a:pt x="814" y="620"/>
                  </a:lnTo>
                  <a:lnTo>
                    <a:pt x="734" y="540"/>
                  </a:lnTo>
                  <a:lnTo>
                    <a:pt x="726" y="528"/>
                  </a:lnTo>
                  <a:lnTo>
                    <a:pt x="721" y="516"/>
                  </a:lnTo>
                  <a:lnTo>
                    <a:pt x="721" y="501"/>
                  </a:lnTo>
                  <a:lnTo>
                    <a:pt x="726" y="489"/>
                  </a:lnTo>
                  <a:lnTo>
                    <a:pt x="734" y="477"/>
                  </a:lnTo>
                  <a:lnTo>
                    <a:pt x="745" y="470"/>
                  </a:lnTo>
                  <a:lnTo>
                    <a:pt x="758" y="465"/>
                  </a:lnTo>
                  <a:lnTo>
                    <a:pt x="772" y="465"/>
                  </a:lnTo>
                  <a:lnTo>
                    <a:pt x="785" y="470"/>
                  </a:lnTo>
                  <a:lnTo>
                    <a:pt x="796" y="477"/>
                  </a:lnTo>
                  <a:lnTo>
                    <a:pt x="951" y="632"/>
                  </a:lnTo>
                  <a:lnTo>
                    <a:pt x="958" y="642"/>
                  </a:lnTo>
                  <a:lnTo>
                    <a:pt x="961" y="651"/>
                  </a:lnTo>
                  <a:lnTo>
                    <a:pt x="963" y="663"/>
                  </a:lnTo>
                  <a:lnTo>
                    <a:pt x="961" y="674"/>
                  </a:lnTo>
                  <a:lnTo>
                    <a:pt x="958" y="685"/>
                  </a:lnTo>
                  <a:lnTo>
                    <a:pt x="951" y="695"/>
                  </a:lnTo>
                  <a:lnTo>
                    <a:pt x="796" y="848"/>
                  </a:lnTo>
                  <a:lnTo>
                    <a:pt x="786" y="856"/>
                  </a:lnTo>
                  <a:lnTo>
                    <a:pt x="775" y="860"/>
                  </a:lnTo>
                  <a:lnTo>
                    <a:pt x="764" y="862"/>
                  </a:lnTo>
                  <a:lnTo>
                    <a:pt x="753" y="860"/>
                  </a:lnTo>
                  <a:lnTo>
                    <a:pt x="743" y="856"/>
                  </a:lnTo>
                  <a:lnTo>
                    <a:pt x="734" y="848"/>
                  </a:lnTo>
                  <a:lnTo>
                    <a:pt x="726" y="837"/>
                  </a:lnTo>
                  <a:lnTo>
                    <a:pt x="721" y="824"/>
                  </a:lnTo>
                  <a:lnTo>
                    <a:pt x="721" y="811"/>
                  </a:lnTo>
                  <a:lnTo>
                    <a:pt x="726" y="798"/>
                  </a:lnTo>
                  <a:lnTo>
                    <a:pt x="734" y="787"/>
                  </a:lnTo>
                  <a:lnTo>
                    <a:pt x="813" y="707"/>
                  </a:lnTo>
                  <a:lnTo>
                    <a:pt x="527" y="707"/>
                  </a:lnTo>
                  <a:lnTo>
                    <a:pt x="525" y="707"/>
                  </a:lnTo>
                  <a:lnTo>
                    <a:pt x="518" y="707"/>
                  </a:lnTo>
                  <a:lnTo>
                    <a:pt x="507" y="706"/>
                  </a:lnTo>
                  <a:lnTo>
                    <a:pt x="492" y="704"/>
                  </a:lnTo>
                  <a:lnTo>
                    <a:pt x="474" y="703"/>
                  </a:lnTo>
                  <a:lnTo>
                    <a:pt x="455" y="700"/>
                  </a:lnTo>
                  <a:lnTo>
                    <a:pt x="432" y="696"/>
                  </a:lnTo>
                  <a:lnTo>
                    <a:pt x="406" y="690"/>
                  </a:lnTo>
                  <a:lnTo>
                    <a:pt x="380" y="684"/>
                  </a:lnTo>
                  <a:lnTo>
                    <a:pt x="352" y="675"/>
                  </a:lnTo>
                  <a:lnTo>
                    <a:pt x="322" y="666"/>
                  </a:lnTo>
                  <a:lnTo>
                    <a:pt x="293" y="654"/>
                  </a:lnTo>
                  <a:lnTo>
                    <a:pt x="263" y="639"/>
                  </a:lnTo>
                  <a:lnTo>
                    <a:pt x="232" y="622"/>
                  </a:lnTo>
                  <a:lnTo>
                    <a:pt x="202" y="603"/>
                  </a:lnTo>
                  <a:lnTo>
                    <a:pt x="173" y="581"/>
                  </a:lnTo>
                  <a:lnTo>
                    <a:pt x="145" y="557"/>
                  </a:lnTo>
                  <a:lnTo>
                    <a:pt x="119" y="529"/>
                  </a:lnTo>
                  <a:lnTo>
                    <a:pt x="93" y="499"/>
                  </a:lnTo>
                  <a:lnTo>
                    <a:pt x="71" y="465"/>
                  </a:lnTo>
                  <a:lnTo>
                    <a:pt x="51" y="428"/>
                  </a:lnTo>
                  <a:lnTo>
                    <a:pt x="34" y="385"/>
                  </a:lnTo>
                  <a:lnTo>
                    <a:pt x="20" y="341"/>
                  </a:lnTo>
                  <a:lnTo>
                    <a:pt x="10" y="291"/>
                  </a:lnTo>
                  <a:lnTo>
                    <a:pt x="3" y="238"/>
                  </a:lnTo>
                  <a:lnTo>
                    <a:pt x="0" y="180"/>
                  </a:lnTo>
                  <a:lnTo>
                    <a:pt x="0" y="43"/>
                  </a:lnTo>
                  <a:lnTo>
                    <a:pt x="4" y="26"/>
                  </a:lnTo>
                  <a:lnTo>
                    <a:pt x="13" y="13"/>
                  </a:lnTo>
                  <a:lnTo>
                    <a:pt x="27" y="3"/>
                  </a:lnTo>
                  <a:lnTo>
                    <a:pt x="45" y="0"/>
                  </a:lnTo>
                  <a:close/>
                </a:path>
              </a:pathLst>
            </a:custGeom>
            <a:grpFill/>
            <a:ln w="0">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232222"/>
                </a:solidFill>
                <a:effectLst/>
                <a:uLnTx/>
                <a:uFillTx/>
                <a:latin typeface="Arial" panose="020B060402020202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id="{3C5B503F-8B85-4E48-BF02-3E88561371A4}"/>
              </a:ext>
            </a:extLst>
          </p:cNvPr>
          <p:cNvSpPr/>
          <p:nvPr/>
        </p:nvSpPr>
        <p:spPr>
          <a:xfrm>
            <a:off x="8136273" y="967695"/>
            <a:ext cx="3636661" cy="1972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buClrTx/>
              <a:buSzTx/>
              <a:buFont typeface="Arial" panose="020B0604020202020204" pitchFamily="34" charset="0"/>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Phase 1: Understand </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Diagnostic of key drivers impacting demand, </a:t>
            </a:r>
            <a:r>
              <a:rPr lang="en-GB" sz="1400" dirty="0">
                <a:solidFill>
                  <a:srgbClr val="FFFFFF"/>
                </a:solidFill>
                <a:latin typeface="Arial" panose="020B0604020202020204" pitchFamily="34" charset="0"/>
                <a:cs typeface="Arial" panose="020B0604020202020204" pitchFamily="34" charset="0"/>
              </a:rPr>
              <a:t>deep insights from primary care </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Understanding patient perspective and pain points</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Public useability testing of tools </a:t>
            </a:r>
          </a:p>
        </p:txBody>
      </p:sp>
      <p:sp>
        <p:nvSpPr>
          <p:cNvPr id="44" name="Text Placeholder 14">
            <a:extLst>
              <a:ext uri="{FF2B5EF4-FFF2-40B4-BE49-F238E27FC236}">
                <a16:creationId xmlns:a16="http://schemas.microsoft.com/office/drawing/2014/main" id="{44C17F79-6A71-4B0D-BD06-0985556981F7}"/>
              </a:ext>
            </a:extLst>
          </p:cNvPr>
          <p:cNvSpPr txBox="1">
            <a:spLocks/>
          </p:cNvSpPr>
          <p:nvPr/>
        </p:nvSpPr>
        <p:spPr>
          <a:xfrm>
            <a:off x="8037110" y="3049895"/>
            <a:ext cx="3834986" cy="1859833"/>
          </a:xfrm>
          <a:custGeom>
            <a:avLst/>
            <a:gdLst>
              <a:gd name="connsiteX0" fmla="*/ 64781 w 3032760"/>
              <a:gd name="connsiteY0" fmla="*/ 0 h 2766060"/>
              <a:gd name="connsiteX1" fmla="*/ 2967979 w 3032760"/>
              <a:gd name="connsiteY1" fmla="*/ 0 h 2766060"/>
              <a:gd name="connsiteX2" fmla="*/ 3032760 w 3032760"/>
              <a:gd name="connsiteY2" fmla="*/ 64781 h 2766060"/>
              <a:gd name="connsiteX3" fmla="*/ 3032760 w 3032760"/>
              <a:gd name="connsiteY3" fmla="*/ 2701279 h 2766060"/>
              <a:gd name="connsiteX4" fmla="*/ 2967979 w 3032760"/>
              <a:gd name="connsiteY4" fmla="*/ 2766060 h 2766060"/>
              <a:gd name="connsiteX5" fmla="*/ 64781 w 3032760"/>
              <a:gd name="connsiteY5" fmla="*/ 2766060 h 2766060"/>
              <a:gd name="connsiteX6" fmla="*/ 0 w 3032760"/>
              <a:gd name="connsiteY6" fmla="*/ 2701279 h 2766060"/>
              <a:gd name="connsiteX7" fmla="*/ 0 w 3032760"/>
              <a:gd name="connsiteY7" fmla="*/ 64781 h 2766060"/>
              <a:gd name="connsiteX8" fmla="*/ 64781 w 3032760"/>
              <a:gd name="connsiteY8" fmla="*/ 0 h 276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760" h="2766060">
                <a:moveTo>
                  <a:pt x="64781" y="0"/>
                </a:moveTo>
                <a:lnTo>
                  <a:pt x="2967979" y="0"/>
                </a:lnTo>
                <a:cubicBezTo>
                  <a:pt x="3003757" y="0"/>
                  <a:pt x="3032760" y="29003"/>
                  <a:pt x="3032760" y="64781"/>
                </a:cubicBezTo>
                <a:lnTo>
                  <a:pt x="3032760" y="2701279"/>
                </a:lnTo>
                <a:cubicBezTo>
                  <a:pt x="3032760" y="2737057"/>
                  <a:pt x="3003757" y="2766060"/>
                  <a:pt x="2967979" y="2766060"/>
                </a:cubicBezTo>
                <a:lnTo>
                  <a:pt x="64781" y="2766060"/>
                </a:lnTo>
                <a:cubicBezTo>
                  <a:pt x="29003" y="2766060"/>
                  <a:pt x="0" y="2737057"/>
                  <a:pt x="0" y="2701279"/>
                </a:cubicBezTo>
                <a:lnTo>
                  <a:pt x="0" y="64781"/>
                </a:lnTo>
                <a:cubicBezTo>
                  <a:pt x="0" y="29003"/>
                  <a:pt x="29003" y="0"/>
                  <a:pt x="64781" y="0"/>
                </a:cubicBezTo>
                <a:close/>
              </a:path>
            </a:pathLst>
          </a:custGeom>
          <a:solidFill>
            <a:schemeClr val="tx1">
              <a:lumMod val="50000"/>
              <a:lumOff val="50000"/>
            </a:schemeClr>
          </a:solidFill>
        </p:spPr>
        <p:txBody>
          <a:bodyPr vert="horz" wrap="square" lIns="252000" tIns="1144800" rIns="91440" bIns="46800" rtlCol="0" anchor="b">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177800" indent="-171450"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361950" indent="-16510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2"/>
                </a:solidFill>
                <a:latin typeface="+mn-lt"/>
                <a:ea typeface="+mn-ea"/>
                <a:cs typeface="+mn-cs"/>
              </a:defRPr>
            </a:lvl3pPr>
            <a:lvl4pPr marL="539750" indent="-152400" algn="l" defTabSz="914400" rtl="0" eaLnBrk="1" latinLnBrk="0" hangingPunct="1">
              <a:lnSpc>
                <a:spcPct val="9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4pPr>
            <a:lvl5pPr marL="717550" indent="-146050" algn="l" defTabSz="914400" rtl="0" eaLnBrk="1" latinLnBrk="0" hangingPunct="1">
              <a:lnSpc>
                <a:spcPct val="9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600"/>
              </a:spcAft>
              <a:buClrTx/>
              <a:buSzTx/>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 name="Text Placeholder 14">
            <a:extLst>
              <a:ext uri="{FF2B5EF4-FFF2-40B4-BE49-F238E27FC236}">
                <a16:creationId xmlns:a16="http://schemas.microsoft.com/office/drawing/2014/main" id="{E4C94A59-4A3F-48F6-9464-9E48FBD9FC63}"/>
              </a:ext>
            </a:extLst>
          </p:cNvPr>
          <p:cNvSpPr txBox="1">
            <a:spLocks/>
          </p:cNvSpPr>
          <p:nvPr/>
        </p:nvSpPr>
        <p:spPr>
          <a:xfrm>
            <a:off x="8035681" y="5032327"/>
            <a:ext cx="3834986" cy="1590816"/>
          </a:xfrm>
          <a:custGeom>
            <a:avLst/>
            <a:gdLst>
              <a:gd name="connsiteX0" fmla="*/ 64781 w 3032760"/>
              <a:gd name="connsiteY0" fmla="*/ 0 h 2766060"/>
              <a:gd name="connsiteX1" fmla="*/ 2967979 w 3032760"/>
              <a:gd name="connsiteY1" fmla="*/ 0 h 2766060"/>
              <a:gd name="connsiteX2" fmla="*/ 3032760 w 3032760"/>
              <a:gd name="connsiteY2" fmla="*/ 64781 h 2766060"/>
              <a:gd name="connsiteX3" fmla="*/ 3032760 w 3032760"/>
              <a:gd name="connsiteY3" fmla="*/ 2701279 h 2766060"/>
              <a:gd name="connsiteX4" fmla="*/ 2967979 w 3032760"/>
              <a:gd name="connsiteY4" fmla="*/ 2766060 h 2766060"/>
              <a:gd name="connsiteX5" fmla="*/ 64781 w 3032760"/>
              <a:gd name="connsiteY5" fmla="*/ 2766060 h 2766060"/>
              <a:gd name="connsiteX6" fmla="*/ 0 w 3032760"/>
              <a:gd name="connsiteY6" fmla="*/ 2701279 h 2766060"/>
              <a:gd name="connsiteX7" fmla="*/ 0 w 3032760"/>
              <a:gd name="connsiteY7" fmla="*/ 64781 h 2766060"/>
              <a:gd name="connsiteX8" fmla="*/ 64781 w 3032760"/>
              <a:gd name="connsiteY8" fmla="*/ 0 h 276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760" h="2766060">
                <a:moveTo>
                  <a:pt x="64781" y="0"/>
                </a:moveTo>
                <a:lnTo>
                  <a:pt x="2967979" y="0"/>
                </a:lnTo>
                <a:cubicBezTo>
                  <a:pt x="3003757" y="0"/>
                  <a:pt x="3032760" y="29003"/>
                  <a:pt x="3032760" y="64781"/>
                </a:cubicBezTo>
                <a:lnTo>
                  <a:pt x="3032760" y="2701279"/>
                </a:lnTo>
                <a:cubicBezTo>
                  <a:pt x="3032760" y="2737057"/>
                  <a:pt x="3003757" y="2766060"/>
                  <a:pt x="2967979" y="2766060"/>
                </a:cubicBezTo>
                <a:lnTo>
                  <a:pt x="64781" y="2766060"/>
                </a:lnTo>
                <a:cubicBezTo>
                  <a:pt x="29003" y="2766060"/>
                  <a:pt x="0" y="2737057"/>
                  <a:pt x="0" y="2701279"/>
                </a:cubicBezTo>
                <a:lnTo>
                  <a:pt x="0" y="64781"/>
                </a:lnTo>
                <a:cubicBezTo>
                  <a:pt x="0" y="29003"/>
                  <a:pt x="29003" y="0"/>
                  <a:pt x="64781" y="0"/>
                </a:cubicBezTo>
                <a:close/>
              </a:path>
            </a:pathLst>
          </a:custGeom>
          <a:solidFill>
            <a:schemeClr val="tx1">
              <a:lumMod val="50000"/>
              <a:lumOff val="50000"/>
            </a:schemeClr>
          </a:solidFill>
        </p:spPr>
        <p:txBody>
          <a:bodyPr vert="horz" wrap="square" lIns="252000" tIns="1144800" rIns="91440" bIns="46800" rtlCol="0" anchor="b">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177800" indent="-171450"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361950" indent="-16510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2"/>
                </a:solidFill>
                <a:latin typeface="+mn-lt"/>
                <a:ea typeface="+mn-ea"/>
                <a:cs typeface="+mn-cs"/>
              </a:defRPr>
            </a:lvl3pPr>
            <a:lvl4pPr marL="539750" indent="-152400" algn="l" defTabSz="914400" rtl="0" eaLnBrk="1" latinLnBrk="0" hangingPunct="1">
              <a:lnSpc>
                <a:spcPct val="9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4pPr>
            <a:lvl5pPr marL="717550" indent="-146050" algn="l" defTabSz="914400" rtl="0" eaLnBrk="1" latinLnBrk="0" hangingPunct="1">
              <a:lnSpc>
                <a:spcPct val="9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600"/>
              </a:spcAft>
              <a:buClrTx/>
              <a:buSzTx/>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468865EE-F62C-4A8F-9B06-AC2E46E21C0A}"/>
              </a:ext>
            </a:extLst>
          </p:cNvPr>
          <p:cNvSpPr/>
          <p:nvPr/>
        </p:nvSpPr>
        <p:spPr>
          <a:xfrm>
            <a:off x="8160431" y="3030291"/>
            <a:ext cx="3636661" cy="1972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buClrTx/>
              <a:buSzTx/>
              <a:buFont typeface="Arial" panose="020B0604020202020204" pitchFamily="34" charset="0"/>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Phase 2: Reimagine </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Design a GM blueprint and implementation</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Build core patient profiles into the design and blueprint to support inclusion </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Coproduce with patient cohorts </a:t>
            </a:r>
          </a:p>
          <a:p>
            <a:pPr marL="0" marR="0" lvl="0" indent="0" algn="ctr" defTabSz="914400" rtl="0" eaLnBrk="1" fontAlgn="auto" latinLnBrk="0" hangingPunct="1">
              <a:spcBef>
                <a:spcPts val="0"/>
              </a:spcBef>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7BAEB2DA-5D25-4A08-90D2-E4B92B401AC3}"/>
              </a:ext>
            </a:extLst>
          </p:cNvPr>
          <p:cNvSpPr/>
          <p:nvPr/>
        </p:nvSpPr>
        <p:spPr>
          <a:xfrm>
            <a:off x="8102573" y="5081182"/>
            <a:ext cx="3636661" cy="1687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buClrTx/>
              <a:buSzTx/>
              <a:buFont typeface="Arial" panose="020B0604020202020204" pitchFamily="34" charset="0"/>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Phase 3: Implement </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Build a delivery plan and implement improvements in each practice</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Public facing campaign to build trust in digital </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lang="en-GB" sz="1400" dirty="0">
                <a:solidFill>
                  <a:srgbClr val="FFFFFF"/>
                </a:solidFill>
                <a:latin typeface="Arial" panose="020B0604020202020204" pitchFamily="34" charset="0"/>
                <a:cs typeface="Arial" panose="020B0604020202020204" pitchFamily="34" charset="0"/>
              </a:rPr>
              <a:t>Deploy digital facilitators </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spcBef>
                <a:spcPts val="0"/>
              </a:spcBef>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B462A78-3DA3-496B-B155-A8EE3B9026B3}"/>
              </a:ext>
            </a:extLst>
          </p:cNvPr>
          <p:cNvSpPr/>
          <p:nvPr/>
        </p:nvSpPr>
        <p:spPr>
          <a:xfrm>
            <a:off x="6616205" y="438291"/>
            <a:ext cx="5254462" cy="521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dirty="0">
                <a:solidFill>
                  <a:srgbClr val="3F5664"/>
                </a:solidFill>
                <a:latin typeface="Arial" panose="020B0604020202020204" pitchFamily="34" charset="0"/>
                <a:cs typeface="Arial" panose="020B0604020202020204" pitchFamily="34" charset="0"/>
              </a:rPr>
              <a:t>GM digital first primary care 3 stage programme:</a:t>
            </a:r>
          </a:p>
        </p:txBody>
      </p:sp>
    </p:spTree>
    <p:extLst>
      <p:ext uri="{BB962C8B-B14F-4D97-AF65-F5344CB8AC3E}">
        <p14:creationId xmlns:p14="http://schemas.microsoft.com/office/powerpoint/2010/main" val="3765339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C89549-436C-4988-AFA9-47A04A038DEA}"/>
              </a:ext>
            </a:extLst>
          </p:cNvPr>
          <p:cNvSpPr>
            <a:spLocks noGrp="1"/>
          </p:cNvSpPr>
          <p:nvPr>
            <p:ph type="sldNum" sz="quarter" idx="12"/>
          </p:nvPr>
        </p:nvSpPr>
        <p:spPr/>
        <p:txBody>
          <a:bodyPr/>
          <a:lstStyle/>
          <a:p>
            <a:fld id="{6CB6EB32-20C3-4507-AF86-266995C26122}" type="slidenum">
              <a:rPr lang="en-GB" smtClean="0"/>
              <a:pPr/>
              <a:t>25</a:t>
            </a:fld>
            <a:endParaRPr lang="en-GB"/>
          </a:p>
        </p:txBody>
      </p:sp>
      <p:sp>
        <p:nvSpPr>
          <p:cNvPr id="6" name="Title 5">
            <a:extLst>
              <a:ext uri="{FF2B5EF4-FFF2-40B4-BE49-F238E27FC236}">
                <a16:creationId xmlns:a16="http://schemas.microsoft.com/office/drawing/2014/main" id="{D6BB6E18-1DF0-45CB-B4D8-78F023915CD3}"/>
              </a:ext>
            </a:extLst>
          </p:cNvPr>
          <p:cNvSpPr>
            <a:spLocks noGrp="1"/>
          </p:cNvSpPr>
          <p:nvPr>
            <p:ph type="title"/>
          </p:nvPr>
        </p:nvSpPr>
        <p:spPr>
          <a:xfrm>
            <a:off x="908570" y="434299"/>
            <a:ext cx="10593943" cy="488404"/>
          </a:xfrm>
        </p:spPr>
        <p:txBody>
          <a:bodyPr>
            <a:normAutofit fontScale="90000"/>
          </a:bodyPr>
          <a:lstStyle/>
          <a:p>
            <a:r>
              <a:rPr lang="en-GB" sz="2800" dirty="0">
                <a:latin typeface="Arial" panose="020B0604020202020204" pitchFamily="34" charset="0"/>
                <a:cs typeface="Arial" panose="020B0604020202020204" pitchFamily="34" charset="0"/>
              </a:rPr>
              <a:t>GPs and practice staff provided valuable insights into daily pressures and challenges impacting digital optimisation </a:t>
            </a:r>
          </a:p>
        </p:txBody>
      </p:sp>
      <p:sp>
        <p:nvSpPr>
          <p:cNvPr id="9" name="Text Placeholder 8">
            <a:extLst>
              <a:ext uri="{FF2B5EF4-FFF2-40B4-BE49-F238E27FC236}">
                <a16:creationId xmlns:a16="http://schemas.microsoft.com/office/drawing/2014/main" id="{35BC2650-081B-404C-8B37-B14A47E0F34E}"/>
              </a:ext>
            </a:extLst>
          </p:cNvPr>
          <p:cNvSpPr>
            <a:spLocks noGrp="1"/>
          </p:cNvSpPr>
          <p:nvPr>
            <p:ph type="body" sz="quarter" idx="32"/>
          </p:nvPr>
        </p:nvSpPr>
        <p:spPr>
          <a:solidFill>
            <a:srgbClr val="C7E146"/>
          </a:solidFill>
        </p:spPr>
        <p:txBody>
          <a:bodyPr/>
          <a:lstStyle/>
          <a:p>
            <a:endParaRPr lang="en-GB" dirty="0"/>
          </a:p>
        </p:txBody>
      </p:sp>
      <p:sp>
        <p:nvSpPr>
          <p:cNvPr id="8" name="Text Placeholder 7">
            <a:extLst>
              <a:ext uri="{FF2B5EF4-FFF2-40B4-BE49-F238E27FC236}">
                <a16:creationId xmlns:a16="http://schemas.microsoft.com/office/drawing/2014/main" id="{905180B1-FA8C-46DD-BB40-D435022D3043}"/>
              </a:ext>
            </a:extLst>
          </p:cNvPr>
          <p:cNvSpPr>
            <a:spLocks noGrp="1"/>
          </p:cNvSpPr>
          <p:nvPr>
            <p:ph type="body" sz="quarter" idx="31"/>
          </p:nvPr>
        </p:nvSpPr>
        <p:spPr/>
        <p:txBody>
          <a:bodyPr>
            <a:normAutofit fontScale="62500" lnSpcReduction="20000"/>
          </a:bodyPr>
          <a:lstStyle/>
          <a:p>
            <a:endParaRPr lang="en-GB"/>
          </a:p>
        </p:txBody>
      </p:sp>
      <p:sp>
        <p:nvSpPr>
          <p:cNvPr id="10" name="Text Placeholder 9">
            <a:extLst>
              <a:ext uri="{FF2B5EF4-FFF2-40B4-BE49-F238E27FC236}">
                <a16:creationId xmlns:a16="http://schemas.microsoft.com/office/drawing/2014/main" id="{343A976A-C4DE-4A18-9D18-87229740EDC9}"/>
              </a:ext>
            </a:extLst>
          </p:cNvPr>
          <p:cNvSpPr>
            <a:spLocks noGrp="1"/>
          </p:cNvSpPr>
          <p:nvPr>
            <p:ph type="body" sz="quarter" idx="33"/>
          </p:nvPr>
        </p:nvSpPr>
        <p:spPr/>
        <p:txBody>
          <a:bodyPr/>
          <a:lstStyle/>
          <a:p>
            <a:endParaRPr lang="en-GB"/>
          </a:p>
        </p:txBody>
      </p:sp>
      <p:sp>
        <p:nvSpPr>
          <p:cNvPr id="11" name="Rectangle 10">
            <a:extLst>
              <a:ext uri="{FF2B5EF4-FFF2-40B4-BE49-F238E27FC236}">
                <a16:creationId xmlns:a16="http://schemas.microsoft.com/office/drawing/2014/main" id="{F8D2FD94-EC30-4520-BA08-175E06BDE0BF}"/>
              </a:ext>
            </a:extLst>
          </p:cNvPr>
          <p:cNvSpPr/>
          <p:nvPr/>
        </p:nvSpPr>
        <p:spPr>
          <a:xfrm>
            <a:off x="1714320" y="1496745"/>
            <a:ext cx="2664000" cy="771558"/>
          </a:xfrm>
          <a:prstGeom prst="rect">
            <a:avLst/>
          </a:prstGeom>
          <a:solidFill>
            <a:srgbClr val="3F5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Practices are facing more aggregate demand</a:t>
            </a:r>
            <a:endParaRPr lang="en-GB" sz="1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EB884EB-53E3-45C7-B56A-C0E7AC375240}"/>
              </a:ext>
            </a:extLst>
          </p:cNvPr>
          <p:cNvSpPr/>
          <p:nvPr/>
        </p:nvSpPr>
        <p:spPr>
          <a:xfrm>
            <a:off x="4765638" y="1490860"/>
            <a:ext cx="7216756" cy="825639"/>
          </a:xfrm>
          <a:prstGeom prst="rect">
            <a:avLst/>
          </a:prstGeom>
          <a:noFill/>
          <a:ln w="19050">
            <a:solidFill>
              <a:srgbClr val="C7E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spcAft>
                <a:spcPts val="1000"/>
              </a:spcAft>
              <a:buNone/>
            </a:pPr>
            <a:r>
              <a:rPr lang="en-GB"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Monthly volume of requests through all channels increased from ~25% of practice list size in January 2020 to ~35% in January 2021. Following a quantum leap in adoption of digital </a:t>
            </a:r>
            <a:r>
              <a:rPr lang="en-GB" sz="12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at the start of the COVID-19 pandemic, t</a:t>
            </a:r>
            <a:r>
              <a:rPr lang="en-GB"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he channel mix has remained fairly constant, with a gradual shift to </a:t>
            </a:r>
            <a:r>
              <a:rPr lang="en-GB" sz="12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offline channels observed in recent months. The types of request have remained constant.</a:t>
            </a:r>
            <a:endParaRPr lang="en-GB" sz="1200" baseline="300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427493BC-C0C7-475E-9C02-F8A3A1EE8A76}"/>
              </a:ext>
            </a:extLst>
          </p:cNvPr>
          <p:cNvSpPr/>
          <p:nvPr/>
        </p:nvSpPr>
        <p:spPr>
          <a:xfrm>
            <a:off x="1714320" y="2327005"/>
            <a:ext cx="2664000" cy="954243"/>
          </a:xfrm>
          <a:prstGeom prst="rect">
            <a:avLst/>
          </a:prstGeom>
          <a:solidFill>
            <a:srgbClr val="3F5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400" dirty="0">
                <a:solidFill>
                  <a:schemeClr val="bg1"/>
                </a:solidFill>
                <a:latin typeface="Arial" panose="020B0604020202020204" pitchFamily="34" charset="0"/>
                <a:cs typeface="Arial" panose="020B0604020202020204" pitchFamily="34" charset="0"/>
              </a:rPr>
              <a:t>Some practices are reverting back to old processes due to increased demand</a:t>
            </a:r>
          </a:p>
        </p:txBody>
      </p:sp>
      <p:sp>
        <p:nvSpPr>
          <p:cNvPr id="14" name="Rectangle 13">
            <a:extLst>
              <a:ext uri="{FF2B5EF4-FFF2-40B4-BE49-F238E27FC236}">
                <a16:creationId xmlns:a16="http://schemas.microsoft.com/office/drawing/2014/main" id="{82045C0E-D489-4D54-ACC5-19EEC8260218}"/>
              </a:ext>
            </a:extLst>
          </p:cNvPr>
          <p:cNvSpPr/>
          <p:nvPr/>
        </p:nvSpPr>
        <p:spPr>
          <a:xfrm>
            <a:off x="4765638" y="2390402"/>
            <a:ext cx="7216756" cy="857071"/>
          </a:xfrm>
          <a:prstGeom prst="rect">
            <a:avLst/>
          </a:prstGeom>
          <a:noFill/>
          <a:ln w="19050">
            <a:solidFill>
              <a:srgbClr val="C7E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spcAft>
                <a:spcPts val="1000"/>
              </a:spcAft>
              <a:buNone/>
            </a:pPr>
            <a:r>
              <a:rPr lang="en-GB"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GP practices are increasingly switching off digital channels: </a:t>
            </a:r>
            <a:r>
              <a:rPr lang="en-US" sz="12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the a</a:t>
            </a:r>
            <a:r>
              <a:rPr lang="en-US"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verage “openness” score for </a:t>
            </a:r>
            <a:r>
              <a:rPr lang="en-US" sz="1200" dirty="0" err="1">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AskMyGP</a:t>
            </a:r>
            <a:r>
              <a:rPr lang="en-US"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practices in GM fell 25% from June 2020 to September 2021. </a:t>
            </a:r>
            <a:endParaRPr lang="en-GB" sz="12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E9D6E41-6680-4FED-BC68-283F95D96979}"/>
              </a:ext>
            </a:extLst>
          </p:cNvPr>
          <p:cNvSpPr/>
          <p:nvPr/>
        </p:nvSpPr>
        <p:spPr>
          <a:xfrm>
            <a:off x="1714320" y="3324864"/>
            <a:ext cx="2664000" cy="1031920"/>
          </a:xfrm>
          <a:prstGeom prst="rect">
            <a:avLst/>
          </a:prstGeom>
          <a:solidFill>
            <a:srgbClr val="3F5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400" dirty="0">
                <a:solidFill>
                  <a:schemeClr val="bg1"/>
                </a:solidFill>
                <a:latin typeface="Arial" panose="020B0604020202020204" pitchFamily="34" charset="0"/>
                <a:cs typeface="Arial" panose="020B0604020202020204" pitchFamily="34" charset="0"/>
              </a:rPr>
              <a:t>A key driver of demand is likely recovery from COVID-19 backlog</a:t>
            </a:r>
          </a:p>
        </p:txBody>
      </p:sp>
      <p:sp>
        <p:nvSpPr>
          <p:cNvPr id="16" name="Rectangle 15">
            <a:extLst>
              <a:ext uri="{FF2B5EF4-FFF2-40B4-BE49-F238E27FC236}">
                <a16:creationId xmlns:a16="http://schemas.microsoft.com/office/drawing/2014/main" id="{84629497-17C5-4553-ABA7-164AB78710E7}"/>
              </a:ext>
            </a:extLst>
          </p:cNvPr>
          <p:cNvSpPr/>
          <p:nvPr/>
        </p:nvSpPr>
        <p:spPr>
          <a:xfrm>
            <a:off x="4765638" y="3313913"/>
            <a:ext cx="7216756" cy="1031920"/>
          </a:xfrm>
          <a:prstGeom prst="rect">
            <a:avLst/>
          </a:prstGeom>
          <a:noFill/>
          <a:ln w="19050">
            <a:solidFill>
              <a:srgbClr val="C7E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spcAft>
                <a:spcPts val="1000"/>
              </a:spcAft>
              <a:buNone/>
            </a:pPr>
            <a:r>
              <a:rPr lang="en-GB"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Given the mix of how citizens make appointments has not changed dramatically, it does not appear likely that increased demand can be explained solely by reference to easier access through digital channels. Therefore, the likely drivers of demand are (</a:t>
            </a:r>
            <a:r>
              <a:rPr lang="en-GB" sz="1200" dirty="0" err="1">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i</a:t>
            </a:r>
            <a:r>
              <a:rPr lang="en-GB"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spill over effects from backlogs in other settings of care (e.g., patients chasing up their referrals) and (ii) COVID-19 induced primary care demand.</a:t>
            </a:r>
            <a:endParaRPr lang="en-GB" sz="12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CBA3A47-E74B-4B52-8EF7-FAEA5C51D6DF}"/>
              </a:ext>
            </a:extLst>
          </p:cNvPr>
          <p:cNvSpPr/>
          <p:nvPr/>
        </p:nvSpPr>
        <p:spPr>
          <a:xfrm>
            <a:off x="1714320" y="4433041"/>
            <a:ext cx="2664000" cy="859063"/>
          </a:xfrm>
          <a:prstGeom prst="rect">
            <a:avLst/>
          </a:prstGeom>
          <a:solidFill>
            <a:srgbClr val="3F5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1400" dirty="0">
                <a:solidFill>
                  <a:schemeClr val="bg1"/>
                </a:solidFill>
                <a:latin typeface="Arial" panose="020B0604020202020204" pitchFamily="34" charset="0"/>
                <a:cs typeface="Arial" panose="020B0604020202020204" pitchFamily="34" charset="0"/>
              </a:rPr>
              <a:t>Practices have not adapted their ways of working to meet this increased demand</a:t>
            </a:r>
            <a:endParaRPr lang="en-GB" sz="14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3AE83D8-AEB6-400E-8699-8D59D56BA5E5}"/>
              </a:ext>
            </a:extLst>
          </p:cNvPr>
          <p:cNvSpPr/>
          <p:nvPr/>
        </p:nvSpPr>
        <p:spPr>
          <a:xfrm>
            <a:off x="4765638" y="4423224"/>
            <a:ext cx="7216756" cy="859063"/>
          </a:xfrm>
          <a:prstGeom prst="rect">
            <a:avLst/>
          </a:prstGeom>
          <a:noFill/>
          <a:ln w="19050">
            <a:solidFill>
              <a:srgbClr val="C7E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spcAft>
                <a:spcPts val="1000"/>
              </a:spcAft>
              <a:buNone/>
            </a:pPr>
            <a:r>
              <a:rPr lang="en-US"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Few practices have adapted staff working patterns and/or matched capacity with demand data; only half of practices use digital template responses; and 28% of practice have never reviewed demand data extracted from the online consultation tool. </a:t>
            </a:r>
            <a:endParaRPr lang="en-US" sz="12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9" name="Rectangle 18">
            <a:extLst>
              <a:ext uri="{FF2B5EF4-FFF2-40B4-BE49-F238E27FC236}">
                <a16:creationId xmlns:a16="http://schemas.microsoft.com/office/drawing/2014/main" id="{B3638354-3C72-4465-A96B-6B03DA021767}"/>
              </a:ext>
            </a:extLst>
          </p:cNvPr>
          <p:cNvSpPr/>
          <p:nvPr/>
        </p:nvSpPr>
        <p:spPr>
          <a:xfrm>
            <a:off x="1714320" y="5368362"/>
            <a:ext cx="2664000" cy="1071651"/>
          </a:xfrm>
          <a:prstGeom prst="rect">
            <a:avLst/>
          </a:prstGeom>
          <a:solidFill>
            <a:srgbClr val="3F5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400" dirty="0">
                <a:solidFill>
                  <a:schemeClr val="bg1"/>
                </a:solidFill>
                <a:latin typeface="Arial" panose="020B0604020202020204" pitchFamily="34" charset="0"/>
                <a:cs typeface="Arial" panose="020B0604020202020204" pitchFamily="34" charset="0"/>
              </a:rPr>
              <a:t>Practices are facing an increase in non-patient-facing workload</a:t>
            </a:r>
          </a:p>
        </p:txBody>
      </p:sp>
      <p:sp>
        <p:nvSpPr>
          <p:cNvPr id="20" name="Rectangle 19">
            <a:extLst>
              <a:ext uri="{FF2B5EF4-FFF2-40B4-BE49-F238E27FC236}">
                <a16:creationId xmlns:a16="http://schemas.microsoft.com/office/drawing/2014/main" id="{0ABD3E7E-54EA-4129-BC2B-F926CB916622}"/>
              </a:ext>
            </a:extLst>
          </p:cNvPr>
          <p:cNvSpPr/>
          <p:nvPr/>
        </p:nvSpPr>
        <p:spPr>
          <a:xfrm>
            <a:off x="4765638" y="5359677"/>
            <a:ext cx="7216756" cy="1089023"/>
          </a:xfrm>
          <a:prstGeom prst="rect">
            <a:avLst/>
          </a:prstGeom>
          <a:noFill/>
          <a:ln w="19050">
            <a:solidFill>
              <a:srgbClr val="C7E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spcAft>
                <a:spcPts val="1000"/>
              </a:spcAft>
              <a:buNone/>
            </a:pPr>
            <a:r>
              <a:rPr lang="en-GB"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Practices identified two primary drivers of this increase: (</a:t>
            </a:r>
            <a:r>
              <a:rPr lang="en-GB" sz="1200" dirty="0" err="1">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i</a:t>
            </a:r>
            <a:r>
              <a:rPr lang="en-GB"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an increase in Secondary Care generated work such as follow-up bloods at GP or chasing results and (ii) </a:t>
            </a:r>
            <a:r>
              <a:rPr lang="en-US"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managing the large inflow of letters which arrive at the practice – some by mail, some electronic, and some by patient themselves. Lack of </a:t>
            </a:r>
            <a:r>
              <a:rPr lang="en-US" sz="1200" dirty="0" err="1">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standardisation</a:t>
            </a:r>
            <a:r>
              <a:rPr lang="en-US"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adds substantial burden to admin workloads and GPs can spend up to ~1-2 hours reviewin</a:t>
            </a:r>
            <a:r>
              <a:rPr lang="en-US" sz="12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g letters per day.</a:t>
            </a:r>
            <a:endParaRPr lang="en-US" sz="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A3802BA8-E354-412E-A0EE-CCB856F9215F}"/>
              </a:ext>
            </a:extLst>
          </p:cNvPr>
          <p:cNvCxnSpPr>
            <a:cxnSpLocks/>
            <a:stCxn id="11" idx="3"/>
            <a:endCxn id="12" idx="1"/>
          </p:cNvCxnSpPr>
          <p:nvPr/>
        </p:nvCxnSpPr>
        <p:spPr>
          <a:xfrm>
            <a:off x="4378320" y="1882524"/>
            <a:ext cx="387318" cy="2115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7B5770-0D12-4090-9ACB-A8A457928179}"/>
              </a:ext>
            </a:extLst>
          </p:cNvPr>
          <p:cNvCxnSpPr>
            <a:cxnSpLocks/>
            <a:stCxn id="13" idx="3"/>
            <a:endCxn id="14" idx="1"/>
          </p:cNvCxnSpPr>
          <p:nvPr/>
        </p:nvCxnSpPr>
        <p:spPr>
          <a:xfrm>
            <a:off x="4378320" y="2804127"/>
            <a:ext cx="387318" cy="14811"/>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79556F-5520-4C77-B818-18480A3F446F}"/>
              </a:ext>
            </a:extLst>
          </p:cNvPr>
          <p:cNvCxnSpPr>
            <a:cxnSpLocks/>
            <a:stCxn id="15" idx="3"/>
            <a:endCxn id="16" idx="1"/>
          </p:cNvCxnSpPr>
          <p:nvPr/>
        </p:nvCxnSpPr>
        <p:spPr>
          <a:xfrm flipV="1">
            <a:off x="4378320" y="3829873"/>
            <a:ext cx="387318" cy="10951"/>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5CEBE6-FDE1-4D15-9D63-25937F2A67AC}"/>
              </a:ext>
            </a:extLst>
          </p:cNvPr>
          <p:cNvCxnSpPr>
            <a:cxnSpLocks/>
            <a:stCxn id="17" idx="3"/>
            <a:endCxn id="18" idx="1"/>
          </p:cNvCxnSpPr>
          <p:nvPr/>
        </p:nvCxnSpPr>
        <p:spPr>
          <a:xfrm flipV="1">
            <a:off x="4378320" y="4852756"/>
            <a:ext cx="387318" cy="9817"/>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E01B5D-EB01-42E8-99EC-13604FDA9317}"/>
              </a:ext>
            </a:extLst>
          </p:cNvPr>
          <p:cNvCxnSpPr>
            <a:cxnSpLocks/>
            <a:stCxn id="19" idx="3"/>
            <a:endCxn id="20" idx="1"/>
          </p:cNvCxnSpPr>
          <p:nvPr/>
        </p:nvCxnSpPr>
        <p:spPr>
          <a:xfrm>
            <a:off x="4378320" y="5904188"/>
            <a:ext cx="387318" cy="1"/>
          </a:xfrm>
          <a:prstGeom prst="line">
            <a:avLst/>
          </a:prstGeom>
          <a:ln w="12700">
            <a:noFill/>
          </a:ln>
        </p:spPr>
        <p:style>
          <a:lnRef idx="1">
            <a:schemeClr val="accent1"/>
          </a:lnRef>
          <a:fillRef idx="0">
            <a:schemeClr val="accent1"/>
          </a:fillRef>
          <a:effectRef idx="0">
            <a:schemeClr val="accent1"/>
          </a:effectRef>
          <a:fontRef idx="minor">
            <a:schemeClr val="tx1"/>
          </a:fontRef>
        </p:style>
      </p:cxnSp>
      <p:pic>
        <p:nvPicPr>
          <p:cNvPr id="26" name="CustomIcon">
            <a:extLst>
              <a:ext uri="{FF2B5EF4-FFF2-40B4-BE49-F238E27FC236}">
                <a16:creationId xmlns:a16="http://schemas.microsoft.com/office/drawing/2014/main" id="{BC0B0AFE-8CD4-429C-A17E-80F3DF28FB19}"/>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tretch>
            <a:fillRect/>
          </a:stretch>
        </p:blipFill>
        <p:spPr>
          <a:xfrm>
            <a:off x="888288" y="2555780"/>
            <a:ext cx="604333" cy="604333"/>
          </a:xfrm>
          <a:prstGeom prst="rect">
            <a:avLst/>
          </a:prstGeom>
        </p:spPr>
      </p:pic>
      <p:pic>
        <p:nvPicPr>
          <p:cNvPr id="27" name="CustomIcon">
            <a:extLst>
              <a:ext uri="{FF2B5EF4-FFF2-40B4-BE49-F238E27FC236}">
                <a16:creationId xmlns:a16="http://schemas.microsoft.com/office/drawing/2014/main" id="{BE3D089A-D307-4598-B8B9-FCD43783B578}"/>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tretch>
            <a:fillRect/>
          </a:stretch>
        </p:blipFill>
        <p:spPr>
          <a:xfrm>
            <a:off x="889323" y="1490860"/>
            <a:ext cx="604333" cy="604333"/>
          </a:xfrm>
          <a:prstGeom prst="rect">
            <a:avLst/>
          </a:prstGeom>
        </p:spPr>
      </p:pic>
      <p:pic>
        <p:nvPicPr>
          <p:cNvPr id="28" name="CustomIcon">
            <a:extLst>
              <a:ext uri="{FF2B5EF4-FFF2-40B4-BE49-F238E27FC236}">
                <a16:creationId xmlns:a16="http://schemas.microsoft.com/office/drawing/2014/main" id="{94CE0F60-30EB-44B2-AE50-A55F6748C814}"/>
              </a:ext>
            </a:extLst>
          </p:cNvPr>
          <p:cNvPicPr>
            <a:picLocks noChangeAspect="1"/>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888288" y="3469873"/>
            <a:ext cx="720000" cy="720000"/>
          </a:xfrm>
          <a:prstGeom prst="rect">
            <a:avLst/>
          </a:prstGeom>
        </p:spPr>
      </p:pic>
      <p:pic>
        <p:nvPicPr>
          <p:cNvPr id="29" name="CustomIcon">
            <a:extLst>
              <a:ext uri="{FF2B5EF4-FFF2-40B4-BE49-F238E27FC236}">
                <a16:creationId xmlns:a16="http://schemas.microsoft.com/office/drawing/2014/main" id="{9310DB9B-304B-430B-9DE8-EB7A91BF3099}"/>
              </a:ext>
            </a:extLst>
          </p:cNvPr>
          <p:cNvPicPr>
            <a:picLocks noChangeAspect="1"/>
          </p:cNvPicPr>
          <p:nvPr>
            <p:custDataLst>
              <p:tags r:id="rId4"/>
            </p:custDataLst>
          </p:nvPr>
        </p:nvPicPr>
        <p:blipFill>
          <a:blip r:embed="rId13">
            <a:extLst>
              <a:ext uri="{96DAC541-7B7A-43D3-8B79-37D633B846F1}">
                <asvg:svgBlip xmlns:asvg="http://schemas.microsoft.com/office/drawing/2016/SVG/main" r:embed="rId14"/>
              </a:ext>
            </a:extLst>
          </a:blip>
          <a:stretch>
            <a:fillRect/>
          </a:stretch>
        </p:blipFill>
        <p:spPr>
          <a:xfrm>
            <a:off x="854680" y="4572104"/>
            <a:ext cx="720000" cy="720000"/>
          </a:xfrm>
          <a:prstGeom prst="rect">
            <a:avLst/>
          </a:prstGeom>
        </p:spPr>
      </p:pic>
      <p:pic>
        <p:nvPicPr>
          <p:cNvPr id="30" name="Graphic 29" descr="Envelope with solid fill">
            <a:extLst>
              <a:ext uri="{FF2B5EF4-FFF2-40B4-BE49-F238E27FC236}">
                <a16:creationId xmlns:a16="http://schemas.microsoft.com/office/drawing/2014/main" id="{BBDDEFCA-1962-4A6F-A9C1-A74C83937FF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7304" y="5544187"/>
            <a:ext cx="720000" cy="720000"/>
          </a:xfrm>
          <a:prstGeom prst="rect">
            <a:avLst/>
          </a:prstGeom>
        </p:spPr>
      </p:pic>
    </p:spTree>
    <p:extLst>
      <p:ext uri="{BB962C8B-B14F-4D97-AF65-F5344CB8AC3E}">
        <p14:creationId xmlns:p14="http://schemas.microsoft.com/office/powerpoint/2010/main" val="321137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B5C83-D335-4D6F-87F8-67754BAB27A9}"/>
              </a:ext>
            </a:extLst>
          </p:cNvPr>
          <p:cNvSpPr>
            <a:spLocks noGrp="1"/>
          </p:cNvSpPr>
          <p:nvPr>
            <p:ph type="title"/>
          </p:nvPr>
        </p:nvSpPr>
        <p:spPr>
          <a:xfrm>
            <a:off x="908571" y="343799"/>
            <a:ext cx="10593943" cy="488404"/>
          </a:xfrm>
        </p:spPr>
        <p:txBody>
          <a:bodyPr>
            <a:normAutofit fontScale="90000"/>
          </a:bodyPr>
          <a:lstStyle/>
          <a:p>
            <a:r>
              <a:rPr lang="en-GB" sz="2600" dirty="0">
                <a:latin typeface="Arial" panose="020B0604020202020204" pitchFamily="34" charset="0"/>
                <a:cs typeface="Arial" panose="020B0604020202020204" pitchFamily="34" charset="0"/>
              </a:rPr>
              <a:t>Patients understand the benefits digital can bring, but there is a lack of trust and confidence in digital GP services </a:t>
            </a:r>
          </a:p>
        </p:txBody>
      </p:sp>
      <p:sp>
        <p:nvSpPr>
          <p:cNvPr id="4" name="Text Placeholder 3">
            <a:extLst>
              <a:ext uri="{FF2B5EF4-FFF2-40B4-BE49-F238E27FC236}">
                <a16:creationId xmlns:a16="http://schemas.microsoft.com/office/drawing/2014/main" id="{0448035A-1447-44C4-874A-B47758A1FBF5}"/>
              </a:ext>
            </a:extLst>
          </p:cNvPr>
          <p:cNvSpPr>
            <a:spLocks noGrp="1"/>
          </p:cNvSpPr>
          <p:nvPr>
            <p:ph type="body" sz="quarter" idx="32"/>
          </p:nvPr>
        </p:nvSpPr>
        <p:spPr/>
        <p:txBody>
          <a:bodyPr/>
          <a:lstStyle/>
          <a:p>
            <a:endParaRPr lang="en-GB"/>
          </a:p>
        </p:txBody>
      </p:sp>
      <p:sp>
        <p:nvSpPr>
          <p:cNvPr id="5" name="Text Placeholder 4">
            <a:extLst>
              <a:ext uri="{FF2B5EF4-FFF2-40B4-BE49-F238E27FC236}">
                <a16:creationId xmlns:a16="http://schemas.microsoft.com/office/drawing/2014/main" id="{DA176F73-4B93-47A2-8872-315ECE7755A8}"/>
              </a:ext>
            </a:extLst>
          </p:cNvPr>
          <p:cNvSpPr>
            <a:spLocks noGrp="1"/>
          </p:cNvSpPr>
          <p:nvPr>
            <p:ph type="body" sz="quarter" idx="31"/>
          </p:nvPr>
        </p:nvSpPr>
        <p:spPr/>
        <p:txBody>
          <a:bodyPr>
            <a:normAutofit fontScale="62500" lnSpcReduction="20000"/>
          </a:bodyPr>
          <a:lstStyle/>
          <a:p>
            <a:endParaRPr lang="en-GB"/>
          </a:p>
        </p:txBody>
      </p:sp>
      <p:sp>
        <p:nvSpPr>
          <p:cNvPr id="7" name="Text Placeholder 6">
            <a:extLst>
              <a:ext uri="{FF2B5EF4-FFF2-40B4-BE49-F238E27FC236}">
                <a16:creationId xmlns:a16="http://schemas.microsoft.com/office/drawing/2014/main" id="{C93C1AE5-8B2A-4AEE-924C-98303BFA2F75}"/>
              </a:ext>
            </a:extLst>
          </p:cNvPr>
          <p:cNvSpPr>
            <a:spLocks noGrp="1"/>
          </p:cNvSpPr>
          <p:nvPr>
            <p:ph type="body" sz="quarter" idx="33"/>
          </p:nvPr>
        </p:nvSpPr>
        <p:spPr/>
        <p:txBody>
          <a:bodyPr/>
          <a:lstStyle/>
          <a:p>
            <a:endParaRPr lang="en-GB"/>
          </a:p>
        </p:txBody>
      </p:sp>
      <p:sp>
        <p:nvSpPr>
          <p:cNvPr id="8" name="TextBox 7">
            <a:extLst>
              <a:ext uri="{FF2B5EF4-FFF2-40B4-BE49-F238E27FC236}">
                <a16:creationId xmlns:a16="http://schemas.microsoft.com/office/drawing/2014/main" id="{B8FB03C9-24A7-47C9-A13D-8E04B1D86B1D}"/>
              </a:ext>
            </a:extLst>
          </p:cNvPr>
          <p:cNvSpPr txBox="1"/>
          <p:nvPr/>
        </p:nvSpPr>
        <p:spPr>
          <a:xfrm>
            <a:off x="6570823" y="3134971"/>
            <a:ext cx="2479174" cy="1936760"/>
          </a:xfrm>
          <a:prstGeom prst="rect">
            <a:avLst/>
          </a:prstGeom>
          <a:noFill/>
          <a:ln>
            <a:solidFill>
              <a:srgbClr val="3F5664"/>
            </a:solidFill>
          </a:ln>
        </p:spPr>
        <p:txBody>
          <a:bodyPr wrap="square" rtlCol="0">
            <a:noAutofit/>
          </a:bodyPr>
          <a:lstStyle/>
          <a:p>
            <a:pPr marL="0" marR="0" lvl="0" indent="0" algn="l" defTabSz="914400" rtl="0" eaLnBrk="1" fontAlgn="auto" latinLnBrk="0" hangingPunct="1">
              <a:spcBef>
                <a:spcPts val="0"/>
              </a:spcBef>
              <a:buClrTx/>
              <a:buSzTx/>
              <a:buFontTx/>
              <a:buNone/>
              <a:tabLst/>
              <a:defRPr/>
            </a:pPr>
            <a:r>
              <a:rPr kumimoji="0" lang="en-GB" sz="1200" b="1" i="0" u="none" strike="noStrike" kern="1200" cap="none" spc="0" normalizeH="0" baseline="0" noProof="0" dirty="0">
                <a:ln>
                  <a:noFill/>
                </a:ln>
                <a:solidFill>
                  <a:srgbClr val="3F5664"/>
                </a:solidFill>
                <a:effectLst/>
                <a:uLnTx/>
                <a:uFillTx/>
                <a:latin typeface="Arial" panose="020B0604020202020204" pitchFamily="34" charset="0"/>
                <a:cs typeface="Arial" panose="020B0604020202020204" pitchFamily="34" charset="0"/>
              </a:rPr>
              <a:t>Content issues:</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Missing titles</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Language of webpage not identified</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Links to inaccessible problems resizing texts</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Images of text</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Insufficient colour contrast</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Language and jargon</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Cluttered content </a:t>
            </a:r>
          </a:p>
        </p:txBody>
      </p:sp>
      <p:sp>
        <p:nvSpPr>
          <p:cNvPr id="9" name="TextBox 8">
            <a:extLst>
              <a:ext uri="{FF2B5EF4-FFF2-40B4-BE49-F238E27FC236}">
                <a16:creationId xmlns:a16="http://schemas.microsoft.com/office/drawing/2014/main" id="{25E63BDC-D9C2-4F14-834D-3455B912CA04}"/>
              </a:ext>
            </a:extLst>
          </p:cNvPr>
          <p:cNvSpPr txBox="1"/>
          <p:nvPr/>
        </p:nvSpPr>
        <p:spPr>
          <a:xfrm>
            <a:off x="6560506" y="5561455"/>
            <a:ext cx="4942007" cy="1023537"/>
          </a:xfrm>
          <a:prstGeom prst="rect">
            <a:avLst/>
          </a:prstGeom>
          <a:noFill/>
          <a:ln>
            <a:solidFill>
              <a:srgbClr val="3F5664"/>
            </a:solidFill>
          </a:ln>
        </p:spPr>
        <p:txBody>
          <a:bodyPr wrap="square" rtlCol="0">
            <a:noAutofit/>
          </a:bodyPr>
          <a:lstStyle/>
          <a:p>
            <a:pPr marL="0" marR="0" lvl="0" indent="0" algn="l" defTabSz="914400" rtl="0" eaLnBrk="1" fontAlgn="auto" latinLnBrk="0" hangingPunct="1">
              <a:spcBef>
                <a:spcPts val="0"/>
              </a:spcBef>
              <a:buClrTx/>
              <a:buSzTx/>
              <a:buFontTx/>
              <a:buNone/>
              <a:tabLst/>
              <a:defRPr/>
            </a:pPr>
            <a:r>
              <a:rPr kumimoji="0" lang="en-GB" sz="1200" b="1" i="0" u="none" strike="noStrike" kern="1200" cap="none" spc="0" normalizeH="0" baseline="0" noProof="0" dirty="0">
                <a:ln>
                  <a:noFill/>
                </a:ln>
                <a:solidFill>
                  <a:srgbClr val="3F5664"/>
                </a:solidFill>
                <a:effectLst/>
                <a:uLnTx/>
                <a:uFillTx/>
                <a:latin typeface="Arial" panose="020B0604020202020204" pitchFamily="34" charset="0"/>
                <a:cs typeface="Arial" panose="020B0604020202020204" pitchFamily="34" charset="0"/>
              </a:rPr>
              <a:t>Forms issues:</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Missing form labels</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 enough support or information to help users correct form entries</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Processes not keyboard friendly</a:t>
            </a:r>
          </a:p>
        </p:txBody>
      </p:sp>
      <p:sp>
        <p:nvSpPr>
          <p:cNvPr id="10" name="TextBox 9">
            <a:extLst>
              <a:ext uri="{FF2B5EF4-FFF2-40B4-BE49-F238E27FC236}">
                <a16:creationId xmlns:a16="http://schemas.microsoft.com/office/drawing/2014/main" id="{A898E6F2-1086-416C-9DBA-06811421166D}"/>
              </a:ext>
            </a:extLst>
          </p:cNvPr>
          <p:cNvSpPr txBox="1"/>
          <p:nvPr/>
        </p:nvSpPr>
        <p:spPr>
          <a:xfrm>
            <a:off x="9376450" y="3128886"/>
            <a:ext cx="2126063" cy="1936760"/>
          </a:xfrm>
          <a:prstGeom prst="rect">
            <a:avLst/>
          </a:prstGeom>
          <a:noFill/>
          <a:ln>
            <a:solidFill>
              <a:srgbClr val="3F5664"/>
            </a:solidFill>
          </a:ln>
        </p:spPr>
        <p:txBody>
          <a:bodyPr wrap="square" rtlCol="0">
            <a:noAutofit/>
          </a:bodyPr>
          <a:lstStyle/>
          <a:p>
            <a:pPr marL="0" marR="0" lvl="0" indent="0" algn="l" defTabSz="914400" rtl="0" eaLnBrk="1" fontAlgn="auto" latinLnBrk="0" hangingPunct="1">
              <a:spcBef>
                <a:spcPts val="0"/>
              </a:spcBef>
              <a:buClrTx/>
              <a:buSzTx/>
              <a:buFontTx/>
              <a:buNone/>
              <a:tabLst/>
              <a:defRPr/>
            </a:pPr>
            <a:r>
              <a:rPr kumimoji="0" lang="en-GB" sz="1200" b="1" i="0" u="none" strike="noStrike" kern="1200" cap="none" spc="0" normalizeH="0" baseline="0" noProof="0" dirty="0">
                <a:ln>
                  <a:noFill/>
                </a:ln>
                <a:solidFill>
                  <a:srgbClr val="3F5664"/>
                </a:solidFill>
                <a:effectLst/>
                <a:uLnTx/>
                <a:uFillTx/>
                <a:latin typeface="Arial" panose="020B0604020202020204" pitchFamily="34" charset="0"/>
                <a:cs typeface="Arial" panose="020B0604020202020204" pitchFamily="34" charset="0"/>
              </a:rPr>
              <a:t>Navigation issues:</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Inconsistent navigation</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option to skip repeated content</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headings/ unclear heading descriptions</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Auto-playing content</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Video without captions/transcriptions</a:t>
            </a:r>
          </a:p>
        </p:txBody>
      </p:sp>
      <p:sp>
        <p:nvSpPr>
          <p:cNvPr id="11" name="Oval 10">
            <a:extLst>
              <a:ext uri="{FF2B5EF4-FFF2-40B4-BE49-F238E27FC236}">
                <a16:creationId xmlns:a16="http://schemas.microsoft.com/office/drawing/2014/main" id="{5D3C256B-83D4-4A4F-BE03-7887C7CA36E6}"/>
              </a:ext>
              <a:ext uri="{C183D7F6-B498-43B3-948B-1728B52AA6E4}">
                <adec:decorative xmlns:adec="http://schemas.microsoft.com/office/drawing/2017/decorative" val="1"/>
              </a:ext>
            </a:extLst>
          </p:cNvPr>
          <p:cNvSpPr/>
          <p:nvPr/>
        </p:nvSpPr>
        <p:spPr>
          <a:xfrm>
            <a:off x="11043792" y="5388818"/>
            <a:ext cx="708839" cy="708839"/>
          </a:xfrm>
          <a:prstGeom prst="ellipse">
            <a:avLst/>
          </a:prstGeom>
          <a:solidFill>
            <a:schemeClr val="bg1"/>
          </a:solidFill>
          <a:ln>
            <a:solidFill>
              <a:srgbClr val="3F566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Oval 11">
            <a:extLst>
              <a:ext uri="{FF2B5EF4-FFF2-40B4-BE49-F238E27FC236}">
                <a16:creationId xmlns:a16="http://schemas.microsoft.com/office/drawing/2014/main" id="{1FADF7D3-2CC6-4400-9350-EA104703A920}"/>
              </a:ext>
              <a:ext uri="{C183D7F6-B498-43B3-948B-1728B52AA6E4}">
                <adec:decorative xmlns:adec="http://schemas.microsoft.com/office/drawing/2017/decorative" val="1"/>
              </a:ext>
            </a:extLst>
          </p:cNvPr>
          <p:cNvSpPr/>
          <p:nvPr/>
        </p:nvSpPr>
        <p:spPr>
          <a:xfrm>
            <a:off x="11194601" y="2810058"/>
            <a:ext cx="708839" cy="708839"/>
          </a:xfrm>
          <a:prstGeom prst="ellipse">
            <a:avLst/>
          </a:prstGeom>
          <a:solidFill>
            <a:schemeClr val="bg1"/>
          </a:solidFill>
          <a:ln>
            <a:solidFill>
              <a:srgbClr val="3F566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Oval 12">
            <a:extLst>
              <a:ext uri="{FF2B5EF4-FFF2-40B4-BE49-F238E27FC236}">
                <a16:creationId xmlns:a16="http://schemas.microsoft.com/office/drawing/2014/main" id="{17C4D777-F000-46E9-A541-59DC62FE3413}"/>
              </a:ext>
              <a:ext uri="{C183D7F6-B498-43B3-948B-1728B52AA6E4}">
                <adec:decorative xmlns:adec="http://schemas.microsoft.com/office/drawing/2017/decorative" val="1"/>
              </a:ext>
            </a:extLst>
          </p:cNvPr>
          <p:cNvSpPr/>
          <p:nvPr/>
        </p:nvSpPr>
        <p:spPr>
          <a:xfrm>
            <a:off x="8529164" y="2802554"/>
            <a:ext cx="700413" cy="699819"/>
          </a:xfrm>
          <a:prstGeom prst="ellipse">
            <a:avLst/>
          </a:prstGeom>
          <a:solidFill>
            <a:schemeClr val="bg1"/>
          </a:solidFill>
          <a:ln>
            <a:solidFill>
              <a:srgbClr val="3F566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4" name="Rectangle 13">
            <a:extLst>
              <a:ext uri="{FF2B5EF4-FFF2-40B4-BE49-F238E27FC236}">
                <a16:creationId xmlns:a16="http://schemas.microsoft.com/office/drawing/2014/main" id="{DE46854F-48A2-4DD5-8CF4-10C4CD796292}"/>
              </a:ext>
            </a:extLst>
          </p:cNvPr>
          <p:cNvSpPr/>
          <p:nvPr/>
        </p:nvSpPr>
        <p:spPr>
          <a:xfrm>
            <a:off x="6570823" y="1348471"/>
            <a:ext cx="4931690" cy="1422659"/>
          </a:xfrm>
          <a:prstGeom prst="rect">
            <a:avLst/>
          </a:prstGeom>
          <a:solidFill>
            <a:srgbClr val="3F5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en-GB" sz="1600" b="1" dirty="0">
                <a:latin typeface="Arial" panose="020B0604020202020204" pitchFamily="34" charset="0"/>
                <a:cs typeface="Arial" panose="020B0604020202020204" pitchFamily="34" charset="0"/>
              </a:rPr>
              <a:t>Accessibility audit</a:t>
            </a:r>
            <a:endParaRPr lang="en-GB" sz="1200" dirty="0">
              <a:latin typeface="Arial" panose="020B0604020202020204" pitchFamily="34" charset="0"/>
              <a:cs typeface="Arial" panose="020B0604020202020204" pitchFamily="34" charset="0"/>
            </a:endParaRPr>
          </a:p>
          <a:p>
            <a:pPr>
              <a:lnSpc>
                <a:spcPct val="90000"/>
              </a:lnSpc>
              <a:spcAft>
                <a:spcPts val="600"/>
              </a:spcAft>
            </a:pPr>
            <a:r>
              <a:rPr lang="en-US" sz="1200" dirty="0">
                <a:latin typeface="Arial" panose="020B0604020202020204" pitchFamily="34" charset="0"/>
                <a:cs typeface="Arial" panose="020B0604020202020204" pitchFamily="34" charset="0"/>
              </a:rPr>
              <a:t>Accessibility errors were found across all of those reviewed, meaning none of those sampled were compliant with NHS standards. These problems were often serious and prevented patients from accessing the sites. </a:t>
            </a:r>
          </a:p>
        </p:txBody>
      </p:sp>
      <p:pic>
        <p:nvPicPr>
          <p:cNvPr id="41" name="Graphic 67">
            <a:extLst>
              <a:ext uri="{FF2B5EF4-FFF2-40B4-BE49-F238E27FC236}">
                <a16:creationId xmlns:a16="http://schemas.microsoft.com/office/drawing/2014/main" id="{56E0131C-B0D3-4D1D-8637-C4AADCAE706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31148" y="2846605"/>
            <a:ext cx="639554" cy="639554"/>
          </a:xfrm>
          <a:prstGeom prst="rect">
            <a:avLst/>
          </a:prstGeom>
        </p:spPr>
      </p:pic>
      <p:pic>
        <p:nvPicPr>
          <p:cNvPr id="42" name="Graphic 68">
            <a:extLst>
              <a:ext uri="{FF2B5EF4-FFF2-40B4-BE49-F238E27FC236}">
                <a16:creationId xmlns:a16="http://schemas.microsoft.com/office/drawing/2014/main" id="{3698D6E9-C4B3-46EE-869C-E56DCC8A7916}"/>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0762" y="2810058"/>
            <a:ext cx="637218" cy="636677"/>
          </a:xfrm>
          <a:prstGeom prst="rect">
            <a:avLst/>
          </a:prstGeom>
        </p:spPr>
      </p:pic>
      <p:pic>
        <p:nvPicPr>
          <p:cNvPr id="43" name="Graphic 66">
            <a:extLst>
              <a:ext uri="{FF2B5EF4-FFF2-40B4-BE49-F238E27FC236}">
                <a16:creationId xmlns:a16="http://schemas.microsoft.com/office/drawing/2014/main" id="{98E273DB-C82A-4207-8E1D-F21C1FFDB6FA}"/>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144294" y="5443637"/>
            <a:ext cx="559610" cy="559610"/>
          </a:xfrm>
          <a:prstGeom prst="rect">
            <a:avLst/>
          </a:prstGeom>
        </p:spPr>
      </p:pic>
      <p:sp>
        <p:nvSpPr>
          <p:cNvPr id="44" name="Rectangle 43">
            <a:extLst>
              <a:ext uri="{FF2B5EF4-FFF2-40B4-BE49-F238E27FC236}">
                <a16:creationId xmlns:a16="http://schemas.microsoft.com/office/drawing/2014/main" id="{EDBAC238-69AF-4D9F-91AC-440A27E5AD83}"/>
              </a:ext>
            </a:extLst>
          </p:cNvPr>
          <p:cNvSpPr/>
          <p:nvPr/>
        </p:nvSpPr>
        <p:spPr>
          <a:xfrm>
            <a:off x="908571" y="1348471"/>
            <a:ext cx="5347817" cy="635116"/>
          </a:xfrm>
          <a:prstGeom prst="rect">
            <a:avLst/>
          </a:prstGeom>
          <a:solidFill>
            <a:srgbClr val="C7E146"/>
          </a:solidFill>
          <a:ln>
            <a:solidFill>
              <a:srgbClr val="C7E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en-GB" sz="1400" b="1" dirty="0">
                <a:solidFill>
                  <a:schemeClr val="tx1">
                    <a:lumMod val="75000"/>
                    <a:lumOff val="25000"/>
                  </a:schemeClr>
                </a:solidFill>
                <a:latin typeface="Arial" panose="020B0604020202020204" pitchFamily="34" charset="0"/>
                <a:cs typeface="Arial" panose="020B0604020202020204" pitchFamily="34" charset="0"/>
              </a:rPr>
              <a:t>Public insights and experiences </a:t>
            </a:r>
          </a:p>
        </p:txBody>
      </p:sp>
      <p:graphicFrame>
        <p:nvGraphicFramePr>
          <p:cNvPr id="45" name="Table 45">
            <a:extLst>
              <a:ext uri="{FF2B5EF4-FFF2-40B4-BE49-F238E27FC236}">
                <a16:creationId xmlns:a16="http://schemas.microsoft.com/office/drawing/2014/main" id="{4C146238-57E3-4E8B-89DF-B23F78E166A2}"/>
              </a:ext>
            </a:extLst>
          </p:cNvPr>
          <p:cNvGraphicFramePr>
            <a:graphicFrameLocks noGrp="1"/>
          </p:cNvGraphicFramePr>
          <p:nvPr/>
        </p:nvGraphicFramePr>
        <p:xfrm>
          <a:off x="888289" y="2111104"/>
          <a:ext cx="5368100" cy="4485232"/>
        </p:xfrm>
        <a:graphic>
          <a:graphicData uri="http://schemas.openxmlformats.org/drawingml/2006/table">
            <a:tbl>
              <a:tblPr firstRow="1" bandRow="1">
                <a:tableStyleId>{5940675A-B579-460E-94D1-54222C63F5DA}</a:tableStyleId>
              </a:tblPr>
              <a:tblGrid>
                <a:gridCol w="1450314">
                  <a:extLst>
                    <a:ext uri="{9D8B030D-6E8A-4147-A177-3AD203B41FA5}">
                      <a16:colId xmlns:a16="http://schemas.microsoft.com/office/drawing/2014/main" val="1540675950"/>
                    </a:ext>
                  </a:extLst>
                </a:gridCol>
                <a:gridCol w="3917786">
                  <a:extLst>
                    <a:ext uri="{9D8B030D-6E8A-4147-A177-3AD203B41FA5}">
                      <a16:colId xmlns:a16="http://schemas.microsoft.com/office/drawing/2014/main" val="455608436"/>
                    </a:ext>
                  </a:extLst>
                </a:gridCol>
              </a:tblGrid>
              <a:tr h="763272">
                <a:tc>
                  <a:txBody>
                    <a:bodyPr/>
                    <a:lstStyle/>
                    <a:p>
                      <a:pPr marL="0" marR="0" lvl="0" indent="0" algn="ctr" defTabSz="914400" rtl="0" eaLnBrk="1" fontAlgn="auto" latinLnBrk="0" hangingPunct="1">
                        <a:spcBef>
                          <a:spcPts val="0"/>
                        </a:spcBef>
                        <a:buClrTx/>
                        <a:buSzTx/>
                        <a:buFontTx/>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Making </a:t>
                      </a:r>
                    </a:p>
                    <a:p>
                      <a:pPr marL="0" marR="0" lvl="0" indent="0" algn="ctr" defTabSz="914400" rtl="0" eaLnBrk="1" fontAlgn="auto" latinLnBrk="0" hangingPunct="1">
                        <a:spcBef>
                          <a:spcPts val="0"/>
                        </a:spcBef>
                        <a:buClrTx/>
                        <a:buSzTx/>
                        <a:buFontTx/>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things better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Patients are willing to change and adopt new behaviour if they see the benefits. Some have seen the positive impact digital tools can have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18471335"/>
                  </a:ext>
                </a:extLst>
              </a:tr>
              <a:tr h="935624">
                <a:tc>
                  <a:txBody>
                    <a:bodyPr/>
                    <a:lstStyle/>
                    <a:p>
                      <a:pPr marL="0" marR="0" lvl="0" indent="0" algn="ctr" defTabSz="914400" rtl="0" eaLnBrk="1" fontAlgn="auto" latinLnBrk="0" hangingPunct="1">
                        <a:spcBef>
                          <a:spcPts val="0"/>
                        </a:spcBef>
                        <a:buClrTx/>
                        <a:buSzTx/>
                        <a:buFontTx/>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Impact </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spcBef>
                          <a:spcPts val="0"/>
                        </a:spcBef>
                        <a:buClrTx/>
                        <a:buSzTx/>
                        <a:buFontTx/>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on patients</a:t>
                      </a:r>
                    </a:p>
                    <a:p>
                      <a:pPr algn="ct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Some feel forced to use the digital system, anxious if unable to speak to someone, too many steps to do something simple, frustration about being turned off – leading to more calls.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1617462"/>
                  </a:ext>
                </a:extLst>
              </a:tr>
              <a:tr h="782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Digital Fragmentation</a:t>
                      </a:r>
                    </a:p>
                    <a:p>
                      <a:pPr algn="ct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l"/>
                      <a:r>
                        <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Confusion between GP websites, 3</a:t>
                      </a:r>
                      <a:r>
                        <a:rPr kumimoji="0" lang="en-GB" sz="1200" b="0" i="0" u="none" strike="noStrike" kern="1200" cap="none" spc="0" normalizeH="0" baseline="3000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rd</a:t>
                      </a:r>
                      <a:r>
                        <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-party tools and NHS App. Lack of awareness &amp; poor user experience for some tools/websites. Unsure of logins &amp; who to contact for help</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214775"/>
                  </a:ext>
                </a:extLst>
              </a:tr>
              <a:tr h="957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Barriers to access</a:t>
                      </a:r>
                    </a:p>
                    <a:p>
                      <a:pPr algn="ct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Patients struggled due to complicated instructions. Lack of easy way for carers to access services. Those without English as a first language struggled with poor online </a:t>
                      </a:r>
                      <a:r>
                        <a:rPr kumimoji="0" lang="en-GB" sz="12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translations.</a:t>
                      </a:r>
                      <a:endPar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06785129"/>
                  </a:ext>
                </a:extLst>
              </a:tr>
              <a:tr h="957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Communications and awareness</a:t>
                      </a:r>
                    </a:p>
                    <a:p>
                      <a:pPr algn="ct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Poor awareness of online services and how to use them. Confusion caused by technical or complex language. Suspicious about directed to 3rd party sites with adverts &amp; text messages.</a:t>
                      </a:r>
                    </a:p>
                    <a:p>
                      <a:pPr algn="l"/>
                      <a:endParaRPr lang="en-GB" sz="1200" dirty="0">
                        <a:solidFill>
                          <a:schemeClr val="tx1">
                            <a:lumMod val="75000"/>
                            <a:lumOff val="2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017718"/>
                  </a:ext>
                </a:extLst>
              </a:tr>
            </a:tbl>
          </a:graphicData>
        </a:graphic>
      </p:graphicFrame>
    </p:spTree>
    <p:extLst>
      <p:ext uri="{BB962C8B-B14F-4D97-AF65-F5344CB8AC3E}">
        <p14:creationId xmlns:p14="http://schemas.microsoft.com/office/powerpoint/2010/main" val="228699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663D1214-F09B-4A85-8C2C-B6C08E2D2EB6}"/>
              </a:ext>
            </a:extLst>
          </p:cNvPr>
          <p:cNvSpPr/>
          <p:nvPr/>
        </p:nvSpPr>
        <p:spPr>
          <a:xfrm>
            <a:off x="0" y="4225"/>
            <a:ext cx="12191999" cy="2992885"/>
          </a:xfrm>
          <a:prstGeom prst="rect">
            <a:avLst/>
          </a:prstGeom>
          <a:solidFill>
            <a:srgbClr val="3F5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6" name="Title 5">
            <a:extLst>
              <a:ext uri="{FF2B5EF4-FFF2-40B4-BE49-F238E27FC236}">
                <a16:creationId xmlns:a16="http://schemas.microsoft.com/office/drawing/2014/main" id="{B9D0CFDC-A5A5-43A5-AAF2-0F745C533ED1}"/>
              </a:ext>
            </a:extLst>
          </p:cNvPr>
          <p:cNvSpPr>
            <a:spLocks noGrp="1"/>
          </p:cNvSpPr>
          <p:nvPr>
            <p:ph type="title"/>
          </p:nvPr>
        </p:nvSpPr>
        <p:spPr>
          <a:xfrm>
            <a:off x="961405" y="596643"/>
            <a:ext cx="4100756" cy="488404"/>
          </a:xfrm>
        </p:spPr>
        <p:txBody>
          <a:bodyPr anchor="t">
            <a:normAutofit fontScale="90000"/>
          </a:bodyPr>
          <a:lstStyle/>
          <a:p>
            <a:r>
              <a:rPr lang="en-GB" dirty="0">
                <a:solidFill>
                  <a:schemeClr val="bg1"/>
                </a:solidFill>
                <a:latin typeface="Arial" panose="020B0604020202020204" pitchFamily="34" charset="0"/>
                <a:cs typeface="Arial" panose="020B0604020202020204" pitchFamily="34" charset="0"/>
              </a:rPr>
              <a:t>Digital first primary care blueprint </a:t>
            </a:r>
          </a:p>
        </p:txBody>
      </p:sp>
      <p:sp>
        <p:nvSpPr>
          <p:cNvPr id="50" name="Text Placeholder 49">
            <a:extLst>
              <a:ext uri="{FF2B5EF4-FFF2-40B4-BE49-F238E27FC236}">
                <a16:creationId xmlns:a16="http://schemas.microsoft.com/office/drawing/2014/main" id="{DBA641E7-0D4D-4398-BB1B-BE61A95F46D0}"/>
              </a:ext>
            </a:extLst>
          </p:cNvPr>
          <p:cNvSpPr>
            <a:spLocks noGrp="1"/>
          </p:cNvSpPr>
          <p:nvPr>
            <p:ph type="body" sz="quarter" idx="32"/>
          </p:nvPr>
        </p:nvSpPr>
        <p:spPr/>
        <p:txBody>
          <a:bodyPr/>
          <a:lstStyle/>
          <a:p>
            <a:endParaRPr lang="en-GB"/>
          </a:p>
        </p:txBody>
      </p:sp>
      <p:sp>
        <p:nvSpPr>
          <p:cNvPr id="49" name="Text Placeholder 48">
            <a:extLst>
              <a:ext uri="{FF2B5EF4-FFF2-40B4-BE49-F238E27FC236}">
                <a16:creationId xmlns:a16="http://schemas.microsoft.com/office/drawing/2014/main" id="{42F14E8C-1D5E-4050-B35B-1422A964A62F}"/>
              </a:ext>
            </a:extLst>
          </p:cNvPr>
          <p:cNvSpPr>
            <a:spLocks noGrp="1"/>
          </p:cNvSpPr>
          <p:nvPr>
            <p:ph type="body" sz="quarter" idx="31"/>
          </p:nvPr>
        </p:nvSpPr>
        <p:spPr/>
        <p:txBody>
          <a:bodyPr>
            <a:normAutofit fontScale="62500" lnSpcReduction="20000"/>
          </a:bodyPr>
          <a:lstStyle/>
          <a:p>
            <a:endParaRPr lang="en-GB"/>
          </a:p>
        </p:txBody>
      </p:sp>
      <p:sp>
        <p:nvSpPr>
          <p:cNvPr id="7" name="Subtitle 6">
            <a:extLst>
              <a:ext uri="{FF2B5EF4-FFF2-40B4-BE49-F238E27FC236}">
                <a16:creationId xmlns:a16="http://schemas.microsoft.com/office/drawing/2014/main" id="{0C045A04-4587-45C3-89DD-E043661D0C4D}"/>
              </a:ext>
            </a:extLst>
          </p:cNvPr>
          <p:cNvSpPr>
            <a:spLocks noGrp="1"/>
          </p:cNvSpPr>
          <p:nvPr>
            <p:ph type="body" sz="quarter" idx="15"/>
          </p:nvPr>
        </p:nvSpPr>
        <p:spPr>
          <a:xfrm>
            <a:off x="4786704" y="562313"/>
            <a:ext cx="6950794" cy="2007660"/>
          </a:xfrm>
          <a:ln>
            <a:solidFill>
              <a:srgbClr val="C7E146"/>
            </a:solidFill>
          </a:ln>
        </p:spPr>
        <p:txBody>
          <a:bodyPr>
            <a:normAutofit lnSpcReduction="10000"/>
          </a:bodyPr>
          <a:lstStyle/>
          <a:p>
            <a:pPr>
              <a:lnSpc>
                <a:spcPct val="100000"/>
              </a:lnSpc>
              <a:spcAft>
                <a:spcPts val="0"/>
              </a:spcAft>
            </a:pPr>
            <a:r>
              <a:rPr lang="en-GB" sz="1200" dirty="0">
                <a:solidFill>
                  <a:schemeClr val="bg1"/>
                </a:solidFill>
                <a:latin typeface="Arial" panose="020B0604020202020204"/>
                <a:cs typeface="Arial" panose="020B0604020202020204" pitchFamily="34" charset="0"/>
              </a:rPr>
              <a:t>Key recommendations: </a:t>
            </a:r>
          </a:p>
          <a:p>
            <a:pPr marL="342900" indent="-342900">
              <a:lnSpc>
                <a:spcPct val="100000"/>
              </a:lnSpc>
              <a:spcAft>
                <a:spcPts val="0"/>
              </a:spcAft>
              <a:buFont typeface="+mj-lt"/>
              <a:buAutoNum type="arabicPeriod"/>
            </a:pPr>
            <a:r>
              <a:rPr lang="en-GB" sz="1200" dirty="0">
                <a:solidFill>
                  <a:schemeClr val="bg1"/>
                </a:solidFill>
                <a:latin typeface="Arial" panose="020B0604020202020204"/>
                <a:cs typeface="Arial" panose="020B0604020202020204" pitchFamily="34" charset="0"/>
              </a:rPr>
              <a:t>Improving practice operations and ways of working, particularly with more effective triaging at point of initial patient engagement</a:t>
            </a:r>
          </a:p>
          <a:p>
            <a:pPr marL="342900" indent="-342900">
              <a:lnSpc>
                <a:spcPct val="100000"/>
              </a:lnSpc>
              <a:spcAft>
                <a:spcPts val="0"/>
              </a:spcAft>
              <a:buFont typeface="+mj-lt"/>
              <a:buAutoNum type="arabicPeriod"/>
            </a:pPr>
            <a:r>
              <a:rPr lang="en-GB" sz="1200" dirty="0">
                <a:solidFill>
                  <a:schemeClr val="bg1"/>
                </a:solidFill>
                <a:latin typeface="Arial" panose="020B0604020202020204"/>
                <a:cs typeface="Arial" panose="020B0604020202020204" pitchFamily="34" charset="0"/>
              </a:rPr>
              <a:t>Enhancing digital skills and capabilities of practice staff and patients to effectively use digital tools</a:t>
            </a:r>
          </a:p>
          <a:p>
            <a:pPr marL="342900" indent="-342900">
              <a:lnSpc>
                <a:spcPct val="100000"/>
              </a:lnSpc>
              <a:spcAft>
                <a:spcPts val="0"/>
              </a:spcAft>
              <a:buFont typeface="+mj-lt"/>
              <a:buAutoNum type="arabicPeriod"/>
            </a:pPr>
            <a:r>
              <a:rPr lang="en-GB" sz="1200" dirty="0">
                <a:solidFill>
                  <a:schemeClr val="bg1"/>
                </a:solidFill>
                <a:latin typeface="Arial" panose="020B0604020202020204"/>
                <a:cs typeface="Arial" panose="020B0604020202020204" pitchFamily="34" charset="0"/>
              </a:rPr>
              <a:t>Reducing the burden of non-patient-facing workload</a:t>
            </a:r>
          </a:p>
          <a:p>
            <a:pPr marL="342900" indent="-342900">
              <a:lnSpc>
                <a:spcPct val="100000"/>
              </a:lnSpc>
              <a:spcAft>
                <a:spcPts val="0"/>
              </a:spcAft>
              <a:buFont typeface="+mj-lt"/>
              <a:buAutoNum type="arabicPeriod"/>
            </a:pPr>
            <a:r>
              <a:rPr lang="en-GB" sz="1200" dirty="0">
                <a:solidFill>
                  <a:schemeClr val="bg1"/>
                </a:solidFill>
                <a:latin typeface="Arial" panose="020B0604020202020204"/>
                <a:cs typeface="Arial" panose="020B0604020202020204" pitchFamily="34" charset="0"/>
              </a:rPr>
              <a:t>Supporting patient education about when to present at the GP practice and appropriate care pathways</a:t>
            </a:r>
          </a:p>
          <a:p>
            <a:pPr marL="342900" indent="-342900">
              <a:lnSpc>
                <a:spcPct val="100000"/>
              </a:lnSpc>
              <a:spcAft>
                <a:spcPts val="0"/>
              </a:spcAft>
              <a:buFont typeface="+mj-lt"/>
              <a:buAutoNum type="arabicPeriod"/>
            </a:pPr>
            <a:r>
              <a:rPr lang="en-GB" sz="1200" dirty="0">
                <a:solidFill>
                  <a:schemeClr val="bg1"/>
                </a:solidFill>
                <a:latin typeface="Arial" panose="020B0604020202020204"/>
                <a:cs typeface="Arial" panose="020B0604020202020204" pitchFamily="34" charset="0"/>
              </a:rPr>
              <a:t>Ensuring digital inclusion and improved patient access by providing IT support and alternative channels of engagement</a:t>
            </a:r>
          </a:p>
          <a:p>
            <a:pPr>
              <a:lnSpc>
                <a:spcPct val="100000"/>
              </a:lnSpc>
              <a:spcAft>
                <a:spcPts val="0"/>
              </a:spcAft>
            </a:pPr>
            <a:endParaRPr lang="en-GB" sz="1200" dirty="0">
              <a:solidFill>
                <a:schemeClr val="bg1"/>
              </a:solidFill>
              <a:latin typeface="Arial" panose="020B0604020202020204" pitchFamily="34" charset="0"/>
              <a:cs typeface="Arial" panose="020B0604020202020204" pitchFamily="34" charset="0"/>
            </a:endParaRPr>
          </a:p>
        </p:txBody>
      </p:sp>
      <p:sp>
        <p:nvSpPr>
          <p:cNvPr id="51" name="Text Placeholder 50">
            <a:extLst>
              <a:ext uri="{FF2B5EF4-FFF2-40B4-BE49-F238E27FC236}">
                <a16:creationId xmlns:a16="http://schemas.microsoft.com/office/drawing/2014/main" id="{302D2722-8D81-4FCD-98EF-F2C8A012F867}"/>
              </a:ext>
            </a:extLst>
          </p:cNvPr>
          <p:cNvSpPr>
            <a:spLocks noGrp="1"/>
          </p:cNvSpPr>
          <p:nvPr>
            <p:ph type="body" sz="quarter" idx="33"/>
          </p:nvPr>
        </p:nvSpPr>
        <p:spPr/>
        <p:txBody>
          <a:bodyPr/>
          <a:lstStyle/>
          <a:p>
            <a:endParaRPr lang="en-GB"/>
          </a:p>
        </p:txBody>
      </p:sp>
      <p:grpSp>
        <p:nvGrpSpPr>
          <p:cNvPr id="9" name="Group 8">
            <a:extLst>
              <a:ext uri="{FF2B5EF4-FFF2-40B4-BE49-F238E27FC236}">
                <a16:creationId xmlns:a16="http://schemas.microsoft.com/office/drawing/2014/main" id="{2521BC28-A4F9-4FF0-9432-804C12F7C2BE}"/>
              </a:ext>
            </a:extLst>
          </p:cNvPr>
          <p:cNvGrpSpPr/>
          <p:nvPr/>
        </p:nvGrpSpPr>
        <p:grpSpPr>
          <a:xfrm>
            <a:off x="861092" y="3198750"/>
            <a:ext cx="3010943" cy="3328360"/>
            <a:chOff x="790049" y="2831334"/>
            <a:chExt cx="3010943" cy="3328360"/>
          </a:xfrm>
        </p:grpSpPr>
        <p:sp>
          <p:nvSpPr>
            <p:cNvPr id="10" name="TextBox 9">
              <a:extLst>
                <a:ext uri="{FF2B5EF4-FFF2-40B4-BE49-F238E27FC236}">
                  <a16:creationId xmlns:a16="http://schemas.microsoft.com/office/drawing/2014/main" id="{6D2D8D37-EA93-4FDB-AC8C-83AAD6DA3534}"/>
                </a:ext>
              </a:extLst>
            </p:cNvPr>
            <p:cNvSpPr txBox="1">
              <a:spLocks/>
            </p:cNvSpPr>
            <p:nvPr/>
          </p:nvSpPr>
          <p:spPr>
            <a:xfrm>
              <a:off x="850010" y="2831334"/>
              <a:ext cx="2950982" cy="43088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defRPr/>
              </a:pPr>
              <a:r>
                <a:rPr lang="en-GB" sz="1400" b="1" dirty="0">
                  <a:solidFill>
                    <a:srgbClr val="3F5664"/>
                  </a:solidFill>
                  <a:latin typeface="Arial" panose="020B0604020202020204"/>
                </a:rPr>
                <a:t>Practice ways of </a:t>
              </a:r>
              <a:br>
                <a:rPr lang="en-GB" sz="1400" b="1" dirty="0">
                  <a:solidFill>
                    <a:srgbClr val="3F5664"/>
                  </a:solidFill>
                  <a:latin typeface="Arial" panose="020B0604020202020204"/>
                </a:rPr>
              </a:br>
              <a:r>
                <a:rPr lang="en-GB" sz="1400" b="1" dirty="0">
                  <a:solidFill>
                    <a:srgbClr val="3F5664"/>
                  </a:solidFill>
                  <a:latin typeface="Arial" panose="020B0604020202020204"/>
                </a:rPr>
                <a:t>working</a:t>
              </a:r>
            </a:p>
          </p:txBody>
        </p:sp>
        <p:sp>
          <p:nvSpPr>
            <p:cNvPr id="11" name="TrackerNumWhite 13">
              <a:extLst>
                <a:ext uri="{FF2B5EF4-FFF2-40B4-BE49-F238E27FC236}">
                  <a16:creationId xmlns:a16="http://schemas.microsoft.com/office/drawing/2014/main" id="{B78C7648-1654-4351-876C-B1AC52A3458C}"/>
                </a:ext>
              </a:extLst>
            </p:cNvPr>
            <p:cNvSpPr>
              <a:spLocks/>
            </p:cNvSpPr>
            <p:nvPr>
              <p:custDataLst>
                <p:tags r:id="rId13"/>
              </p:custDataLst>
            </p:nvPr>
          </p:nvSpPr>
          <p:spPr>
            <a:xfrm>
              <a:off x="810370" y="3479778"/>
              <a:ext cx="217502" cy="217502"/>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1</a:t>
              </a:r>
            </a:p>
          </p:txBody>
        </p:sp>
        <p:sp>
          <p:nvSpPr>
            <p:cNvPr id="12" name="TrackerNumWhite 13">
              <a:extLst>
                <a:ext uri="{FF2B5EF4-FFF2-40B4-BE49-F238E27FC236}">
                  <a16:creationId xmlns:a16="http://schemas.microsoft.com/office/drawing/2014/main" id="{92D6F6FB-0B91-423D-AFF4-4D4D29850111}"/>
                </a:ext>
              </a:extLst>
            </p:cNvPr>
            <p:cNvSpPr>
              <a:spLocks/>
            </p:cNvSpPr>
            <p:nvPr>
              <p:custDataLst>
                <p:tags r:id="rId14"/>
              </p:custDataLst>
            </p:nvPr>
          </p:nvSpPr>
          <p:spPr>
            <a:xfrm>
              <a:off x="805793" y="3928954"/>
              <a:ext cx="217502" cy="217502"/>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2</a:t>
              </a:r>
            </a:p>
          </p:txBody>
        </p:sp>
        <p:sp>
          <p:nvSpPr>
            <p:cNvPr id="13" name="TrackerNumWhite 13">
              <a:extLst>
                <a:ext uri="{FF2B5EF4-FFF2-40B4-BE49-F238E27FC236}">
                  <a16:creationId xmlns:a16="http://schemas.microsoft.com/office/drawing/2014/main" id="{CB2B7A61-FA9E-4905-B543-881C53C25AA3}"/>
                </a:ext>
              </a:extLst>
            </p:cNvPr>
            <p:cNvSpPr>
              <a:spLocks/>
            </p:cNvSpPr>
            <p:nvPr>
              <p:custDataLst>
                <p:tags r:id="rId15"/>
              </p:custDataLst>
            </p:nvPr>
          </p:nvSpPr>
          <p:spPr>
            <a:xfrm>
              <a:off x="811904" y="4486881"/>
              <a:ext cx="217502" cy="217502"/>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3</a:t>
              </a:r>
            </a:p>
          </p:txBody>
        </p:sp>
        <p:sp>
          <p:nvSpPr>
            <p:cNvPr id="14" name="TrackerNumWhite 13">
              <a:extLst>
                <a:ext uri="{FF2B5EF4-FFF2-40B4-BE49-F238E27FC236}">
                  <a16:creationId xmlns:a16="http://schemas.microsoft.com/office/drawing/2014/main" id="{A44465E6-101D-4EBF-9499-E6FDBCA752E6}"/>
                </a:ext>
              </a:extLst>
            </p:cNvPr>
            <p:cNvSpPr>
              <a:spLocks/>
            </p:cNvSpPr>
            <p:nvPr>
              <p:custDataLst>
                <p:tags r:id="rId16"/>
              </p:custDataLst>
            </p:nvPr>
          </p:nvSpPr>
          <p:spPr>
            <a:xfrm>
              <a:off x="790049" y="5677055"/>
              <a:ext cx="217502" cy="217502"/>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5</a:t>
              </a:r>
            </a:p>
          </p:txBody>
        </p:sp>
        <p:sp>
          <p:nvSpPr>
            <p:cNvPr id="15" name="TrackerNumWhite 13">
              <a:extLst>
                <a:ext uri="{FF2B5EF4-FFF2-40B4-BE49-F238E27FC236}">
                  <a16:creationId xmlns:a16="http://schemas.microsoft.com/office/drawing/2014/main" id="{C1171980-827D-4805-B968-865C2A75165E}"/>
                </a:ext>
              </a:extLst>
            </p:cNvPr>
            <p:cNvSpPr>
              <a:spLocks/>
            </p:cNvSpPr>
            <p:nvPr>
              <p:custDataLst>
                <p:tags r:id="rId17"/>
              </p:custDataLst>
            </p:nvPr>
          </p:nvSpPr>
          <p:spPr>
            <a:xfrm>
              <a:off x="790049" y="5190719"/>
              <a:ext cx="217502" cy="217502"/>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4</a:t>
              </a:r>
            </a:p>
          </p:txBody>
        </p:sp>
        <p:sp>
          <p:nvSpPr>
            <p:cNvPr id="16" name="TextBox 15">
              <a:extLst>
                <a:ext uri="{FF2B5EF4-FFF2-40B4-BE49-F238E27FC236}">
                  <a16:creationId xmlns:a16="http://schemas.microsoft.com/office/drawing/2014/main" id="{BF07013D-7660-4583-BEAE-1C1F39EFE660}"/>
                </a:ext>
              </a:extLst>
            </p:cNvPr>
            <p:cNvSpPr txBox="1">
              <a:spLocks/>
            </p:cNvSpPr>
            <p:nvPr/>
          </p:nvSpPr>
          <p:spPr>
            <a:xfrm>
              <a:off x="1129144" y="3451260"/>
              <a:ext cx="1845281" cy="270843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n-GB" sz="1200" dirty="0">
                  <a:solidFill>
                    <a:srgbClr val="000000"/>
                  </a:solidFill>
                  <a:latin typeface="Arial" panose="020B0604020202020204"/>
                </a:rPr>
                <a:t>Develop consistent front-end template</a:t>
              </a:r>
            </a:p>
            <a:p>
              <a:pPr>
                <a:buClr>
                  <a:srgbClr val="000000"/>
                </a:buClr>
                <a:defRPr/>
              </a:pPr>
              <a:r>
                <a:rPr sz="1200" dirty="0">
                  <a:solidFill>
                    <a:srgbClr val="000000"/>
                  </a:solidFill>
                  <a:latin typeface="Arial" panose="020B0604020202020204"/>
                </a:rPr>
                <a:t>"Soft relaunch” digital for specific cohorts</a:t>
              </a:r>
            </a:p>
            <a:p>
              <a:pPr>
                <a:buClr>
                  <a:srgbClr val="000000"/>
                </a:buClr>
                <a:defRPr/>
              </a:pPr>
              <a:r>
                <a:rPr sz="1200" dirty="0">
                  <a:solidFill>
                    <a:srgbClr val="000000"/>
                  </a:solidFill>
                  <a:latin typeface="Arial" panose="020B0604020202020204"/>
                </a:rPr>
                <a:t>Establish </a:t>
              </a:r>
              <a:r>
                <a:rPr sz="1200" dirty="0" err="1">
                  <a:solidFill>
                    <a:srgbClr val="000000"/>
                  </a:solidFill>
                  <a:latin typeface="Arial" panose="020B0604020202020204"/>
                </a:rPr>
                <a:t>centralised</a:t>
              </a:r>
              <a:r>
                <a:rPr sz="1200" dirty="0">
                  <a:solidFill>
                    <a:srgbClr val="000000"/>
                  </a:solidFill>
                  <a:latin typeface="Arial" panose="020B0604020202020204"/>
                </a:rPr>
                <a:t> Hub across PCNs for high-volume, low-complexity tasks</a:t>
              </a:r>
            </a:p>
            <a:p>
              <a:pPr>
                <a:buClr>
                  <a:srgbClr val="000000"/>
                </a:buClr>
                <a:defRPr/>
              </a:pPr>
              <a:r>
                <a:rPr lang="en-GB" sz="1200" dirty="0">
                  <a:solidFill>
                    <a:srgbClr val="000000"/>
                  </a:solidFill>
                  <a:latin typeface="Arial" panose="020B0604020202020204"/>
                </a:rPr>
                <a:t>Improve GMCR functionality </a:t>
              </a:r>
            </a:p>
            <a:p>
              <a:pPr>
                <a:buClr>
                  <a:srgbClr val="000000"/>
                </a:buClr>
                <a:defRPr/>
              </a:pPr>
              <a:r>
                <a:rPr sz="1200" dirty="0">
                  <a:solidFill>
                    <a:srgbClr val="000000"/>
                  </a:solidFill>
                  <a:latin typeface="Arial" panose="020B0604020202020204"/>
                </a:rPr>
                <a:t>Build interoperable systems to route demand to other settings of care</a:t>
              </a:r>
            </a:p>
          </p:txBody>
        </p:sp>
        <p:sp>
          <p:nvSpPr>
            <p:cNvPr id="17" name="Rectangle: Rounded Corners 16">
              <a:extLst>
                <a:ext uri="{FF2B5EF4-FFF2-40B4-BE49-F238E27FC236}">
                  <a16:creationId xmlns:a16="http://schemas.microsoft.com/office/drawing/2014/main" id="{3244348D-AF53-44F3-8E98-EEF1865933A1}"/>
                </a:ext>
              </a:extLst>
            </p:cNvPr>
            <p:cNvSpPr>
              <a:spLocks/>
            </p:cNvSpPr>
            <p:nvPr/>
          </p:nvSpPr>
          <p:spPr>
            <a:xfrm>
              <a:off x="850010" y="3288634"/>
              <a:ext cx="506122" cy="63500"/>
            </a:xfrm>
            <a:prstGeom prst="roundRect">
              <a:avLst>
                <a:gd name="adj" fmla="val 50000"/>
              </a:avLst>
            </a:prstGeom>
            <a:solidFill>
              <a:srgbClr val="3F5664"/>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grpSp>
      <p:grpSp>
        <p:nvGrpSpPr>
          <p:cNvPr id="18" name="Group 17">
            <a:extLst>
              <a:ext uri="{FF2B5EF4-FFF2-40B4-BE49-F238E27FC236}">
                <a16:creationId xmlns:a16="http://schemas.microsoft.com/office/drawing/2014/main" id="{2AEB48AE-A187-4118-A938-94F6322DFB1D}"/>
              </a:ext>
            </a:extLst>
          </p:cNvPr>
          <p:cNvGrpSpPr/>
          <p:nvPr/>
        </p:nvGrpSpPr>
        <p:grpSpPr>
          <a:xfrm>
            <a:off x="3315355" y="3217408"/>
            <a:ext cx="3100744" cy="2880540"/>
            <a:chOff x="3176081" y="2831334"/>
            <a:chExt cx="1778247" cy="2880540"/>
          </a:xfrm>
        </p:grpSpPr>
        <p:sp>
          <p:nvSpPr>
            <p:cNvPr id="19" name="TextBox 18">
              <a:extLst>
                <a:ext uri="{FF2B5EF4-FFF2-40B4-BE49-F238E27FC236}">
                  <a16:creationId xmlns:a16="http://schemas.microsoft.com/office/drawing/2014/main" id="{5C629A3F-4FBF-45C2-945C-5B3820D2AA7E}"/>
                </a:ext>
              </a:extLst>
            </p:cNvPr>
            <p:cNvSpPr txBox="1">
              <a:spLocks/>
            </p:cNvSpPr>
            <p:nvPr/>
          </p:nvSpPr>
          <p:spPr>
            <a:xfrm>
              <a:off x="3176081" y="2831334"/>
              <a:ext cx="1778247" cy="43088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defRPr/>
              </a:pPr>
              <a:r>
                <a:rPr sz="1400" b="1" dirty="0">
                  <a:solidFill>
                    <a:srgbClr val="3F5664"/>
                  </a:solidFill>
                  <a:latin typeface="Arial" panose="020B0604020202020204"/>
                </a:rPr>
                <a:t>Capability </a:t>
              </a:r>
              <a:br>
                <a:rPr sz="1400" b="1" dirty="0">
                  <a:solidFill>
                    <a:srgbClr val="3F5664"/>
                  </a:solidFill>
                  <a:latin typeface="Arial" panose="020B0604020202020204"/>
                </a:rPr>
              </a:br>
              <a:r>
                <a:rPr sz="1400" b="1" dirty="0">
                  <a:solidFill>
                    <a:srgbClr val="3F5664"/>
                  </a:solidFill>
                  <a:latin typeface="Arial" panose="020B0604020202020204"/>
                </a:rPr>
                <a:t>building</a:t>
              </a:r>
              <a:endParaRPr lang="en-GB" sz="1400" b="1" dirty="0">
                <a:solidFill>
                  <a:srgbClr val="3F5664"/>
                </a:solidFill>
                <a:latin typeface="Arial" panose="020B0604020202020204"/>
              </a:endParaRPr>
            </a:p>
          </p:txBody>
        </p:sp>
        <p:sp>
          <p:nvSpPr>
            <p:cNvPr id="20" name="TrackerNumWhite 13">
              <a:extLst>
                <a:ext uri="{FF2B5EF4-FFF2-40B4-BE49-F238E27FC236}">
                  <a16:creationId xmlns:a16="http://schemas.microsoft.com/office/drawing/2014/main" id="{EFE3C456-4836-41B2-9C15-114B3556D25E}"/>
                </a:ext>
              </a:extLst>
            </p:cNvPr>
            <p:cNvSpPr>
              <a:spLocks/>
            </p:cNvSpPr>
            <p:nvPr>
              <p:custDataLst>
                <p:tags r:id="rId10"/>
              </p:custDataLst>
            </p:nvPr>
          </p:nvSpPr>
          <p:spPr>
            <a:xfrm>
              <a:off x="3245713" y="3451259"/>
              <a:ext cx="147869" cy="218355"/>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6</a:t>
              </a:r>
            </a:p>
          </p:txBody>
        </p:sp>
        <p:sp>
          <p:nvSpPr>
            <p:cNvPr id="21" name="TrackerNumWhite 13">
              <a:extLst>
                <a:ext uri="{FF2B5EF4-FFF2-40B4-BE49-F238E27FC236}">
                  <a16:creationId xmlns:a16="http://schemas.microsoft.com/office/drawing/2014/main" id="{82317110-E54E-4B6B-ABDA-4C73B2B190B6}"/>
                </a:ext>
              </a:extLst>
            </p:cNvPr>
            <p:cNvSpPr>
              <a:spLocks/>
            </p:cNvSpPr>
            <p:nvPr>
              <p:custDataLst>
                <p:tags r:id="rId11"/>
              </p:custDataLst>
            </p:nvPr>
          </p:nvSpPr>
          <p:spPr>
            <a:xfrm>
              <a:off x="3245713" y="4606059"/>
              <a:ext cx="147869" cy="218355"/>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7</a:t>
              </a:r>
            </a:p>
          </p:txBody>
        </p:sp>
        <p:sp>
          <p:nvSpPr>
            <p:cNvPr id="22" name="TrackerNumWhite 13">
              <a:extLst>
                <a:ext uri="{FF2B5EF4-FFF2-40B4-BE49-F238E27FC236}">
                  <a16:creationId xmlns:a16="http://schemas.microsoft.com/office/drawing/2014/main" id="{42219194-5BB7-4847-92B2-75F0230DB0DD}"/>
                </a:ext>
              </a:extLst>
            </p:cNvPr>
            <p:cNvSpPr>
              <a:spLocks/>
            </p:cNvSpPr>
            <p:nvPr>
              <p:custDataLst>
                <p:tags r:id="rId12"/>
              </p:custDataLst>
            </p:nvPr>
          </p:nvSpPr>
          <p:spPr>
            <a:xfrm>
              <a:off x="3245713" y="5493519"/>
              <a:ext cx="147869" cy="218355"/>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8</a:t>
              </a:r>
            </a:p>
          </p:txBody>
        </p:sp>
        <p:sp>
          <p:nvSpPr>
            <p:cNvPr id="23" name="TextBox 22">
              <a:extLst>
                <a:ext uri="{FF2B5EF4-FFF2-40B4-BE49-F238E27FC236}">
                  <a16:creationId xmlns:a16="http://schemas.microsoft.com/office/drawing/2014/main" id="{5C35D55B-C493-4A2D-AA8F-0F58D717CA1F}"/>
                </a:ext>
              </a:extLst>
            </p:cNvPr>
            <p:cNvSpPr txBox="1">
              <a:spLocks/>
            </p:cNvSpPr>
            <p:nvPr/>
          </p:nvSpPr>
          <p:spPr>
            <a:xfrm>
              <a:off x="3455214" y="3451260"/>
              <a:ext cx="837064" cy="107721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sz="1200" dirty="0">
                  <a:solidFill>
                    <a:srgbClr val="000000"/>
                  </a:solidFill>
                  <a:latin typeface="Arial" panose="020B0604020202020204"/>
                </a:rPr>
                <a:t>Develop and maintain </a:t>
              </a:r>
              <a:r>
                <a:rPr sz="1200" dirty="0" err="1">
                  <a:solidFill>
                    <a:srgbClr val="000000"/>
                  </a:solidFill>
                  <a:latin typeface="Arial" panose="020B0604020202020204"/>
                </a:rPr>
                <a:t>standardised</a:t>
              </a:r>
              <a:r>
                <a:rPr sz="1200" dirty="0">
                  <a:solidFill>
                    <a:srgbClr val="000000"/>
                  </a:solidFill>
                  <a:latin typeface="Arial" panose="020B0604020202020204"/>
                </a:rPr>
                <a:t> training </a:t>
              </a:r>
              <a:r>
                <a:rPr sz="1200" dirty="0" err="1">
                  <a:solidFill>
                    <a:srgbClr val="000000"/>
                  </a:solidFill>
                  <a:latin typeface="Arial" panose="020B0604020202020204"/>
                </a:rPr>
                <a:t>programmes</a:t>
              </a:r>
              <a:r>
                <a:rPr sz="1200" dirty="0">
                  <a:solidFill>
                    <a:srgbClr val="000000"/>
                  </a:solidFill>
                  <a:latin typeface="Arial" panose="020B0604020202020204"/>
                </a:rPr>
                <a:t> and library of resources</a:t>
              </a:r>
            </a:p>
            <a:p>
              <a:pPr>
                <a:buClr>
                  <a:srgbClr val="000000"/>
                </a:buClr>
                <a:defRPr/>
              </a:pPr>
              <a:r>
                <a:rPr sz="1200" dirty="0">
                  <a:solidFill>
                    <a:srgbClr val="000000"/>
                  </a:solidFill>
                  <a:latin typeface="Arial" panose="020B0604020202020204"/>
                </a:rPr>
                <a:t>Establish a sustainable network of Digital Champions to deliver digital change</a:t>
              </a:r>
            </a:p>
            <a:p>
              <a:pPr>
                <a:buClr>
                  <a:srgbClr val="000000"/>
                </a:buClr>
                <a:defRPr/>
              </a:pPr>
              <a:r>
                <a:rPr lang="en-GB" sz="1200" dirty="0">
                  <a:solidFill>
                    <a:srgbClr val="000000"/>
                  </a:solidFill>
                  <a:latin typeface="Arial" panose="020B0604020202020204"/>
                </a:rPr>
                <a:t>Build best practice forum</a:t>
              </a:r>
            </a:p>
          </p:txBody>
        </p:sp>
        <p:sp>
          <p:nvSpPr>
            <p:cNvPr id="24" name="Rectangle: Rounded Corners 23">
              <a:extLst>
                <a:ext uri="{FF2B5EF4-FFF2-40B4-BE49-F238E27FC236}">
                  <a16:creationId xmlns:a16="http://schemas.microsoft.com/office/drawing/2014/main" id="{166097F1-4DEE-47C6-8C4F-750CDCB6F31B}"/>
                </a:ext>
              </a:extLst>
            </p:cNvPr>
            <p:cNvSpPr>
              <a:spLocks/>
            </p:cNvSpPr>
            <p:nvPr/>
          </p:nvSpPr>
          <p:spPr>
            <a:xfrm>
              <a:off x="3176081" y="3288634"/>
              <a:ext cx="506122" cy="63500"/>
            </a:xfrm>
            <a:prstGeom prst="roundRect">
              <a:avLst>
                <a:gd name="adj" fmla="val 50000"/>
              </a:avLst>
            </a:prstGeom>
            <a:solidFill>
              <a:srgbClr val="3F5664"/>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grpSp>
      <p:grpSp>
        <p:nvGrpSpPr>
          <p:cNvPr id="25" name="Group 24">
            <a:extLst>
              <a:ext uri="{FF2B5EF4-FFF2-40B4-BE49-F238E27FC236}">
                <a16:creationId xmlns:a16="http://schemas.microsoft.com/office/drawing/2014/main" id="{B175385F-61C4-42F9-8E5E-ADBBA4DB5279}"/>
              </a:ext>
            </a:extLst>
          </p:cNvPr>
          <p:cNvGrpSpPr/>
          <p:nvPr/>
        </p:nvGrpSpPr>
        <p:grpSpPr>
          <a:xfrm>
            <a:off x="5641878" y="3207747"/>
            <a:ext cx="3150787" cy="2251142"/>
            <a:chOff x="5502151" y="2831334"/>
            <a:chExt cx="1778247" cy="2251142"/>
          </a:xfrm>
        </p:grpSpPr>
        <p:sp>
          <p:nvSpPr>
            <p:cNvPr id="26" name="TextBox 25">
              <a:extLst>
                <a:ext uri="{FF2B5EF4-FFF2-40B4-BE49-F238E27FC236}">
                  <a16:creationId xmlns:a16="http://schemas.microsoft.com/office/drawing/2014/main" id="{0881497A-5879-4E99-998B-EF9F6270A713}"/>
                </a:ext>
              </a:extLst>
            </p:cNvPr>
            <p:cNvSpPr txBox="1">
              <a:spLocks/>
            </p:cNvSpPr>
            <p:nvPr/>
          </p:nvSpPr>
          <p:spPr>
            <a:xfrm>
              <a:off x="5502151" y="2831334"/>
              <a:ext cx="1778247" cy="43088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defRPr/>
              </a:pPr>
              <a:r>
                <a:rPr lang="en-GB" sz="1400" b="1" dirty="0">
                  <a:solidFill>
                    <a:srgbClr val="3F5664"/>
                  </a:solidFill>
                  <a:latin typeface="Arial" panose="020B0604020202020204"/>
                </a:rPr>
                <a:t>Non-patient-facing </a:t>
              </a:r>
              <a:br>
                <a:rPr lang="en-GB" sz="1400" b="1" dirty="0">
                  <a:solidFill>
                    <a:srgbClr val="3F5664"/>
                  </a:solidFill>
                  <a:latin typeface="Arial" panose="020B0604020202020204"/>
                </a:rPr>
              </a:br>
              <a:r>
                <a:rPr lang="en-GB" sz="1400" b="1" dirty="0">
                  <a:solidFill>
                    <a:srgbClr val="3F5664"/>
                  </a:solidFill>
                  <a:latin typeface="Arial" panose="020B0604020202020204"/>
                </a:rPr>
                <a:t>workload</a:t>
              </a:r>
            </a:p>
          </p:txBody>
        </p:sp>
        <p:sp>
          <p:nvSpPr>
            <p:cNvPr id="27" name="TrackerNumWhite 13">
              <a:extLst>
                <a:ext uri="{FF2B5EF4-FFF2-40B4-BE49-F238E27FC236}">
                  <a16:creationId xmlns:a16="http://schemas.microsoft.com/office/drawing/2014/main" id="{1852ABF9-C118-4A6F-9A2A-6849C13F14D2}"/>
                </a:ext>
              </a:extLst>
            </p:cNvPr>
            <p:cNvSpPr>
              <a:spLocks/>
            </p:cNvSpPr>
            <p:nvPr>
              <p:custDataLst>
                <p:tags r:id="rId7"/>
              </p:custDataLst>
            </p:nvPr>
          </p:nvSpPr>
          <p:spPr>
            <a:xfrm>
              <a:off x="5502152" y="3451260"/>
              <a:ext cx="148164" cy="210852"/>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9</a:t>
              </a:r>
            </a:p>
          </p:txBody>
        </p:sp>
        <p:sp>
          <p:nvSpPr>
            <p:cNvPr id="28" name="TrackerNumWhite 13">
              <a:extLst>
                <a:ext uri="{FF2B5EF4-FFF2-40B4-BE49-F238E27FC236}">
                  <a16:creationId xmlns:a16="http://schemas.microsoft.com/office/drawing/2014/main" id="{08C13D68-E2E4-498B-96BA-DB474E8C6F74}"/>
                </a:ext>
              </a:extLst>
            </p:cNvPr>
            <p:cNvSpPr>
              <a:spLocks/>
            </p:cNvSpPr>
            <p:nvPr>
              <p:custDataLst>
                <p:tags r:id="rId8"/>
              </p:custDataLst>
            </p:nvPr>
          </p:nvSpPr>
          <p:spPr>
            <a:xfrm>
              <a:off x="5502152" y="4354695"/>
              <a:ext cx="148164" cy="210852"/>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10</a:t>
              </a:r>
            </a:p>
          </p:txBody>
        </p:sp>
        <p:sp>
          <p:nvSpPr>
            <p:cNvPr id="29" name="TrackerNumWhite 13">
              <a:extLst>
                <a:ext uri="{FF2B5EF4-FFF2-40B4-BE49-F238E27FC236}">
                  <a16:creationId xmlns:a16="http://schemas.microsoft.com/office/drawing/2014/main" id="{87639663-C77E-45F7-B108-17AF684CEB0C}"/>
                </a:ext>
              </a:extLst>
            </p:cNvPr>
            <p:cNvSpPr>
              <a:spLocks/>
            </p:cNvSpPr>
            <p:nvPr>
              <p:custDataLst>
                <p:tags r:id="rId9"/>
              </p:custDataLst>
            </p:nvPr>
          </p:nvSpPr>
          <p:spPr>
            <a:xfrm>
              <a:off x="5504726" y="4825424"/>
              <a:ext cx="148164" cy="210852"/>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11</a:t>
              </a:r>
            </a:p>
          </p:txBody>
        </p:sp>
        <p:sp>
          <p:nvSpPr>
            <p:cNvPr id="30" name="TextBox 29">
              <a:extLst>
                <a:ext uri="{FF2B5EF4-FFF2-40B4-BE49-F238E27FC236}">
                  <a16:creationId xmlns:a16="http://schemas.microsoft.com/office/drawing/2014/main" id="{0FE5C85E-78DE-4B50-AA08-1B5FCDDBCDB8}"/>
                </a:ext>
              </a:extLst>
            </p:cNvPr>
            <p:cNvSpPr txBox="1">
              <a:spLocks/>
            </p:cNvSpPr>
            <p:nvPr/>
          </p:nvSpPr>
          <p:spPr>
            <a:xfrm>
              <a:off x="5781285" y="3451260"/>
              <a:ext cx="805140" cy="163121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n-GB" sz="1200" dirty="0">
                  <a:solidFill>
                    <a:srgbClr val="000000"/>
                  </a:solidFill>
                  <a:latin typeface="Arial" panose="020B0604020202020204"/>
                </a:rPr>
                <a:t>Establish GM-wide standards for non-patient-facing workload </a:t>
              </a:r>
            </a:p>
            <a:p>
              <a:pPr>
                <a:buClr>
                  <a:srgbClr val="000000"/>
                </a:buClr>
                <a:defRPr/>
              </a:pPr>
              <a:r>
                <a:rPr sz="1200" dirty="0">
                  <a:solidFill>
                    <a:srgbClr val="000000"/>
                  </a:solidFill>
                  <a:latin typeface="Arial" panose="020B0604020202020204"/>
                </a:rPr>
                <a:t>Embed new, clear electronic letter templates </a:t>
              </a:r>
            </a:p>
            <a:p>
              <a:pPr>
                <a:buClr>
                  <a:srgbClr val="000000"/>
                </a:buClr>
                <a:defRPr/>
              </a:pPr>
              <a:r>
                <a:rPr sz="1200" dirty="0">
                  <a:solidFill>
                    <a:srgbClr val="000000"/>
                  </a:solidFill>
                  <a:latin typeface="Arial" panose="020B0604020202020204"/>
                </a:rPr>
                <a:t>Explore role for OCR and RPA solutions</a:t>
              </a:r>
              <a:endParaRPr lang="en-GB" sz="1200" dirty="0">
                <a:solidFill>
                  <a:srgbClr val="000000"/>
                </a:solidFill>
                <a:latin typeface="Arial" panose="020B0604020202020204"/>
              </a:endParaRPr>
            </a:p>
          </p:txBody>
        </p:sp>
        <p:sp>
          <p:nvSpPr>
            <p:cNvPr id="31" name="Rectangle: Rounded Corners 30">
              <a:extLst>
                <a:ext uri="{FF2B5EF4-FFF2-40B4-BE49-F238E27FC236}">
                  <a16:creationId xmlns:a16="http://schemas.microsoft.com/office/drawing/2014/main" id="{72942071-5F73-409B-BE4E-BD17E8855548}"/>
                </a:ext>
              </a:extLst>
            </p:cNvPr>
            <p:cNvSpPr>
              <a:spLocks/>
            </p:cNvSpPr>
            <p:nvPr/>
          </p:nvSpPr>
          <p:spPr>
            <a:xfrm>
              <a:off x="5502151" y="3288634"/>
              <a:ext cx="506122" cy="63500"/>
            </a:xfrm>
            <a:prstGeom prst="roundRect">
              <a:avLst>
                <a:gd name="adj" fmla="val 50000"/>
              </a:avLst>
            </a:prstGeom>
            <a:solidFill>
              <a:srgbClr val="3F5664"/>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grpSp>
      <p:grpSp>
        <p:nvGrpSpPr>
          <p:cNvPr id="32" name="Group 31">
            <a:extLst>
              <a:ext uri="{FF2B5EF4-FFF2-40B4-BE49-F238E27FC236}">
                <a16:creationId xmlns:a16="http://schemas.microsoft.com/office/drawing/2014/main" id="{80383536-291D-4410-A7B9-E99FDB404BC0}"/>
              </a:ext>
            </a:extLst>
          </p:cNvPr>
          <p:cNvGrpSpPr/>
          <p:nvPr/>
        </p:nvGrpSpPr>
        <p:grpSpPr>
          <a:xfrm>
            <a:off x="7832934" y="3198750"/>
            <a:ext cx="3015738" cy="3251415"/>
            <a:chOff x="7828221" y="2831334"/>
            <a:chExt cx="1778247" cy="3251415"/>
          </a:xfrm>
        </p:grpSpPr>
        <p:sp>
          <p:nvSpPr>
            <p:cNvPr id="33" name="TextBox 32">
              <a:extLst>
                <a:ext uri="{FF2B5EF4-FFF2-40B4-BE49-F238E27FC236}">
                  <a16:creationId xmlns:a16="http://schemas.microsoft.com/office/drawing/2014/main" id="{BCC8F860-6C75-40B7-96FE-54226156C96F}"/>
                </a:ext>
              </a:extLst>
            </p:cNvPr>
            <p:cNvSpPr txBox="1">
              <a:spLocks/>
            </p:cNvSpPr>
            <p:nvPr/>
          </p:nvSpPr>
          <p:spPr>
            <a:xfrm>
              <a:off x="7828221" y="2831334"/>
              <a:ext cx="1778247" cy="43088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defRPr/>
              </a:pPr>
              <a:r>
                <a:rPr lang="en-GB" sz="1400" b="1" dirty="0">
                  <a:solidFill>
                    <a:srgbClr val="3F5664"/>
                  </a:solidFill>
                  <a:latin typeface="Arial" panose="020B0604020202020204"/>
                </a:rPr>
                <a:t>Patient comms &amp; </a:t>
              </a:r>
              <a:br>
                <a:rPr lang="en-GB" sz="1400" b="1" dirty="0">
                  <a:solidFill>
                    <a:srgbClr val="3F5664"/>
                  </a:solidFill>
                  <a:latin typeface="Arial" panose="020B0604020202020204"/>
                </a:rPr>
              </a:br>
              <a:r>
                <a:rPr lang="en-GB" sz="1400" b="1" dirty="0">
                  <a:solidFill>
                    <a:srgbClr val="3F5664"/>
                  </a:solidFill>
                  <a:latin typeface="Arial" panose="020B0604020202020204"/>
                </a:rPr>
                <a:t>expectations</a:t>
              </a:r>
            </a:p>
          </p:txBody>
        </p:sp>
        <p:sp>
          <p:nvSpPr>
            <p:cNvPr id="34" name="TextBox 33">
              <a:extLst>
                <a:ext uri="{FF2B5EF4-FFF2-40B4-BE49-F238E27FC236}">
                  <a16:creationId xmlns:a16="http://schemas.microsoft.com/office/drawing/2014/main" id="{81CC90E7-68EE-4281-9779-AD964A0409F8}"/>
                </a:ext>
              </a:extLst>
            </p:cNvPr>
            <p:cNvSpPr txBox="1">
              <a:spLocks/>
            </p:cNvSpPr>
            <p:nvPr/>
          </p:nvSpPr>
          <p:spPr>
            <a:xfrm>
              <a:off x="8020830" y="3451259"/>
              <a:ext cx="1143553" cy="263149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sz="1200" dirty="0">
                  <a:solidFill>
                    <a:srgbClr val="000000"/>
                  </a:solidFill>
                  <a:latin typeface="Arial" panose="020B0604020202020204"/>
                </a:rPr>
                <a:t>Embed </a:t>
              </a:r>
              <a:r>
                <a:rPr sz="1200" dirty="0" err="1">
                  <a:solidFill>
                    <a:srgbClr val="000000"/>
                  </a:solidFill>
                  <a:latin typeface="Arial" panose="020B0604020202020204"/>
                </a:rPr>
                <a:t>standardised</a:t>
              </a:r>
              <a:r>
                <a:rPr sz="1200" dirty="0">
                  <a:solidFill>
                    <a:srgbClr val="000000"/>
                  </a:solidFill>
                  <a:latin typeface="Arial" panose="020B0604020202020204"/>
                </a:rPr>
                <a:t> templates for practice websites</a:t>
              </a:r>
            </a:p>
            <a:p>
              <a:pPr>
                <a:buClr>
                  <a:srgbClr val="000000"/>
                </a:buClr>
                <a:defRPr/>
              </a:pPr>
              <a:r>
                <a:rPr sz="1200" dirty="0">
                  <a:solidFill>
                    <a:srgbClr val="000000"/>
                  </a:solidFill>
                  <a:latin typeface="Arial" panose="020B0604020202020204"/>
                </a:rPr>
                <a:t>Improve OC platform user interface</a:t>
              </a:r>
            </a:p>
            <a:p>
              <a:pPr>
                <a:buClr>
                  <a:srgbClr val="000000"/>
                </a:buClr>
                <a:defRPr/>
              </a:pPr>
              <a:r>
                <a:rPr sz="1200" dirty="0">
                  <a:solidFill>
                    <a:srgbClr val="000000"/>
                  </a:solidFill>
                  <a:latin typeface="Arial" panose="020B0604020202020204"/>
                </a:rPr>
                <a:t>Roll out GM-wide patient communications campaign </a:t>
              </a:r>
            </a:p>
            <a:p>
              <a:pPr>
                <a:buClr>
                  <a:srgbClr val="000000"/>
                </a:buClr>
                <a:defRPr/>
              </a:pPr>
              <a:r>
                <a:rPr lang="en-GB" sz="1200" dirty="0">
                  <a:solidFill>
                    <a:srgbClr val="000000"/>
                  </a:solidFill>
                  <a:latin typeface="Arial" panose="020B0604020202020204"/>
                </a:rPr>
                <a:t>Coordinate patient training materials distributed via network of Patient Champions</a:t>
              </a:r>
            </a:p>
          </p:txBody>
        </p:sp>
        <p:sp>
          <p:nvSpPr>
            <p:cNvPr id="35" name="TrackerNumWhite 13">
              <a:extLst>
                <a:ext uri="{FF2B5EF4-FFF2-40B4-BE49-F238E27FC236}">
                  <a16:creationId xmlns:a16="http://schemas.microsoft.com/office/drawing/2014/main" id="{33F5058A-2B01-4787-BA22-1F89E43B454B}"/>
                </a:ext>
              </a:extLst>
            </p:cNvPr>
            <p:cNvSpPr>
              <a:spLocks/>
            </p:cNvSpPr>
            <p:nvPr>
              <p:custDataLst>
                <p:tags r:id="rId3"/>
              </p:custDataLst>
            </p:nvPr>
          </p:nvSpPr>
          <p:spPr>
            <a:xfrm>
              <a:off x="7828222" y="3451259"/>
              <a:ext cx="136212" cy="220986"/>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12</a:t>
              </a:r>
            </a:p>
          </p:txBody>
        </p:sp>
        <p:sp>
          <p:nvSpPr>
            <p:cNvPr id="36" name="TrackerNumWhite 13">
              <a:extLst>
                <a:ext uri="{FF2B5EF4-FFF2-40B4-BE49-F238E27FC236}">
                  <a16:creationId xmlns:a16="http://schemas.microsoft.com/office/drawing/2014/main" id="{DA32DC1F-5102-472B-9158-0C7A7CB661AA}"/>
                </a:ext>
              </a:extLst>
            </p:cNvPr>
            <p:cNvSpPr>
              <a:spLocks/>
            </p:cNvSpPr>
            <p:nvPr>
              <p:custDataLst>
                <p:tags r:id="rId4"/>
              </p:custDataLst>
            </p:nvPr>
          </p:nvSpPr>
          <p:spPr>
            <a:xfrm>
              <a:off x="7828222" y="4135145"/>
              <a:ext cx="136212" cy="220986"/>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13</a:t>
              </a:r>
            </a:p>
          </p:txBody>
        </p:sp>
        <p:sp>
          <p:nvSpPr>
            <p:cNvPr id="37" name="TrackerNumWhite 13">
              <a:extLst>
                <a:ext uri="{FF2B5EF4-FFF2-40B4-BE49-F238E27FC236}">
                  <a16:creationId xmlns:a16="http://schemas.microsoft.com/office/drawing/2014/main" id="{DDCD1BFC-42D0-4A8D-A9EA-FD5209ABDC1C}"/>
                </a:ext>
              </a:extLst>
            </p:cNvPr>
            <p:cNvSpPr>
              <a:spLocks/>
            </p:cNvSpPr>
            <p:nvPr>
              <p:custDataLst>
                <p:tags r:id="rId5"/>
              </p:custDataLst>
            </p:nvPr>
          </p:nvSpPr>
          <p:spPr>
            <a:xfrm>
              <a:off x="7828222" y="4527155"/>
              <a:ext cx="136212" cy="220986"/>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14</a:t>
              </a:r>
            </a:p>
          </p:txBody>
        </p:sp>
        <p:sp>
          <p:nvSpPr>
            <p:cNvPr id="38" name="TrackerNumWhite 13">
              <a:extLst>
                <a:ext uri="{FF2B5EF4-FFF2-40B4-BE49-F238E27FC236}">
                  <a16:creationId xmlns:a16="http://schemas.microsoft.com/office/drawing/2014/main" id="{C9B870B4-EE55-4A87-8A6C-1085BC056C7A}"/>
                </a:ext>
              </a:extLst>
            </p:cNvPr>
            <p:cNvSpPr>
              <a:spLocks/>
            </p:cNvSpPr>
            <p:nvPr>
              <p:custDataLst>
                <p:tags r:id="rId6"/>
              </p:custDataLst>
            </p:nvPr>
          </p:nvSpPr>
          <p:spPr>
            <a:xfrm>
              <a:off x="7847566" y="5000306"/>
              <a:ext cx="136212" cy="220986"/>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15</a:t>
              </a:r>
            </a:p>
          </p:txBody>
        </p:sp>
        <p:sp>
          <p:nvSpPr>
            <p:cNvPr id="39" name="Rectangle: Rounded Corners 38">
              <a:extLst>
                <a:ext uri="{FF2B5EF4-FFF2-40B4-BE49-F238E27FC236}">
                  <a16:creationId xmlns:a16="http://schemas.microsoft.com/office/drawing/2014/main" id="{6061CFE8-5D44-45B5-A862-13756E91935B}"/>
                </a:ext>
              </a:extLst>
            </p:cNvPr>
            <p:cNvSpPr>
              <a:spLocks/>
            </p:cNvSpPr>
            <p:nvPr/>
          </p:nvSpPr>
          <p:spPr>
            <a:xfrm>
              <a:off x="7828221" y="3288634"/>
              <a:ext cx="506122" cy="63500"/>
            </a:xfrm>
            <a:prstGeom prst="roundRect">
              <a:avLst>
                <a:gd name="adj" fmla="val 50000"/>
              </a:avLst>
            </a:prstGeom>
            <a:solidFill>
              <a:srgbClr val="3F5664"/>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grpSp>
      <p:grpSp>
        <p:nvGrpSpPr>
          <p:cNvPr id="40" name="Group 39">
            <a:extLst>
              <a:ext uri="{FF2B5EF4-FFF2-40B4-BE49-F238E27FC236}">
                <a16:creationId xmlns:a16="http://schemas.microsoft.com/office/drawing/2014/main" id="{1ADFA6C3-171F-436A-8CD5-2B714DB9AE84}"/>
              </a:ext>
            </a:extLst>
          </p:cNvPr>
          <p:cNvGrpSpPr/>
          <p:nvPr/>
        </p:nvGrpSpPr>
        <p:grpSpPr>
          <a:xfrm>
            <a:off x="10130936" y="3172639"/>
            <a:ext cx="1778247" cy="1620200"/>
            <a:chOff x="10154292" y="2831334"/>
            <a:chExt cx="1778247" cy="1620200"/>
          </a:xfrm>
        </p:grpSpPr>
        <p:sp>
          <p:nvSpPr>
            <p:cNvPr id="41" name="TextBox 40">
              <a:extLst>
                <a:ext uri="{FF2B5EF4-FFF2-40B4-BE49-F238E27FC236}">
                  <a16:creationId xmlns:a16="http://schemas.microsoft.com/office/drawing/2014/main" id="{545A079B-7AB9-4421-BA27-0A2FF67D5DD9}"/>
                </a:ext>
              </a:extLst>
            </p:cNvPr>
            <p:cNvSpPr txBox="1">
              <a:spLocks/>
            </p:cNvSpPr>
            <p:nvPr/>
          </p:nvSpPr>
          <p:spPr>
            <a:xfrm>
              <a:off x="10154292" y="2831334"/>
              <a:ext cx="1778247" cy="43088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defRPr/>
              </a:pPr>
              <a:r>
                <a:rPr sz="1400" b="1" dirty="0">
                  <a:solidFill>
                    <a:srgbClr val="3F5664"/>
                  </a:solidFill>
                  <a:latin typeface="Arial" panose="020B0604020202020204"/>
                </a:rPr>
                <a:t>Digital inclusion and patient access</a:t>
              </a:r>
              <a:endParaRPr lang="en-GB" sz="1400" b="1" dirty="0">
                <a:solidFill>
                  <a:srgbClr val="3F5664"/>
                </a:solidFill>
                <a:latin typeface="Arial" panose="020B0604020202020204"/>
              </a:endParaRPr>
            </a:p>
          </p:txBody>
        </p:sp>
        <p:sp>
          <p:nvSpPr>
            <p:cNvPr id="42" name="TrackerNumWhite 13">
              <a:extLst>
                <a:ext uri="{FF2B5EF4-FFF2-40B4-BE49-F238E27FC236}">
                  <a16:creationId xmlns:a16="http://schemas.microsoft.com/office/drawing/2014/main" id="{E5FABB1F-F921-44B7-92A5-D366384958A3}"/>
                </a:ext>
              </a:extLst>
            </p:cNvPr>
            <p:cNvSpPr>
              <a:spLocks/>
            </p:cNvSpPr>
            <p:nvPr>
              <p:custDataLst>
                <p:tags r:id="rId1"/>
              </p:custDataLst>
            </p:nvPr>
          </p:nvSpPr>
          <p:spPr>
            <a:xfrm>
              <a:off x="10154292" y="3451260"/>
              <a:ext cx="217502" cy="217502"/>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16</a:t>
              </a:r>
            </a:p>
          </p:txBody>
        </p:sp>
        <p:sp>
          <p:nvSpPr>
            <p:cNvPr id="43" name="TrackerNumWhite 13">
              <a:extLst>
                <a:ext uri="{FF2B5EF4-FFF2-40B4-BE49-F238E27FC236}">
                  <a16:creationId xmlns:a16="http://schemas.microsoft.com/office/drawing/2014/main" id="{0A5244E9-9D52-42B9-9F00-E414E35A9333}"/>
                </a:ext>
              </a:extLst>
            </p:cNvPr>
            <p:cNvSpPr>
              <a:spLocks/>
            </p:cNvSpPr>
            <p:nvPr>
              <p:custDataLst>
                <p:tags r:id="rId2"/>
              </p:custDataLst>
            </p:nvPr>
          </p:nvSpPr>
          <p:spPr>
            <a:xfrm>
              <a:off x="10154292" y="3887253"/>
              <a:ext cx="217502" cy="217502"/>
            </a:xfrm>
            <a:prstGeom prst="ellipse">
              <a:avLst/>
            </a:prstGeom>
            <a:solidFill>
              <a:srgbClr val="3F5664"/>
            </a:solidFill>
            <a:ln w="6350" cap="sq" cmpd="sng" algn="ctr">
              <a:solidFill>
                <a:srgbClr val="3F5664"/>
              </a:solidFill>
              <a:prstDash val="solid"/>
              <a:miter lim="800000"/>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
                  <a:srgbClr val="FFFFFF"/>
                </a:buClr>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17</a:t>
              </a:r>
            </a:p>
          </p:txBody>
        </p:sp>
        <p:sp>
          <p:nvSpPr>
            <p:cNvPr id="44" name="TextBox 43">
              <a:extLst>
                <a:ext uri="{FF2B5EF4-FFF2-40B4-BE49-F238E27FC236}">
                  <a16:creationId xmlns:a16="http://schemas.microsoft.com/office/drawing/2014/main" id="{8F05CB10-BBC6-46C2-B428-3B10C81B3942}"/>
                </a:ext>
              </a:extLst>
            </p:cNvPr>
            <p:cNvSpPr txBox="1">
              <a:spLocks/>
            </p:cNvSpPr>
            <p:nvPr/>
          </p:nvSpPr>
          <p:spPr>
            <a:xfrm>
              <a:off x="10433425" y="3451260"/>
              <a:ext cx="1267926" cy="10002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sz="1200" dirty="0">
                  <a:solidFill>
                    <a:srgbClr val="000000"/>
                  </a:solidFill>
                  <a:latin typeface="Arial" panose="020B0604020202020204"/>
                </a:rPr>
                <a:t>Establish central call </a:t>
              </a:r>
              <a:r>
                <a:rPr sz="1200" dirty="0" err="1">
                  <a:solidFill>
                    <a:srgbClr val="000000"/>
                  </a:solidFill>
                  <a:latin typeface="Arial" panose="020B0604020202020204"/>
                </a:rPr>
                <a:t>centre</a:t>
              </a:r>
              <a:endParaRPr sz="1200" dirty="0">
                <a:solidFill>
                  <a:srgbClr val="000000"/>
                </a:solidFill>
                <a:latin typeface="Arial" panose="020B0604020202020204"/>
              </a:endParaRPr>
            </a:p>
            <a:p>
              <a:pPr>
                <a:buClr>
                  <a:srgbClr val="000000"/>
                </a:buClr>
                <a:defRPr/>
              </a:pPr>
              <a:r>
                <a:rPr lang="en-GB" sz="1200" dirty="0">
                  <a:solidFill>
                    <a:srgbClr val="000000"/>
                  </a:solidFill>
                  <a:latin typeface="Arial" panose="020B0604020202020204"/>
                </a:rPr>
                <a:t>Establish patient IT support / service desk</a:t>
              </a:r>
            </a:p>
          </p:txBody>
        </p:sp>
        <p:sp>
          <p:nvSpPr>
            <p:cNvPr id="45" name="Rectangle: Rounded Corners 44">
              <a:extLst>
                <a:ext uri="{FF2B5EF4-FFF2-40B4-BE49-F238E27FC236}">
                  <a16:creationId xmlns:a16="http://schemas.microsoft.com/office/drawing/2014/main" id="{8ACC36CB-FEA3-4781-A4C0-B52FBCB694EC}"/>
                </a:ext>
              </a:extLst>
            </p:cNvPr>
            <p:cNvSpPr>
              <a:spLocks/>
            </p:cNvSpPr>
            <p:nvPr/>
          </p:nvSpPr>
          <p:spPr>
            <a:xfrm>
              <a:off x="10154292" y="3288634"/>
              <a:ext cx="506122" cy="63500"/>
            </a:xfrm>
            <a:prstGeom prst="roundRect">
              <a:avLst>
                <a:gd name="adj" fmla="val 50000"/>
              </a:avLst>
            </a:prstGeom>
            <a:solidFill>
              <a:srgbClr val="3F5664"/>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grpSp>
      <p:pic>
        <p:nvPicPr>
          <p:cNvPr id="47" name="Graphic 46" descr="Vlog outline">
            <a:extLst>
              <a:ext uri="{FF2B5EF4-FFF2-40B4-BE49-F238E27FC236}">
                <a16:creationId xmlns:a16="http://schemas.microsoft.com/office/drawing/2014/main" id="{BD48090C-A7A9-45C6-A918-B883BA994C2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78594" y="1442052"/>
            <a:ext cx="1501193" cy="1388169"/>
          </a:xfrm>
          <a:prstGeom prst="rect">
            <a:avLst/>
          </a:prstGeom>
        </p:spPr>
      </p:pic>
    </p:spTree>
    <p:extLst>
      <p:ext uri="{BB962C8B-B14F-4D97-AF65-F5344CB8AC3E}">
        <p14:creationId xmlns:p14="http://schemas.microsoft.com/office/powerpoint/2010/main" val="98838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7ED78F-873F-B621-D252-AD73B4ACB7DC}"/>
              </a:ext>
            </a:extLst>
          </p:cNvPr>
          <p:cNvSpPr/>
          <p:nvPr/>
        </p:nvSpPr>
        <p:spPr>
          <a:xfrm>
            <a:off x="841019" y="3954140"/>
            <a:ext cx="8226023" cy="27512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2" name="Slide Number Placeholder 1">
            <a:extLst>
              <a:ext uri="{FF2B5EF4-FFF2-40B4-BE49-F238E27FC236}">
                <a16:creationId xmlns:a16="http://schemas.microsoft.com/office/drawing/2014/main" id="{1BF27172-E7E3-418C-BC94-59C74371B959}"/>
              </a:ext>
            </a:extLst>
          </p:cNvPr>
          <p:cNvSpPr>
            <a:spLocks noGrp="1"/>
          </p:cNvSpPr>
          <p:nvPr>
            <p:ph type="sldNum" sz="quarter" idx="12"/>
          </p:nvPr>
        </p:nvSpPr>
        <p:spPr>
          <a:prstGeom prst="rect">
            <a:avLst/>
          </a:prstGeom>
        </p:spPr>
        <p:txBody>
          <a:bodyPr/>
          <a:lstStyle/>
          <a:p>
            <a:fld id="{6CB6EB32-20C3-4507-AF86-266995C26122}" type="slidenum">
              <a:rPr lang="en-GB" smtClean="0"/>
              <a:pPr/>
              <a:t>28</a:t>
            </a:fld>
            <a:endParaRPr lang="en-GB"/>
          </a:p>
        </p:txBody>
      </p:sp>
      <p:sp>
        <p:nvSpPr>
          <p:cNvPr id="3" name="Title 2">
            <a:extLst>
              <a:ext uri="{FF2B5EF4-FFF2-40B4-BE49-F238E27FC236}">
                <a16:creationId xmlns:a16="http://schemas.microsoft.com/office/drawing/2014/main" id="{06731FD4-D611-48ED-9FA7-139095CFA0FC}"/>
              </a:ext>
            </a:extLst>
          </p:cNvPr>
          <p:cNvSpPr>
            <a:spLocks noGrp="1"/>
          </p:cNvSpPr>
          <p:nvPr>
            <p:ph type="title"/>
          </p:nvPr>
        </p:nvSpPr>
        <p:spPr>
          <a:xfrm>
            <a:off x="991047" y="366527"/>
            <a:ext cx="10593943" cy="488404"/>
          </a:xfrm>
        </p:spPr>
        <p:txBody>
          <a:bodyPr>
            <a:normAutofit fontScale="90000"/>
          </a:bodyPr>
          <a:lstStyle/>
          <a:p>
            <a:r>
              <a:rPr lang="en-GB" dirty="0">
                <a:latin typeface="Arial" panose="020B0604020202020204" pitchFamily="34" charset="0"/>
                <a:cs typeface="Arial" panose="020B0604020202020204" pitchFamily="34" charset="0"/>
              </a:rPr>
              <a:t>Digital first primary care implementation plan</a:t>
            </a:r>
          </a:p>
        </p:txBody>
      </p:sp>
      <p:sp>
        <p:nvSpPr>
          <p:cNvPr id="32" name="Text Placeholder 31">
            <a:extLst>
              <a:ext uri="{FF2B5EF4-FFF2-40B4-BE49-F238E27FC236}">
                <a16:creationId xmlns:a16="http://schemas.microsoft.com/office/drawing/2014/main" id="{5530C570-8950-42F4-BC5B-E69B2E6F0174}"/>
              </a:ext>
            </a:extLst>
          </p:cNvPr>
          <p:cNvSpPr>
            <a:spLocks noGrp="1"/>
          </p:cNvSpPr>
          <p:nvPr>
            <p:ph type="body" sz="quarter" idx="32"/>
          </p:nvPr>
        </p:nvSpPr>
        <p:spPr/>
        <p:txBody>
          <a:bodyPr/>
          <a:lstStyle/>
          <a:p>
            <a:endParaRPr lang="en-GB"/>
          </a:p>
        </p:txBody>
      </p:sp>
      <p:sp>
        <p:nvSpPr>
          <p:cNvPr id="31" name="Text Placeholder 30">
            <a:extLst>
              <a:ext uri="{FF2B5EF4-FFF2-40B4-BE49-F238E27FC236}">
                <a16:creationId xmlns:a16="http://schemas.microsoft.com/office/drawing/2014/main" id="{8AD73898-8F12-4C15-B8BC-65A9561305CA}"/>
              </a:ext>
            </a:extLst>
          </p:cNvPr>
          <p:cNvSpPr>
            <a:spLocks noGrp="1"/>
          </p:cNvSpPr>
          <p:nvPr>
            <p:ph type="body" sz="quarter" idx="31"/>
          </p:nvPr>
        </p:nvSpPr>
        <p:spPr/>
        <p:txBody>
          <a:bodyPr>
            <a:normAutofit fontScale="62500" lnSpcReduction="20000"/>
          </a:bodyPr>
          <a:lstStyle/>
          <a:p>
            <a:endParaRPr lang="en-GB"/>
          </a:p>
        </p:txBody>
      </p:sp>
      <p:sp>
        <p:nvSpPr>
          <p:cNvPr id="33" name="Text Placeholder 32">
            <a:extLst>
              <a:ext uri="{FF2B5EF4-FFF2-40B4-BE49-F238E27FC236}">
                <a16:creationId xmlns:a16="http://schemas.microsoft.com/office/drawing/2014/main" id="{E4E38CDD-679B-4749-930E-9AF09F3DAF5E}"/>
              </a:ext>
            </a:extLst>
          </p:cNvPr>
          <p:cNvSpPr>
            <a:spLocks noGrp="1"/>
          </p:cNvSpPr>
          <p:nvPr>
            <p:ph type="body" sz="quarter" idx="33"/>
          </p:nvPr>
        </p:nvSpPr>
        <p:spPr/>
        <p:txBody>
          <a:bodyPr/>
          <a:lstStyle/>
          <a:p>
            <a:endParaRPr lang="en-GB"/>
          </a:p>
        </p:txBody>
      </p:sp>
      <p:sp>
        <p:nvSpPr>
          <p:cNvPr id="7" name="TextBox 6">
            <a:extLst>
              <a:ext uri="{FF2B5EF4-FFF2-40B4-BE49-F238E27FC236}">
                <a16:creationId xmlns:a16="http://schemas.microsoft.com/office/drawing/2014/main" id="{6E2F0A02-AA59-4B78-8F08-C271271B869E}"/>
              </a:ext>
            </a:extLst>
          </p:cNvPr>
          <p:cNvSpPr txBox="1">
            <a:spLocks/>
          </p:cNvSpPr>
          <p:nvPr/>
        </p:nvSpPr>
        <p:spPr>
          <a:xfrm>
            <a:off x="991047" y="2290786"/>
            <a:ext cx="2520000" cy="1438068"/>
          </a:xfrm>
          <a:prstGeom prst="rect">
            <a:avLst/>
          </a:prstGeom>
          <a:solidFill>
            <a:schemeClr val="bg1">
              <a:lumMod val="75000"/>
            </a:schemeClr>
          </a:solidFill>
        </p:spPr>
        <p:txBody>
          <a:bodyPr vert="horz" wrap="square" lIns="72000" tIns="72000" rIns="72000" bIns="7200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t>Deployment of Digital First Facilitators</a:t>
            </a:r>
            <a:br>
              <a:rPr lang="en-US" sz="1200" b="1" dirty="0">
                <a:latin typeface="Arial" panose="020B0604020202020204"/>
              </a:rPr>
            </a:br>
            <a:r>
              <a:rPr lang="en-US" sz="1200" dirty="0">
                <a:latin typeface="Arial" panose="020B0604020202020204"/>
              </a:rPr>
              <a:t>Enable and</a:t>
            </a:r>
            <a:r>
              <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rPr>
              <a:t> support business change in each PCN</a:t>
            </a:r>
          </a:p>
          <a:p>
            <a:pPr marL="171450" marR="0" lvl="0" indent="-17145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Char char="•"/>
              <a:tabLst/>
              <a:defRPr/>
            </a:pPr>
            <a:r>
              <a:rPr lang="en-US" sz="1200" dirty="0">
                <a:latin typeface="Arial" panose="020B0604020202020204"/>
              </a:rPr>
              <a:t>5 localities recruiting locally</a:t>
            </a:r>
          </a:p>
          <a:p>
            <a:pPr marL="171450" marR="0" lvl="0" indent="-17145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Char char="•"/>
              <a:tabLst/>
              <a:defRPr/>
            </a:pPr>
            <a:r>
              <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rPr>
              <a:t>5 local</a:t>
            </a:r>
            <a:r>
              <a:rPr lang="en-US" sz="1200" dirty="0" err="1">
                <a:latin typeface="Arial" panose="020B0604020202020204"/>
              </a:rPr>
              <a:t>ities</a:t>
            </a:r>
            <a:r>
              <a:rPr lang="en-US" sz="1200" dirty="0">
                <a:latin typeface="Arial" panose="020B0604020202020204"/>
              </a:rPr>
              <a:t> recruiting centrally</a:t>
            </a:r>
            <a:br>
              <a:rPr lang="en-US" sz="1200" dirty="0">
                <a:latin typeface="Arial" panose="020B0604020202020204"/>
              </a:rPr>
            </a:br>
            <a:endPar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endParaRPr>
          </a:p>
        </p:txBody>
      </p:sp>
      <p:sp>
        <p:nvSpPr>
          <p:cNvPr id="9" name="TextBox 8">
            <a:extLst>
              <a:ext uri="{FF2B5EF4-FFF2-40B4-BE49-F238E27FC236}">
                <a16:creationId xmlns:a16="http://schemas.microsoft.com/office/drawing/2014/main" id="{BBC86F2B-D59B-495B-8CF1-76D2118583C4}"/>
              </a:ext>
            </a:extLst>
          </p:cNvPr>
          <p:cNvSpPr txBox="1">
            <a:spLocks/>
          </p:cNvSpPr>
          <p:nvPr/>
        </p:nvSpPr>
        <p:spPr>
          <a:xfrm>
            <a:off x="1140426" y="5093829"/>
            <a:ext cx="2520000" cy="1253402"/>
          </a:xfrm>
          <a:prstGeom prst="rect">
            <a:avLst/>
          </a:prstGeom>
          <a:solidFill>
            <a:schemeClr val="bg1">
              <a:lumMod val="75000"/>
            </a:schemeClr>
          </a:solidFill>
        </p:spPr>
        <p:txBody>
          <a:bodyPr vert="horz" wrap="square" lIns="72000" tIns="72000" rIns="72000" bIns="7200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t>Improving access</a:t>
            </a:r>
            <a:b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br>
            <a:r>
              <a:rPr lang="en-US" sz="1200" dirty="0">
                <a:latin typeface="Arial" panose="020B0604020202020204"/>
              </a:rPr>
              <a:t>including implementation of design principles for GP websites &amp; influence of GP EPR platforms &amp; online consultation platforms</a:t>
            </a:r>
            <a:br>
              <a:rPr lang="en-US" sz="1200" dirty="0">
                <a:latin typeface="Arial" panose="020B0604020202020204"/>
              </a:rPr>
            </a:br>
            <a:endPar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endParaRPr>
          </a:p>
        </p:txBody>
      </p:sp>
      <p:sp>
        <p:nvSpPr>
          <p:cNvPr id="11" name="TextBox 10">
            <a:extLst>
              <a:ext uri="{FF2B5EF4-FFF2-40B4-BE49-F238E27FC236}">
                <a16:creationId xmlns:a16="http://schemas.microsoft.com/office/drawing/2014/main" id="{111F3FAB-EEE3-47F4-8027-120B23796978}"/>
              </a:ext>
            </a:extLst>
          </p:cNvPr>
          <p:cNvSpPr txBox="1">
            <a:spLocks/>
          </p:cNvSpPr>
          <p:nvPr/>
        </p:nvSpPr>
        <p:spPr>
          <a:xfrm>
            <a:off x="6404866" y="5093829"/>
            <a:ext cx="2520000" cy="1253402"/>
          </a:xfrm>
          <a:prstGeom prst="rect">
            <a:avLst/>
          </a:prstGeom>
          <a:solidFill>
            <a:schemeClr val="bg1">
              <a:lumMod val="75000"/>
            </a:schemeClr>
          </a:solidFill>
        </p:spPr>
        <p:txBody>
          <a:bodyPr vert="horz" wrap="square" lIns="72000" tIns="72000" rIns="72000" bIns="7200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t>Influencing on-</a:t>
            </a:r>
            <a:r>
              <a:rPr kumimoji="0" lang="en-US" sz="1200" b="1" i="0" u="none" strike="noStrike" kern="1200" cap="none" spc="0" normalizeH="0" baseline="0" noProof="0" dirty="0" err="1">
                <a:ln>
                  <a:noFill/>
                </a:ln>
                <a:effectLst/>
                <a:uLnTx/>
                <a:uFillTx/>
                <a:latin typeface="Arial" panose="020B0604020202020204"/>
                <a:ea typeface="+mn-ea"/>
                <a:cs typeface="Arial" panose="020B0604020202020204" pitchFamily="34" charset="0"/>
              </a:rPr>
              <a:t>lin</a:t>
            </a:r>
            <a:r>
              <a:rPr lang="en-US" sz="1200" b="1" dirty="0">
                <a:latin typeface="Arial" panose="020B0604020202020204"/>
              </a:rPr>
              <a:t>e consultation</a:t>
            </a:r>
            <a: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t> platform </a:t>
            </a:r>
            <a:b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br>
            <a:r>
              <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rPr>
              <a:t>User interface</a:t>
            </a:r>
            <a:r>
              <a:rPr lang="en-US" sz="1200" dirty="0">
                <a:latin typeface="Arial" panose="020B0604020202020204"/>
              </a:rPr>
              <a:t>s &amp; workflows</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rPr>
              <a:t>Improve accessibility </a:t>
            </a:r>
            <a:br>
              <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rPr>
            </a:br>
            <a:endPar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100000"/>
              <a:buNone/>
              <a:tabLst/>
              <a:defRPr/>
            </a:pPr>
            <a:endPar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endParaRPr>
          </a:p>
        </p:txBody>
      </p:sp>
      <p:sp>
        <p:nvSpPr>
          <p:cNvPr id="14" name="TextBox 13">
            <a:extLst>
              <a:ext uri="{FF2B5EF4-FFF2-40B4-BE49-F238E27FC236}">
                <a16:creationId xmlns:a16="http://schemas.microsoft.com/office/drawing/2014/main" id="{21B6B1F4-455C-4763-BC10-B9D2B161B12A}"/>
              </a:ext>
            </a:extLst>
          </p:cNvPr>
          <p:cNvSpPr txBox="1">
            <a:spLocks/>
          </p:cNvSpPr>
          <p:nvPr/>
        </p:nvSpPr>
        <p:spPr>
          <a:xfrm>
            <a:off x="9298622" y="5093829"/>
            <a:ext cx="2703793" cy="1253402"/>
          </a:xfrm>
          <a:prstGeom prst="rect">
            <a:avLst/>
          </a:prstGeom>
          <a:solidFill>
            <a:schemeClr val="bg1">
              <a:lumMod val="75000"/>
            </a:schemeClr>
          </a:solidFill>
        </p:spPr>
        <p:txBody>
          <a:bodyPr vert="horz" wrap="square" lIns="72000" tIns="72000" rIns="72000" bIns="7200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t>Public comms campaign</a:t>
            </a:r>
            <a:b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br>
            <a:r>
              <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rPr>
              <a:t>Support access, focusing on building trust and enabling traditionally disadvantaged groups &amp; encouraging best use of all (digital and non-digital) channels</a:t>
            </a:r>
            <a:endPar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endParaRPr>
          </a:p>
        </p:txBody>
      </p:sp>
      <p:sp>
        <p:nvSpPr>
          <p:cNvPr id="15" name="TextBox 14">
            <a:extLst>
              <a:ext uri="{FF2B5EF4-FFF2-40B4-BE49-F238E27FC236}">
                <a16:creationId xmlns:a16="http://schemas.microsoft.com/office/drawing/2014/main" id="{563B022F-BF69-4F33-BB3B-048E3DE52E25}"/>
              </a:ext>
            </a:extLst>
          </p:cNvPr>
          <p:cNvSpPr txBox="1">
            <a:spLocks/>
          </p:cNvSpPr>
          <p:nvPr/>
        </p:nvSpPr>
        <p:spPr>
          <a:xfrm>
            <a:off x="3813402" y="5093829"/>
            <a:ext cx="2520000" cy="1253402"/>
          </a:xfrm>
          <a:prstGeom prst="rect">
            <a:avLst/>
          </a:prstGeom>
          <a:solidFill>
            <a:schemeClr val="bg1">
              <a:lumMod val="75000"/>
            </a:schemeClr>
          </a:solidFill>
        </p:spPr>
        <p:txBody>
          <a:bodyPr vert="horz" wrap="square" lIns="72000" tIns="72000" rIns="72000" bIns="7200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t>Centralised PCN Hub </a:t>
            </a:r>
            <a:b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br>
            <a:r>
              <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rPr>
              <a:t>Proof of value – </a:t>
            </a:r>
            <a:r>
              <a:rPr lang="en-GB" sz="1200" dirty="0">
                <a:latin typeface="Arial" panose="020B0604020202020204"/>
              </a:rPr>
              <a:t>to optimise management of administrative and high-volume / low complexity tasks</a:t>
            </a:r>
            <a:br>
              <a:rPr lang="en-GB" sz="1200" dirty="0">
                <a:latin typeface="Arial" panose="020B0604020202020204"/>
              </a:rPr>
            </a:br>
            <a:br>
              <a:rPr lang="en-GB" sz="1200" dirty="0">
                <a:latin typeface="Arial" panose="020B0604020202020204"/>
              </a:rPr>
            </a:br>
            <a:endParaRPr lang="en-US" sz="1200" dirty="0">
              <a:latin typeface="Arial" panose="020B0604020202020204"/>
            </a:endParaRPr>
          </a:p>
        </p:txBody>
      </p:sp>
      <p:sp>
        <p:nvSpPr>
          <p:cNvPr id="19" name="TextBox 18">
            <a:extLst>
              <a:ext uri="{FF2B5EF4-FFF2-40B4-BE49-F238E27FC236}">
                <a16:creationId xmlns:a16="http://schemas.microsoft.com/office/drawing/2014/main" id="{419B1B22-2CA7-4D0D-94D5-04B00DD0F4C5}"/>
              </a:ext>
            </a:extLst>
          </p:cNvPr>
          <p:cNvSpPr txBox="1">
            <a:spLocks/>
          </p:cNvSpPr>
          <p:nvPr/>
        </p:nvSpPr>
        <p:spPr>
          <a:xfrm>
            <a:off x="7508507" y="2290786"/>
            <a:ext cx="4280362" cy="1438068"/>
          </a:xfrm>
          <a:prstGeom prst="rect">
            <a:avLst/>
          </a:prstGeom>
          <a:solidFill>
            <a:schemeClr val="bg1">
              <a:lumMod val="75000"/>
            </a:schemeClr>
          </a:solidFill>
        </p:spPr>
        <p:txBody>
          <a:bodyPr vert="horz" wrap="square" lIns="72000" tIns="72000" rIns="72000" bIns="7200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Clr>
                <a:srgbClr val="000000"/>
              </a:buClr>
              <a:defRPr/>
            </a:pPr>
            <a: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t>Digital First Academy</a:t>
            </a:r>
            <a:b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br>
            <a:r>
              <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rPr>
              <a:t>Surfacing resources and training through 6 modules for individuals &amp; teams to adopt locally</a:t>
            </a:r>
          </a:p>
          <a:p>
            <a:pPr>
              <a:spcBef>
                <a:spcPts val="0"/>
              </a:spcBef>
              <a:spcAft>
                <a:spcPts val="0"/>
              </a:spcAft>
              <a:buClr>
                <a:srgbClr val="000000"/>
              </a:buClr>
              <a:defRPr/>
            </a:pPr>
            <a:r>
              <a:rPr lang="en-US" sz="1200" dirty="0">
                <a:latin typeface="Arial" panose="020B0604020202020204"/>
              </a:rPr>
              <a:t>Supported by GM GP Excellence and for </a:t>
            </a:r>
            <a:r>
              <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rPr>
              <a:t>use by:</a:t>
            </a:r>
          </a:p>
          <a:p>
            <a:pPr marL="171450" indent="-171450">
              <a:spcBef>
                <a:spcPts val="0"/>
              </a:spcBef>
              <a:spcAft>
                <a:spcPts val="0"/>
              </a:spcAft>
              <a:buClr>
                <a:schemeClr val="bg1"/>
              </a:buClr>
              <a:buFont typeface="Arial" panose="020B0604020202020204" pitchFamily="34" charset="0"/>
              <a:buChar char="•"/>
              <a:defRPr/>
            </a:pPr>
            <a:r>
              <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rPr>
              <a:t>Digital First Facilitators</a:t>
            </a:r>
            <a:endParaRPr lang="en-US" sz="1200" dirty="0">
              <a:latin typeface="Arial" panose="020B0604020202020204"/>
            </a:endParaRPr>
          </a:p>
          <a:p>
            <a:pPr marL="171450" indent="-171450">
              <a:spcBef>
                <a:spcPts val="0"/>
              </a:spcBef>
              <a:spcAft>
                <a:spcPts val="0"/>
              </a:spcAft>
              <a:buClr>
                <a:schemeClr val="bg1"/>
              </a:buClr>
              <a:buFont typeface="Arial" panose="020B0604020202020204" pitchFamily="34" charset="0"/>
              <a:buChar char="•"/>
              <a:defRPr/>
            </a:pPr>
            <a:r>
              <a:rPr kumimoji="0" lang="en-US" sz="1200" i="0" u="none" strike="noStrike" kern="1200" cap="none" spc="0" normalizeH="0" baseline="0" noProof="0" dirty="0">
                <a:ln>
                  <a:noFill/>
                </a:ln>
                <a:effectLst/>
                <a:uLnTx/>
                <a:uFillTx/>
                <a:latin typeface="Arial" panose="020B0604020202020204"/>
                <a:ea typeface="+mn-ea"/>
                <a:cs typeface="Arial" panose="020B0604020202020204" pitchFamily="34" charset="0"/>
              </a:rPr>
              <a:t>Digital Champions - locally identified practice / PCN staff (clinical &amp; non-clinical) &amp; patients</a:t>
            </a:r>
            <a:endPar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endParaRPr>
          </a:p>
        </p:txBody>
      </p:sp>
      <p:sp>
        <p:nvSpPr>
          <p:cNvPr id="21" name="TextBox 20">
            <a:extLst>
              <a:ext uri="{FF2B5EF4-FFF2-40B4-BE49-F238E27FC236}">
                <a16:creationId xmlns:a16="http://schemas.microsoft.com/office/drawing/2014/main" id="{09AA0824-6791-4CC4-B59A-BECD71F88905}"/>
              </a:ext>
            </a:extLst>
          </p:cNvPr>
          <p:cNvSpPr txBox="1">
            <a:spLocks/>
          </p:cNvSpPr>
          <p:nvPr/>
        </p:nvSpPr>
        <p:spPr>
          <a:xfrm>
            <a:off x="3803413" y="2290786"/>
            <a:ext cx="3448672" cy="1438068"/>
          </a:xfrm>
          <a:prstGeom prst="rect">
            <a:avLst/>
          </a:prstGeom>
          <a:solidFill>
            <a:schemeClr val="bg1">
              <a:lumMod val="75000"/>
            </a:schemeClr>
          </a:solidFill>
        </p:spPr>
        <p:txBody>
          <a:bodyPr vert="horz" wrap="square" lIns="72000" tIns="72000" rIns="72000" bIns="7200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Clr>
                <a:srgbClr val="000000"/>
              </a:buClr>
              <a:defRPr/>
            </a:pPr>
            <a:r>
              <a:rPr kumimoji="0" lang="en-US" sz="1200" b="1" i="0" u="none" strike="noStrike" kern="1200" cap="none" spc="0" normalizeH="0" baseline="0" noProof="0" dirty="0">
                <a:ln>
                  <a:noFill/>
                </a:ln>
                <a:effectLst/>
                <a:uLnTx/>
                <a:uFillTx/>
                <a:latin typeface="Arial" panose="020B0604020202020204"/>
                <a:ea typeface="+mn-ea"/>
                <a:cs typeface="Arial" panose="020B0604020202020204" pitchFamily="34" charset="0"/>
              </a:rPr>
              <a:t>Digital First Primary Care Practice Manual</a:t>
            </a:r>
            <a:endParaRPr lang="en-US" sz="1200" b="1" dirty="0">
              <a:latin typeface="Arial" panose="020B0604020202020204"/>
            </a:endParaRPr>
          </a:p>
          <a:p>
            <a:pPr>
              <a:spcBef>
                <a:spcPts val="0"/>
              </a:spcBef>
              <a:spcAft>
                <a:spcPts val="0"/>
              </a:spcAft>
              <a:buClr>
                <a:srgbClr val="000000"/>
              </a:buClr>
              <a:defRPr/>
            </a:pPr>
            <a:r>
              <a:rPr lang="en-US" sz="1200" dirty="0">
                <a:ln>
                  <a:noFill/>
                </a:ln>
                <a:effectLst/>
                <a:latin typeface="Arial" panose="020B0604020202020204"/>
                <a:ea typeface="Arial Unicode MS"/>
              </a:rPr>
              <a:t>P</a:t>
            </a:r>
            <a:r>
              <a:rPr lang="en-GB" sz="1200" dirty="0" err="1">
                <a:ln>
                  <a:noFill/>
                </a:ln>
                <a:effectLst/>
                <a:latin typeface="Arial" panose="020B0604020202020204" pitchFamily="34" charset="0"/>
                <a:ea typeface="Arial Unicode MS"/>
              </a:rPr>
              <a:t>atient</a:t>
            </a:r>
            <a:r>
              <a:rPr lang="en-GB" sz="1200" dirty="0">
                <a:ln>
                  <a:noFill/>
                </a:ln>
                <a:effectLst/>
                <a:latin typeface="Arial" panose="020B0604020202020204" pitchFamily="34" charset="0"/>
                <a:ea typeface="Arial Unicode MS"/>
              </a:rPr>
              <a:t> engagement insights and guidance on how to use each tool to optimise capacity management and the support on offer at the GM, locality and PCN levels, will be produced for practices to benefit from a physical </a:t>
            </a:r>
            <a:r>
              <a:rPr lang="en-GB" sz="1200" dirty="0">
                <a:latin typeface="Arial" panose="020B0604020202020204" pitchFamily="34" charset="0"/>
              </a:rPr>
              <a:t>copy. </a:t>
            </a:r>
            <a:br>
              <a:rPr lang="en-GB" sz="1200" dirty="0">
                <a:latin typeface="Arial" panose="020B0604020202020204" pitchFamily="34" charset="0"/>
              </a:rPr>
            </a:br>
            <a:endParaRPr lang="en-US" sz="1200" dirty="0">
              <a:latin typeface="Arial" panose="020B0604020202020204" pitchFamily="34" charset="0"/>
            </a:endParaRPr>
          </a:p>
        </p:txBody>
      </p:sp>
      <p:grpSp>
        <p:nvGrpSpPr>
          <p:cNvPr id="39" name="Group 38">
            <a:extLst>
              <a:ext uri="{FF2B5EF4-FFF2-40B4-BE49-F238E27FC236}">
                <a16:creationId xmlns:a16="http://schemas.microsoft.com/office/drawing/2014/main" id="{C0D6C306-9F3F-45F2-ACEF-A34978DBA811}"/>
              </a:ext>
            </a:extLst>
          </p:cNvPr>
          <p:cNvGrpSpPr/>
          <p:nvPr/>
        </p:nvGrpSpPr>
        <p:grpSpPr>
          <a:xfrm>
            <a:off x="1649714" y="1263740"/>
            <a:ext cx="914400" cy="924232"/>
            <a:chOff x="2094655" y="972256"/>
            <a:chExt cx="914400" cy="924232"/>
          </a:xfrm>
        </p:grpSpPr>
        <p:sp>
          <p:nvSpPr>
            <p:cNvPr id="23" name="Oval 22">
              <a:extLst>
                <a:ext uri="{FF2B5EF4-FFF2-40B4-BE49-F238E27FC236}">
                  <a16:creationId xmlns:a16="http://schemas.microsoft.com/office/drawing/2014/main" id="{4FAA58C8-8CA0-4F98-9A75-09186B5CEF89}"/>
                </a:ext>
              </a:extLst>
            </p:cNvPr>
            <p:cNvSpPr/>
            <p:nvPr/>
          </p:nvSpPr>
          <p:spPr>
            <a:xfrm>
              <a:off x="2094655" y="972256"/>
              <a:ext cx="914400" cy="924232"/>
            </a:xfrm>
            <a:prstGeom prst="ellipse">
              <a:avLst/>
            </a:prstGeom>
            <a:solidFill>
              <a:srgbClr val="3F5664"/>
            </a:solidFill>
            <a:ln w="28575" cap="sq">
              <a:solidFill>
                <a:srgbClr val="C7E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pic>
          <p:nvPicPr>
            <p:cNvPr id="8" name="CustomIcon">
              <a:extLst>
                <a:ext uri="{FF2B5EF4-FFF2-40B4-BE49-F238E27FC236}">
                  <a16:creationId xmlns:a16="http://schemas.microsoft.com/office/drawing/2014/main" id="{9A8E4B7C-C8FC-433E-8649-AEC92B419829}"/>
                </a:ext>
              </a:extLst>
            </p:cNvPr>
            <p:cNvPicPr>
              <a:picLocks/>
            </p:cNvPicPr>
            <p:nvPr>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2298738" y="1180459"/>
              <a:ext cx="522229" cy="507825"/>
            </a:xfrm>
            <a:prstGeom prst="rect">
              <a:avLst/>
            </a:prstGeom>
          </p:spPr>
        </p:pic>
      </p:grpSp>
      <p:grpSp>
        <p:nvGrpSpPr>
          <p:cNvPr id="40" name="Group 39">
            <a:extLst>
              <a:ext uri="{FF2B5EF4-FFF2-40B4-BE49-F238E27FC236}">
                <a16:creationId xmlns:a16="http://schemas.microsoft.com/office/drawing/2014/main" id="{E6A4CBBE-F273-4130-933B-6434DD9DF65D}"/>
              </a:ext>
            </a:extLst>
          </p:cNvPr>
          <p:cNvGrpSpPr/>
          <p:nvPr/>
        </p:nvGrpSpPr>
        <p:grpSpPr>
          <a:xfrm>
            <a:off x="1856105" y="4051253"/>
            <a:ext cx="914400" cy="924232"/>
            <a:chOff x="2094655" y="3174277"/>
            <a:chExt cx="914400" cy="924232"/>
          </a:xfrm>
        </p:grpSpPr>
        <p:sp>
          <p:nvSpPr>
            <p:cNvPr id="24" name="Oval 23">
              <a:extLst>
                <a:ext uri="{FF2B5EF4-FFF2-40B4-BE49-F238E27FC236}">
                  <a16:creationId xmlns:a16="http://schemas.microsoft.com/office/drawing/2014/main" id="{BF6DA340-6567-493E-AC2F-950E5DBB8DCE}"/>
                </a:ext>
              </a:extLst>
            </p:cNvPr>
            <p:cNvSpPr/>
            <p:nvPr/>
          </p:nvSpPr>
          <p:spPr>
            <a:xfrm>
              <a:off x="2094655" y="3174277"/>
              <a:ext cx="914400" cy="924232"/>
            </a:xfrm>
            <a:prstGeom prst="ellipse">
              <a:avLst/>
            </a:prstGeom>
            <a:solidFill>
              <a:srgbClr val="3F5664"/>
            </a:solidFill>
            <a:ln w="28575" cap="sq">
              <a:solidFill>
                <a:srgbClr val="C7E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pic>
          <p:nvPicPr>
            <p:cNvPr id="10" name="CustomIcon">
              <a:extLst>
                <a:ext uri="{FF2B5EF4-FFF2-40B4-BE49-F238E27FC236}">
                  <a16:creationId xmlns:a16="http://schemas.microsoft.com/office/drawing/2014/main" id="{D10AF941-63EF-4865-B302-BBBDAD4C9AAE}"/>
                </a:ext>
              </a:extLst>
            </p:cNvPr>
            <p:cNvPicPr>
              <a:picLocks/>
            </p:cNvPicPr>
            <p:nvPr>
              <p:custDataLst>
                <p:tags r:id="rId6"/>
              </p:custDataLst>
            </p:nvPr>
          </p:nvPicPr>
          <p:blipFill>
            <a:blip r:embed="rId12">
              <a:extLst>
                <a:ext uri="{96DAC541-7B7A-43D3-8B79-37D633B846F1}">
                  <asvg:svgBlip xmlns:asvg="http://schemas.microsoft.com/office/drawing/2016/SVG/main" r:embed="rId13"/>
                </a:ext>
              </a:extLst>
            </a:blip>
            <a:stretch>
              <a:fillRect/>
            </a:stretch>
          </p:blipFill>
          <p:spPr>
            <a:xfrm>
              <a:off x="2296028" y="3382480"/>
              <a:ext cx="522229" cy="507825"/>
            </a:xfrm>
            <a:prstGeom prst="rect">
              <a:avLst/>
            </a:prstGeom>
          </p:spPr>
        </p:pic>
      </p:grpSp>
      <p:grpSp>
        <p:nvGrpSpPr>
          <p:cNvPr id="35" name="Group 34">
            <a:extLst>
              <a:ext uri="{FF2B5EF4-FFF2-40B4-BE49-F238E27FC236}">
                <a16:creationId xmlns:a16="http://schemas.microsoft.com/office/drawing/2014/main" id="{2281181B-28EF-4002-995A-643956C451F3}"/>
              </a:ext>
            </a:extLst>
          </p:cNvPr>
          <p:cNvGrpSpPr/>
          <p:nvPr/>
        </p:nvGrpSpPr>
        <p:grpSpPr>
          <a:xfrm>
            <a:off x="4912438" y="1263740"/>
            <a:ext cx="914400" cy="924232"/>
            <a:chOff x="4235317" y="1190777"/>
            <a:chExt cx="914400" cy="924232"/>
          </a:xfrm>
        </p:grpSpPr>
        <p:sp>
          <p:nvSpPr>
            <p:cNvPr id="25" name="Oval 24">
              <a:extLst>
                <a:ext uri="{FF2B5EF4-FFF2-40B4-BE49-F238E27FC236}">
                  <a16:creationId xmlns:a16="http://schemas.microsoft.com/office/drawing/2014/main" id="{6F809038-8523-4FD1-A85C-D3EFC299963E}"/>
                </a:ext>
              </a:extLst>
            </p:cNvPr>
            <p:cNvSpPr/>
            <p:nvPr/>
          </p:nvSpPr>
          <p:spPr>
            <a:xfrm>
              <a:off x="4235317" y="1190777"/>
              <a:ext cx="914400" cy="924232"/>
            </a:xfrm>
            <a:prstGeom prst="ellipse">
              <a:avLst/>
            </a:prstGeom>
            <a:solidFill>
              <a:srgbClr val="3F5664"/>
            </a:solidFill>
            <a:ln w="28575" cap="sq">
              <a:solidFill>
                <a:srgbClr val="C7E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pic>
          <p:nvPicPr>
            <p:cNvPr id="18" name="CustomIcon">
              <a:extLst>
                <a:ext uri="{FF2B5EF4-FFF2-40B4-BE49-F238E27FC236}">
                  <a16:creationId xmlns:a16="http://schemas.microsoft.com/office/drawing/2014/main" id="{6DFC28BB-5B77-4358-A29B-927016A47662}"/>
                </a:ext>
              </a:extLst>
            </p:cNvPr>
            <p:cNvPicPr>
              <a:picLocks/>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4448752" y="1417029"/>
              <a:ext cx="522229" cy="507825"/>
            </a:xfrm>
            <a:prstGeom prst="rect">
              <a:avLst/>
            </a:prstGeom>
          </p:spPr>
        </p:pic>
      </p:grpSp>
      <p:grpSp>
        <p:nvGrpSpPr>
          <p:cNvPr id="36" name="Group 35">
            <a:extLst>
              <a:ext uri="{FF2B5EF4-FFF2-40B4-BE49-F238E27FC236}">
                <a16:creationId xmlns:a16="http://schemas.microsoft.com/office/drawing/2014/main" id="{DF88B19B-C94D-48DA-A00F-25976DBD5A23}"/>
              </a:ext>
            </a:extLst>
          </p:cNvPr>
          <p:cNvGrpSpPr/>
          <p:nvPr/>
        </p:nvGrpSpPr>
        <p:grpSpPr>
          <a:xfrm>
            <a:off x="4555746" y="4051253"/>
            <a:ext cx="914400" cy="924232"/>
            <a:chOff x="4235317" y="3962940"/>
            <a:chExt cx="914400" cy="924232"/>
          </a:xfrm>
        </p:grpSpPr>
        <p:sp>
          <p:nvSpPr>
            <p:cNvPr id="26" name="Oval 25">
              <a:extLst>
                <a:ext uri="{FF2B5EF4-FFF2-40B4-BE49-F238E27FC236}">
                  <a16:creationId xmlns:a16="http://schemas.microsoft.com/office/drawing/2014/main" id="{52F58E01-9A43-48ED-B007-54AD5480D8D6}"/>
                </a:ext>
              </a:extLst>
            </p:cNvPr>
            <p:cNvSpPr/>
            <p:nvPr/>
          </p:nvSpPr>
          <p:spPr>
            <a:xfrm>
              <a:off x="4235317" y="3962940"/>
              <a:ext cx="914400" cy="924232"/>
            </a:xfrm>
            <a:prstGeom prst="ellipse">
              <a:avLst/>
            </a:prstGeom>
            <a:solidFill>
              <a:srgbClr val="3F5664"/>
            </a:solidFill>
            <a:ln w="28575" cap="sq">
              <a:solidFill>
                <a:srgbClr val="C7E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pic>
          <p:nvPicPr>
            <p:cNvPr id="16" name="CustomIcon">
              <a:extLst>
                <a:ext uri="{FF2B5EF4-FFF2-40B4-BE49-F238E27FC236}">
                  <a16:creationId xmlns:a16="http://schemas.microsoft.com/office/drawing/2014/main" id="{2B399DCA-335C-4824-9A21-3FFD117B4F82}"/>
                </a:ext>
              </a:extLst>
            </p:cNvPr>
            <p:cNvPicPr>
              <a:picLocks/>
            </p:cNvPicPr>
            <p:nvPr>
              <p:custDataLst>
                <p:tags r:id="rId4"/>
              </p:custDataLst>
            </p:nvPr>
          </p:nvPicPr>
          <p:blipFill>
            <a:blip r:embed="rId16">
              <a:extLst>
                <a:ext uri="{96DAC541-7B7A-43D3-8B79-37D633B846F1}">
                  <asvg:svgBlip xmlns:asvg="http://schemas.microsoft.com/office/drawing/2016/SVG/main" r:embed="rId17"/>
                </a:ext>
              </a:extLst>
            </a:blip>
            <a:stretch>
              <a:fillRect/>
            </a:stretch>
          </p:blipFill>
          <p:spPr>
            <a:xfrm>
              <a:off x="4431402" y="4159641"/>
              <a:ext cx="522229" cy="507825"/>
            </a:xfrm>
            <a:prstGeom prst="rect">
              <a:avLst/>
            </a:prstGeom>
          </p:spPr>
        </p:pic>
      </p:grpSp>
      <p:grpSp>
        <p:nvGrpSpPr>
          <p:cNvPr id="37" name="Group 36">
            <a:extLst>
              <a:ext uri="{FF2B5EF4-FFF2-40B4-BE49-F238E27FC236}">
                <a16:creationId xmlns:a16="http://schemas.microsoft.com/office/drawing/2014/main" id="{8B7401EA-F21B-4D9F-AB6C-3B3610482E52}"/>
              </a:ext>
            </a:extLst>
          </p:cNvPr>
          <p:cNvGrpSpPr/>
          <p:nvPr/>
        </p:nvGrpSpPr>
        <p:grpSpPr>
          <a:xfrm>
            <a:off x="10110360" y="4051253"/>
            <a:ext cx="914400" cy="924232"/>
            <a:chOff x="2533711" y="5624214"/>
            <a:chExt cx="914400" cy="924232"/>
          </a:xfrm>
        </p:grpSpPr>
        <p:sp>
          <p:nvSpPr>
            <p:cNvPr id="27" name="Oval 26">
              <a:extLst>
                <a:ext uri="{FF2B5EF4-FFF2-40B4-BE49-F238E27FC236}">
                  <a16:creationId xmlns:a16="http://schemas.microsoft.com/office/drawing/2014/main" id="{C1F6EF49-EFF4-4850-B6E8-E60C807F2E31}"/>
                </a:ext>
              </a:extLst>
            </p:cNvPr>
            <p:cNvSpPr/>
            <p:nvPr/>
          </p:nvSpPr>
          <p:spPr>
            <a:xfrm>
              <a:off x="2533711" y="5624214"/>
              <a:ext cx="914400" cy="924232"/>
            </a:xfrm>
            <a:prstGeom prst="ellipse">
              <a:avLst/>
            </a:prstGeom>
            <a:solidFill>
              <a:srgbClr val="3F5664"/>
            </a:solidFill>
            <a:ln w="28575" cap="sq">
              <a:solidFill>
                <a:srgbClr val="C7E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pic>
          <p:nvPicPr>
            <p:cNvPr id="13" name="CustomIcon">
              <a:extLst>
                <a:ext uri="{FF2B5EF4-FFF2-40B4-BE49-F238E27FC236}">
                  <a16:creationId xmlns:a16="http://schemas.microsoft.com/office/drawing/2014/main" id="{8EA628F4-8682-48DE-B156-5B9B3628AEBC}"/>
                </a:ext>
              </a:extLst>
            </p:cNvPr>
            <p:cNvPicPr>
              <a:picLocks/>
            </p:cNvPicPr>
            <p:nvPr>
              <p:custDataLst>
                <p:tags r:id="rId3"/>
              </p:custDataLst>
            </p:nvPr>
          </p:nvPicPr>
          <p:blipFill>
            <a:blip r:embed="rId18">
              <a:extLst>
                <a:ext uri="{96DAC541-7B7A-43D3-8B79-37D633B846F1}">
                  <asvg:svgBlip xmlns:asvg="http://schemas.microsoft.com/office/drawing/2016/SVG/main" r:embed="rId19"/>
                </a:ext>
              </a:extLst>
            </a:blip>
            <a:stretch>
              <a:fillRect/>
            </a:stretch>
          </p:blipFill>
          <p:spPr>
            <a:xfrm>
              <a:off x="2729796" y="5807503"/>
              <a:ext cx="522229" cy="507825"/>
            </a:xfrm>
            <a:prstGeom prst="rect">
              <a:avLst/>
            </a:prstGeom>
          </p:spPr>
        </p:pic>
      </p:grpSp>
      <p:grpSp>
        <p:nvGrpSpPr>
          <p:cNvPr id="38" name="Group 37">
            <a:extLst>
              <a:ext uri="{FF2B5EF4-FFF2-40B4-BE49-F238E27FC236}">
                <a16:creationId xmlns:a16="http://schemas.microsoft.com/office/drawing/2014/main" id="{68D95C6C-3B7E-4593-ACEB-32C7E4419B1D}"/>
              </a:ext>
            </a:extLst>
          </p:cNvPr>
          <p:cNvGrpSpPr/>
          <p:nvPr/>
        </p:nvGrpSpPr>
        <p:grpSpPr>
          <a:xfrm>
            <a:off x="7115146" y="4051253"/>
            <a:ext cx="914400" cy="924232"/>
            <a:chOff x="8162591" y="4451471"/>
            <a:chExt cx="914400" cy="924232"/>
          </a:xfrm>
        </p:grpSpPr>
        <p:sp>
          <p:nvSpPr>
            <p:cNvPr id="28" name="Oval 27">
              <a:extLst>
                <a:ext uri="{FF2B5EF4-FFF2-40B4-BE49-F238E27FC236}">
                  <a16:creationId xmlns:a16="http://schemas.microsoft.com/office/drawing/2014/main" id="{352B6BCB-A31E-428D-BC82-20328871B693}"/>
                </a:ext>
              </a:extLst>
            </p:cNvPr>
            <p:cNvSpPr/>
            <p:nvPr/>
          </p:nvSpPr>
          <p:spPr>
            <a:xfrm>
              <a:off x="8162591" y="4451471"/>
              <a:ext cx="914400" cy="924232"/>
            </a:xfrm>
            <a:prstGeom prst="ellipse">
              <a:avLst/>
            </a:prstGeom>
            <a:solidFill>
              <a:srgbClr val="3F5664"/>
            </a:solidFill>
            <a:ln w="28575" cap="sq">
              <a:solidFill>
                <a:srgbClr val="C7E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pic>
          <p:nvPicPr>
            <p:cNvPr id="12" name="CustomIcon">
              <a:extLst>
                <a:ext uri="{FF2B5EF4-FFF2-40B4-BE49-F238E27FC236}">
                  <a16:creationId xmlns:a16="http://schemas.microsoft.com/office/drawing/2014/main" id="{1A1A5AC8-1855-4065-934C-EC1AF1E18B71}"/>
                </a:ext>
              </a:extLst>
            </p:cNvPr>
            <p:cNvPicPr>
              <a:picLocks/>
            </p:cNvPicPr>
            <p:nvPr>
              <p:custDataLst>
                <p:tags r:id="rId2"/>
              </p:custDataLst>
            </p:nvPr>
          </p:nvPicPr>
          <p:blipFill>
            <a:blip r:embed="rId20">
              <a:extLst>
                <a:ext uri="{96DAC541-7B7A-43D3-8B79-37D633B846F1}">
                  <asvg:svgBlip xmlns:asvg="http://schemas.microsoft.com/office/drawing/2016/SVG/main" r:embed="rId21"/>
                </a:ext>
              </a:extLst>
            </a:blip>
            <a:stretch>
              <a:fillRect/>
            </a:stretch>
          </p:blipFill>
          <p:spPr>
            <a:xfrm>
              <a:off x="8381460" y="4679702"/>
              <a:ext cx="522229" cy="497110"/>
            </a:xfrm>
            <a:prstGeom prst="rect">
              <a:avLst/>
            </a:prstGeom>
          </p:spPr>
        </p:pic>
      </p:grpSp>
      <p:grpSp>
        <p:nvGrpSpPr>
          <p:cNvPr id="34" name="Group 33">
            <a:extLst>
              <a:ext uri="{FF2B5EF4-FFF2-40B4-BE49-F238E27FC236}">
                <a16:creationId xmlns:a16="http://schemas.microsoft.com/office/drawing/2014/main" id="{64BF8396-5E71-42F2-896F-4026F233D249}"/>
              </a:ext>
            </a:extLst>
          </p:cNvPr>
          <p:cNvGrpSpPr/>
          <p:nvPr/>
        </p:nvGrpSpPr>
        <p:grpSpPr>
          <a:xfrm>
            <a:off x="9247937" y="1263740"/>
            <a:ext cx="914400" cy="924232"/>
            <a:chOff x="8063598" y="1200807"/>
            <a:chExt cx="914400" cy="924232"/>
          </a:xfrm>
        </p:grpSpPr>
        <p:sp>
          <p:nvSpPr>
            <p:cNvPr id="29" name="Oval 28">
              <a:extLst>
                <a:ext uri="{FF2B5EF4-FFF2-40B4-BE49-F238E27FC236}">
                  <a16:creationId xmlns:a16="http://schemas.microsoft.com/office/drawing/2014/main" id="{E977D9EE-E722-454D-8E31-E792E076ED2C}"/>
                </a:ext>
              </a:extLst>
            </p:cNvPr>
            <p:cNvSpPr/>
            <p:nvPr/>
          </p:nvSpPr>
          <p:spPr>
            <a:xfrm>
              <a:off x="8063598" y="1200807"/>
              <a:ext cx="914400" cy="924232"/>
            </a:xfrm>
            <a:prstGeom prst="ellipse">
              <a:avLst/>
            </a:prstGeom>
            <a:solidFill>
              <a:srgbClr val="3F5664"/>
            </a:solidFill>
            <a:ln w="28575" cap="sq">
              <a:solidFill>
                <a:srgbClr val="C7E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pic>
          <p:nvPicPr>
            <p:cNvPr id="20" name="CustomIcon">
              <a:extLst>
                <a:ext uri="{FF2B5EF4-FFF2-40B4-BE49-F238E27FC236}">
                  <a16:creationId xmlns:a16="http://schemas.microsoft.com/office/drawing/2014/main" id="{C90ED81E-873C-4B08-8625-97C76667FB2F}"/>
                </a:ext>
              </a:extLst>
            </p:cNvPr>
            <p:cNvPicPr>
              <a:picLocks/>
            </p:cNvPicPr>
            <p:nvPr>
              <p:custDataLst>
                <p:tags r:id="rId1"/>
              </p:custDataLst>
            </p:nvPr>
          </p:nvPicPr>
          <p:blipFill>
            <a:blip r:embed="rId22">
              <a:extLst>
                <a:ext uri="{96DAC541-7B7A-43D3-8B79-37D633B846F1}">
                  <asvg:svgBlip xmlns:asvg="http://schemas.microsoft.com/office/drawing/2016/SVG/main" r:embed="rId23"/>
                </a:ext>
              </a:extLst>
            </a:blip>
            <a:stretch>
              <a:fillRect/>
            </a:stretch>
          </p:blipFill>
          <p:spPr>
            <a:xfrm>
              <a:off x="8259683" y="1417028"/>
              <a:ext cx="522229" cy="507825"/>
            </a:xfrm>
            <a:prstGeom prst="rect">
              <a:avLst/>
            </a:prstGeom>
          </p:spPr>
        </p:pic>
      </p:grpSp>
      <p:sp>
        <p:nvSpPr>
          <p:cNvPr id="41" name="TextBox 40">
            <a:extLst>
              <a:ext uri="{FF2B5EF4-FFF2-40B4-BE49-F238E27FC236}">
                <a16:creationId xmlns:a16="http://schemas.microsoft.com/office/drawing/2014/main" id="{C2A54A92-AA07-1159-F5B5-368145A725CE}"/>
              </a:ext>
            </a:extLst>
          </p:cNvPr>
          <p:cNvSpPr txBox="1">
            <a:spLocks/>
          </p:cNvSpPr>
          <p:nvPr/>
        </p:nvSpPr>
        <p:spPr>
          <a:xfrm>
            <a:off x="4132962" y="6465575"/>
            <a:ext cx="1682300" cy="330072"/>
          </a:xfrm>
          <a:prstGeom prst="rect">
            <a:avLst/>
          </a:prstGeom>
          <a:solidFill>
            <a:schemeClr val="bg1">
              <a:lumMod val="75000"/>
            </a:schemeClr>
          </a:solidFill>
        </p:spPr>
        <p:txBody>
          <a:bodyPr vert="horz" wrap="square" lIns="72000" tIns="72000" rIns="72000" bIns="7200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dirty="0">
                <a:ln>
                  <a:noFill/>
                </a:ln>
                <a:effectLst/>
                <a:uLnTx/>
                <a:uFillTx/>
                <a:latin typeface="Arial" panose="020B0604020202020204"/>
                <a:ea typeface="+mn-ea"/>
                <a:cs typeface="Arial" panose="020B0604020202020204" pitchFamily="34" charset="0"/>
              </a:rPr>
              <a:t>Lighthouse projects </a:t>
            </a:r>
            <a:endParaRPr lang="en-US" sz="1200" dirty="0">
              <a:latin typeface="Arial" panose="020B0604020202020204"/>
            </a:endParaRPr>
          </a:p>
        </p:txBody>
      </p:sp>
    </p:spTree>
    <p:extLst>
      <p:ext uri="{BB962C8B-B14F-4D97-AF65-F5344CB8AC3E}">
        <p14:creationId xmlns:p14="http://schemas.microsoft.com/office/powerpoint/2010/main" val="81091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65937"/>
            <a:chOff x="0" y="0"/>
            <a:chExt cx="9143086" cy="685800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7" descr="\\AGMH2RESCIFS01.resources.greatermanchestercsu.nhs.uk\CIFS_Stockport\Redirected_Folders\james.brown\Desktop\Stockport CCG\Office Use\Stockport CCG – RGB Blue - edited.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5982"/>
            <a:stretch>
              <a:fillRect/>
            </a:stretch>
          </p:blipFill>
          <p:spPr bwMode="auto">
            <a:xfrm>
              <a:off x="6884320" y="230641"/>
              <a:ext cx="1898173" cy="7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AutoShape 2" descr="Image result for technology connected"/>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solidFill>
                <a:prstClr val="black"/>
              </a:solidFill>
              <a:latin typeface="Calibri"/>
            </a:endParaRPr>
          </a:p>
        </p:txBody>
      </p:sp>
      <p:sp>
        <p:nvSpPr>
          <p:cNvPr id="3" name="TextBox 2"/>
          <p:cNvSpPr txBox="1"/>
          <p:nvPr/>
        </p:nvSpPr>
        <p:spPr>
          <a:xfrm>
            <a:off x="1047981" y="1087114"/>
            <a:ext cx="3197225" cy="461665"/>
          </a:xfrm>
          <a:prstGeom prst="rect">
            <a:avLst/>
          </a:prstGeom>
          <a:noFill/>
        </p:spPr>
        <p:txBody>
          <a:bodyPr wrap="square" rtlCol="0">
            <a:spAutoFit/>
          </a:bodyPr>
          <a:lstStyle/>
          <a:p>
            <a:pPr algn="ctr" defTabSz="457200"/>
            <a:r>
              <a:rPr lang="en-GB" sz="2400" b="1" dirty="0">
                <a:solidFill>
                  <a:prstClr val="white"/>
                </a:solidFill>
                <a:latin typeface="Calibri"/>
              </a:rPr>
              <a:t>Any Questions… </a:t>
            </a:r>
          </a:p>
        </p:txBody>
      </p:sp>
      <p:sp>
        <p:nvSpPr>
          <p:cNvPr id="7" name="TextBox 6"/>
          <p:cNvSpPr txBox="1"/>
          <p:nvPr/>
        </p:nvSpPr>
        <p:spPr>
          <a:xfrm>
            <a:off x="1679575" y="1548779"/>
            <a:ext cx="9351948" cy="369332"/>
          </a:xfrm>
          <a:prstGeom prst="rect">
            <a:avLst/>
          </a:prstGeom>
          <a:noFill/>
        </p:spPr>
        <p:txBody>
          <a:bodyPr wrap="square" rtlCol="0">
            <a:spAutoFit/>
          </a:bodyPr>
          <a:lstStyle/>
          <a:p>
            <a:pPr algn="ctr" defTabSz="457200"/>
            <a:endParaRPr lang="en-GB" dirty="0">
              <a:solidFill>
                <a:prstClr val="black"/>
              </a:solidFill>
              <a:latin typeface="Calibri"/>
            </a:endParaRPr>
          </a:p>
        </p:txBody>
      </p:sp>
      <p:sp>
        <p:nvSpPr>
          <p:cNvPr id="9" name="TextBox 8">
            <a:extLst>
              <a:ext uri="{FF2B5EF4-FFF2-40B4-BE49-F238E27FC236}">
                <a16:creationId xmlns:a16="http://schemas.microsoft.com/office/drawing/2014/main" id="{8A405D05-CC00-4821-B053-9E2960E342A8}"/>
              </a:ext>
            </a:extLst>
          </p:cNvPr>
          <p:cNvSpPr txBox="1"/>
          <p:nvPr/>
        </p:nvSpPr>
        <p:spPr>
          <a:xfrm rot="710211">
            <a:off x="2127147" y="2589845"/>
            <a:ext cx="7099541" cy="2400657"/>
          </a:xfrm>
          <a:prstGeom prst="rect">
            <a:avLst/>
          </a:prstGeom>
          <a:noFill/>
        </p:spPr>
        <p:txBody>
          <a:bodyPr wrap="square" rtlCol="0">
            <a:spAutoFit/>
          </a:bodyPr>
          <a:lstStyle/>
          <a:p>
            <a:pPr algn="ctr"/>
            <a:r>
              <a:rPr lang="en-GB" sz="1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GB" sz="15000" b="1" dirty="0">
              <a:solidFill>
                <a:srgbClr val="00B0F0"/>
              </a:solidFill>
            </a:endParaRPr>
          </a:p>
        </p:txBody>
      </p:sp>
    </p:spTree>
    <p:extLst>
      <p:ext uri="{BB962C8B-B14F-4D97-AF65-F5344CB8AC3E}">
        <p14:creationId xmlns:p14="http://schemas.microsoft.com/office/powerpoint/2010/main" val="100624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65937"/>
            <a:chOff x="0" y="0"/>
            <a:chExt cx="9143086" cy="685800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7" descr="\\AGMH2RESCIFS01.resources.greatermanchestercsu.nhs.uk\CIFS_Stockport\Redirected_Folders\james.brown\Desktop\Stockport CCG\Office Use\Stockport CCG – RGB Blue - edited.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5982"/>
            <a:stretch>
              <a:fillRect/>
            </a:stretch>
          </p:blipFill>
          <p:spPr bwMode="auto">
            <a:xfrm>
              <a:off x="6884320" y="230641"/>
              <a:ext cx="1898173" cy="7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AutoShape 2" descr="Image result for technology connected"/>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solidFill>
                <a:prstClr val="black"/>
              </a:solidFill>
              <a:latin typeface="Calibri"/>
            </a:endParaRPr>
          </a:p>
        </p:txBody>
      </p:sp>
      <p:sp>
        <p:nvSpPr>
          <p:cNvPr id="3" name="TextBox 2"/>
          <p:cNvSpPr txBox="1"/>
          <p:nvPr/>
        </p:nvSpPr>
        <p:spPr>
          <a:xfrm>
            <a:off x="1679575" y="1067708"/>
            <a:ext cx="3197225" cy="461665"/>
          </a:xfrm>
          <a:prstGeom prst="rect">
            <a:avLst/>
          </a:prstGeom>
          <a:noFill/>
        </p:spPr>
        <p:txBody>
          <a:bodyPr wrap="square" rtlCol="0">
            <a:spAutoFit/>
          </a:bodyPr>
          <a:lstStyle/>
          <a:p>
            <a:pPr defTabSz="457200"/>
            <a:r>
              <a:rPr lang="en-GB" sz="2400" b="1" dirty="0">
                <a:solidFill>
                  <a:prstClr val="white"/>
                </a:solidFill>
                <a:latin typeface="Calibri"/>
              </a:rPr>
              <a:t>IM&amp;T Support </a:t>
            </a:r>
          </a:p>
        </p:txBody>
      </p:sp>
      <p:sp>
        <p:nvSpPr>
          <p:cNvPr id="7" name="TextBox 6">
            <a:extLst>
              <a:ext uri="{FF2B5EF4-FFF2-40B4-BE49-F238E27FC236}">
                <a16:creationId xmlns:a16="http://schemas.microsoft.com/office/drawing/2014/main" id="{59F1C4DB-11A5-4858-8F4A-7BA1EBD4659D}"/>
              </a:ext>
            </a:extLst>
          </p:cNvPr>
          <p:cNvSpPr txBox="1"/>
          <p:nvPr/>
        </p:nvSpPr>
        <p:spPr>
          <a:xfrm>
            <a:off x="1746308" y="1867815"/>
            <a:ext cx="8699384" cy="4339650"/>
          </a:xfrm>
          <a:prstGeom prst="rect">
            <a:avLst/>
          </a:prstGeom>
          <a:noFill/>
        </p:spPr>
        <p:txBody>
          <a:bodyPr wrap="square" rtlCol="0">
            <a:spAutoFit/>
          </a:bodyPr>
          <a:lstStyle/>
          <a:p>
            <a:pPr algn="ctr"/>
            <a:r>
              <a:rPr lang="en-GB" sz="2000" b="1" u="sng" dirty="0">
                <a:solidFill>
                  <a:srgbClr val="0070C0"/>
                </a:solidFill>
              </a:rPr>
              <a:t>CCG Team </a:t>
            </a:r>
          </a:p>
          <a:p>
            <a:pPr algn="ctr"/>
            <a:endParaRPr lang="en-GB" sz="2000" b="1" dirty="0">
              <a:solidFill>
                <a:srgbClr val="0070C0"/>
              </a:solidFill>
            </a:endParaRPr>
          </a:p>
          <a:p>
            <a:r>
              <a:rPr lang="en-GB" b="1" dirty="0">
                <a:solidFill>
                  <a:srgbClr val="0070C0"/>
                </a:solidFill>
              </a:rPr>
              <a:t>Laura Hosey-Davies 				Pete </a:t>
            </a:r>
            <a:r>
              <a:rPr lang="en-GB" b="1" dirty="0" err="1">
                <a:solidFill>
                  <a:srgbClr val="0070C0"/>
                </a:solidFill>
              </a:rPr>
              <a:t>Laven</a:t>
            </a:r>
            <a:endParaRPr lang="en-GB" b="1" dirty="0">
              <a:solidFill>
                <a:srgbClr val="0070C0"/>
              </a:solidFill>
            </a:endParaRPr>
          </a:p>
          <a:p>
            <a:r>
              <a:rPr lang="en-GB" b="1" dirty="0">
                <a:solidFill>
                  <a:srgbClr val="0070C0"/>
                </a:solidFill>
              </a:rPr>
              <a:t>Associate Director IM&amp;T				Primary Care IT Manager </a:t>
            </a:r>
          </a:p>
          <a:p>
            <a:endParaRPr lang="en-GB" b="1" dirty="0">
              <a:solidFill>
                <a:srgbClr val="0070C0"/>
              </a:solidFill>
            </a:endParaRPr>
          </a:p>
          <a:p>
            <a:pPr algn="ctr"/>
            <a:r>
              <a:rPr lang="en-GB" sz="2000" b="1" u="sng" dirty="0">
                <a:solidFill>
                  <a:srgbClr val="0070C0"/>
                </a:solidFill>
              </a:rPr>
              <a:t>GMSS</a:t>
            </a:r>
          </a:p>
          <a:p>
            <a:pPr algn="ctr"/>
            <a:r>
              <a:rPr lang="en-GB" b="1" dirty="0">
                <a:solidFill>
                  <a:srgbClr val="0070C0"/>
                </a:solidFill>
              </a:rPr>
              <a:t>		</a:t>
            </a:r>
          </a:p>
          <a:p>
            <a:r>
              <a:rPr lang="en-GB" b="1" dirty="0">
                <a:solidFill>
                  <a:srgbClr val="0070C0"/>
                </a:solidFill>
              </a:rPr>
              <a:t>Data Quality Team – Andrew O’Donnell et al</a:t>
            </a:r>
          </a:p>
          <a:p>
            <a:r>
              <a:rPr lang="en-GB" b="1" dirty="0">
                <a:solidFill>
                  <a:srgbClr val="0070C0"/>
                </a:solidFill>
              </a:rPr>
              <a:t>Service Delivery Manager – David Walsh</a:t>
            </a:r>
          </a:p>
          <a:p>
            <a:r>
              <a:rPr lang="en-GB" b="1" dirty="0">
                <a:solidFill>
                  <a:srgbClr val="0070C0"/>
                </a:solidFill>
              </a:rPr>
              <a:t>Service Desk</a:t>
            </a:r>
          </a:p>
          <a:p>
            <a:r>
              <a:rPr lang="en-GB" b="1" dirty="0">
                <a:solidFill>
                  <a:srgbClr val="0070C0"/>
                </a:solidFill>
              </a:rPr>
              <a:t>Project Management – Lucy Wright, Ali Irfan &amp; Sarah Chambers</a:t>
            </a:r>
          </a:p>
          <a:p>
            <a:endParaRPr lang="en-GB" b="1" dirty="0">
              <a:solidFill>
                <a:srgbClr val="0070C0"/>
              </a:solidFill>
            </a:endParaRPr>
          </a:p>
          <a:p>
            <a:pPr algn="ctr"/>
            <a:r>
              <a:rPr lang="en-GB" b="1" u="sng" dirty="0">
                <a:solidFill>
                  <a:srgbClr val="0070C0"/>
                </a:solidFill>
              </a:rPr>
              <a:t>Viaduct </a:t>
            </a:r>
          </a:p>
          <a:p>
            <a:endParaRPr lang="en-GB" b="1" dirty="0">
              <a:solidFill>
                <a:srgbClr val="0070C0"/>
              </a:solidFill>
            </a:endParaRPr>
          </a:p>
          <a:p>
            <a:r>
              <a:rPr lang="en-GB" b="1" dirty="0">
                <a:solidFill>
                  <a:srgbClr val="0070C0"/>
                </a:solidFill>
              </a:rPr>
              <a:t>Digital Facilitator Team</a:t>
            </a:r>
          </a:p>
        </p:txBody>
      </p:sp>
    </p:spTree>
    <p:extLst>
      <p:ext uri="{BB962C8B-B14F-4D97-AF65-F5344CB8AC3E}">
        <p14:creationId xmlns:p14="http://schemas.microsoft.com/office/powerpoint/2010/main" val="170128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844154-D5E9-4ABC-9208-FC6209278E2E}"/>
              </a:ext>
            </a:extLst>
          </p:cNvPr>
          <p:cNvSpPr txBox="1">
            <a:spLocks/>
          </p:cNvSpPr>
          <p:nvPr/>
        </p:nvSpPr>
        <p:spPr>
          <a:xfrm>
            <a:off x="2686325" y="1265827"/>
            <a:ext cx="760322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solidFill>
                  <a:schemeClr val="accent1"/>
                </a:solidFill>
                <a:latin typeface="Arial" panose="020B0604020202020204" pitchFamily="34" charset="0"/>
                <a:cs typeface="Arial" panose="020B0604020202020204" pitchFamily="34" charset="0"/>
              </a:rPr>
              <a:t>GM Shared Services IT Update </a:t>
            </a:r>
            <a:endParaRPr lang="en-GB" sz="2800" b="1" dirty="0">
              <a:solidFill>
                <a:schemeClr val="accent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D23D5B1C-4901-49EA-B6E9-48E9F0A8EB4B}"/>
              </a:ext>
            </a:extLst>
          </p:cNvPr>
          <p:cNvSpPr txBox="1">
            <a:spLocks/>
          </p:cNvSpPr>
          <p:nvPr/>
        </p:nvSpPr>
        <p:spPr>
          <a:xfrm>
            <a:off x="2764334" y="2057915"/>
            <a:ext cx="765645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57200"/>
            <a:r>
              <a:rPr lang="en-GB" sz="1800" dirty="0">
                <a:latin typeface="Arial" panose="020B0604020202020204" pitchFamily="34" charset="0"/>
                <a:cs typeface="Arial" panose="020B0604020202020204" pitchFamily="34" charset="0"/>
              </a:rPr>
              <a:t>David Walsh</a:t>
            </a:r>
          </a:p>
          <a:p>
            <a:pPr defTabSz="457200"/>
            <a:r>
              <a:rPr lang="en-GB" sz="1800" dirty="0">
                <a:latin typeface="Arial" panose="020B0604020202020204" pitchFamily="34" charset="0"/>
                <a:cs typeface="Arial" panose="020B0604020202020204" pitchFamily="34" charset="0"/>
              </a:rPr>
              <a:t>IT Service Delivery Manager</a:t>
            </a:r>
          </a:p>
          <a:p>
            <a:pPr defTabSz="457200"/>
            <a:endParaRPr lang="en-GB" sz="1800" dirty="0">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A32B316F-928C-4E5C-9C89-71C7E47EC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338" y="1841893"/>
            <a:ext cx="7073503"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439CFB43-EFC0-409C-8F25-6E23A03597D2}"/>
              </a:ext>
            </a:extLst>
          </p:cNvPr>
          <p:cNvSpPr/>
          <p:nvPr/>
        </p:nvSpPr>
        <p:spPr>
          <a:xfrm>
            <a:off x="2846087" y="3223599"/>
            <a:ext cx="7303954" cy="2308324"/>
          </a:xfrm>
          <a:prstGeom prst="rect">
            <a:avLst/>
          </a:prstGeom>
        </p:spPr>
        <p:txBody>
          <a:bodyPr wrap="square">
            <a:spAutoFit/>
          </a:bodyPr>
          <a:lstStyle/>
          <a:p>
            <a:pPr marL="457200" indent="-457200">
              <a:buFont typeface="+mj-lt"/>
              <a:buAutoNum type="arabicPeriod"/>
            </a:pPr>
            <a:r>
              <a:rPr lang="en-GB" sz="2400" dirty="0">
                <a:latin typeface="Arial" panose="020B0604020202020204" pitchFamily="34" charset="0"/>
                <a:cs typeface="Arial" panose="020B0604020202020204" pitchFamily="34" charset="0"/>
              </a:rPr>
              <a:t>	Service Delivery Management</a:t>
            </a:r>
          </a:p>
          <a:p>
            <a:pPr marL="457200" indent="-457200">
              <a:buFont typeface="+mj-lt"/>
              <a:buAutoNum type="arabicPeriod"/>
            </a:pPr>
            <a:r>
              <a:rPr lang="en-GB" sz="2400" dirty="0">
                <a:latin typeface="Arial" panose="020B0604020202020204" pitchFamily="34" charset="0"/>
                <a:cs typeface="Arial" panose="020B0604020202020204" pitchFamily="34" charset="0"/>
              </a:rPr>
              <a:t>	Portal Improvements </a:t>
            </a:r>
          </a:p>
          <a:p>
            <a:pPr marL="457200" indent="-457200">
              <a:buFont typeface="+mj-lt"/>
              <a:buAutoNum type="arabicPeriod"/>
            </a:pPr>
            <a:r>
              <a:rPr lang="en-GB" sz="2400" dirty="0">
                <a:latin typeface="Arial" panose="020B0604020202020204" pitchFamily="34" charset="0"/>
                <a:cs typeface="Arial" panose="020B0604020202020204" pitchFamily="34" charset="0"/>
              </a:rPr>
              <a:t>	Knowledge Base</a:t>
            </a:r>
          </a:p>
          <a:p>
            <a:pPr marL="457200" indent="-457200">
              <a:buFont typeface="+mj-lt"/>
              <a:buAutoNum type="arabicPeriod"/>
            </a:pPr>
            <a:r>
              <a:rPr lang="en-GB" sz="2400" dirty="0">
                <a:latin typeface="Arial" panose="020B0604020202020204" pitchFamily="34" charset="0"/>
                <a:cs typeface="Arial" panose="020B0604020202020204" pitchFamily="34" charset="0"/>
              </a:rPr>
              <a:t>     Staff/Asset Registers</a:t>
            </a:r>
          </a:p>
          <a:p>
            <a:pPr marL="457200" indent="-457200">
              <a:buFont typeface="+mj-lt"/>
              <a:buAutoNum type="arabicPeriod"/>
            </a:pPr>
            <a:r>
              <a:rPr lang="en-GB" sz="2400" dirty="0">
                <a:latin typeface="Arial" panose="020B0604020202020204" pitchFamily="34" charset="0"/>
                <a:cs typeface="Arial" panose="020B0604020202020204" pitchFamily="34" charset="0"/>
              </a:rPr>
              <a:t>     Feedback</a:t>
            </a:r>
          </a:p>
          <a:p>
            <a:pPr marL="457200" indent="-457200">
              <a:buFont typeface="+mj-lt"/>
              <a:buAutoNum type="arabicPeriod"/>
            </a:pPr>
            <a:r>
              <a:rPr lang="en-GB" sz="2400" dirty="0">
                <a:latin typeface="Arial" panose="020B0604020202020204" pitchFamily="34" charset="0"/>
                <a:cs typeface="Arial" panose="020B0604020202020204" pitchFamily="34" charset="0"/>
              </a:rPr>
              <a:t>	Practice Manager’s IT Forum</a:t>
            </a:r>
          </a:p>
        </p:txBody>
      </p:sp>
      <p:pic>
        <p:nvPicPr>
          <p:cNvPr id="8" name="Picture 2">
            <a:extLst>
              <a:ext uri="{FF2B5EF4-FFF2-40B4-BE49-F238E27FC236}">
                <a16:creationId xmlns:a16="http://schemas.microsoft.com/office/drawing/2014/main" id="{44B24BF0-EA9E-4FAA-BBF7-F0C8D9894E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77" r="6280"/>
          <a:stretch/>
        </p:blipFill>
        <p:spPr bwMode="auto">
          <a:xfrm>
            <a:off x="7827886" y="215358"/>
            <a:ext cx="2904440" cy="98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2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47733" y="20849"/>
            <a:ext cx="8915400" cy="1143000"/>
          </a:xfrm>
        </p:spPr>
        <p:txBody>
          <a:bodyPr>
            <a:normAutofit/>
          </a:bodyPr>
          <a:lstStyle/>
          <a:p>
            <a:pPr algn="l"/>
            <a:r>
              <a:rPr lang="en-GB" sz="2800" b="1" dirty="0">
                <a:solidFill>
                  <a:srgbClr val="4F81BD"/>
                </a:solidFill>
                <a:latin typeface="Arial" panose="020B0604020202020204" pitchFamily="34" charset="0"/>
                <a:cs typeface="Arial" panose="020B0604020202020204" pitchFamily="34" charset="0"/>
              </a:rPr>
              <a:t>Service Delivery Managers</a:t>
            </a:r>
          </a:p>
        </p:txBody>
      </p:sp>
      <p:pic>
        <p:nvPicPr>
          <p:cNvPr id="12" name="Picture 2">
            <a:extLst>
              <a:ext uri="{FF2B5EF4-FFF2-40B4-BE49-F238E27FC236}">
                <a16:creationId xmlns:a16="http://schemas.microsoft.com/office/drawing/2014/main" id="{2428129F-3D59-4335-B577-EF4566222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77" r="6280"/>
          <a:stretch/>
        </p:blipFill>
        <p:spPr bwMode="auto">
          <a:xfrm>
            <a:off x="7827886" y="215358"/>
            <a:ext cx="2904440" cy="98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66AF5867-AC0A-404F-BCD4-09BE5B5CA33D}"/>
              </a:ext>
            </a:extLst>
          </p:cNvPr>
          <p:cNvSpPr/>
          <p:nvPr/>
        </p:nvSpPr>
        <p:spPr>
          <a:xfrm>
            <a:off x="1615513" y="743999"/>
            <a:ext cx="8986495" cy="3924151"/>
          </a:xfrm>
          <a:prstGeom prst="rect">
            <a:avLst/>
          </a:prstGeom>
        </p:spPr>
        <p:txBody>
          <a:bodyPr wrap="square">
            <a:spAutoFit/>
          </a:bodyPr>
          <a:lstStyle/>
          <a:p>
            <a:endParaRPr lang="en-GB" sz="1100" dirty="0"/>
          </a:p>
          <a:p>
            <a:r>
              <a:rPr lang="en-GB" sz="1100" dirty="0"/>
              <a:t> </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Your primary point of contact for:</a:t>
            </a:r>
          </a:p>
          <a:p>
            <a:pPr marL="742950" lvl="1"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Escalations</a:t>
            </a:r>
          </a:p>
          <a:p>
            <a:pPr marL="742950" lvl="1"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Compliments </a:t>
            </a:r>
          </a:p>
          <a:p>
            <a:pPr marL="742950" lvl="1"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Complaints</a:t>
            </a:r>
          </a:p>
          <a:p>
            <a:pPr marL="742950" lvl="1"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Suggestions</a:t>
            </a:r>
            <a:br>
              <a:rPr lang="en-GB" b="1" dirty="0">
                <a:solidFill>
                  <a:srgbClr val="0070C0"/>
                </a:solidFill>
                <a:latin typeface="Arial" panose="020B0604020202020204" pitchFamily="34" charset="0"/>
                <a:cs typeface="Arial" panose="020B0604020202020204" pitchFamily="34" charset="0"/>
              </a:rPr>
            </a:br>
            <a:endParaRPr lang="en-GB" b="1"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David Walsh (</a:t>
            </a:r>
            <a:r>
              <a:rPr lang="en-GB" b="1" dirty="0">
                <a:solidFill>
                  <a:srgbClr val="0070C0"/>
                </a:solidFill>
                <a:latin typeface="Arial" panose="020B0604020202020204" pitchFamily="34" charset="0"/>
                <a:cs typeface="Arial" panose="020B0604020202020204" pitchFamily="34" charset="0"/>
                <a:hlinkClick r:id="rId3"/>
              </a:rPr>
              <a:t>david.walsh@nhs.net</a:t>
            </a:r>
            <a:r>
              <a:rPr lang="en-GB" b="1" dirty="0">
                <a:solidFill>
                  <a:srgbClr val="0070C0"/>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Salford, Stockport and Wigan</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Sanjeev Jairath (</a:t>
            </a:r>
            <a:r>
              <a:rPr lang="en-GB" b="1" dirty="0">
                <a:solidFill>
                  <a:srgbClr val="0070C0"/>
                </a:solidFill>
                <a:latin typeface="Arial" panose="020B0604020202020204" pitchFamily="34" charset="0"/>
                <a:cs typeface="Arial" panose="020B0604020202020204" pitchFamily="34" charset="0"/>
                <a:hlinkClick r:id="rId4"/>
              </a:rPr>
              <a:t>sanjeev.jairath@nhs.net</a:t>
            </a:r>
            <a:r>
              <a:rPr lang="en-GB" b="1" dirty="0">
                <a:solidFill>
                  <a:srgbClr val="0070C0"/>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Manchester, Trafford</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Chris Ramsdale (</a:t>
            </a:r>
            <a:r>
              <a:rPr lang="en-GB" b="1" dirty="0">
                <a:solidFill>
                  <a:srgbClr val="0070C0"/>
                </a:solidFill>
                <a:latin typeface="Arial" panose="020B0604020202020204" pitchFamily="34" charset="0"/>
                <a:cs typeface="Arial" panose="020B0604020202020204" pitchFamily="34" charset="0"/>
                <a:hlinkClick r:id="rId5"/>
              </a:rPr>
              <a:t>chris.ramsdale@nhs.net</a:t>
            </a:r>
            <a:r>
              <a:rPr lang="en-GB" b="1" dirty="0">
                <a:solidFill>
                  <a:srgbClr val="0070C0"/>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Bury, Heywood Middleton and Rochdale, Oldham</a:t>
            </a:r>
          </a:p>
          <a:p>
            <a:endParaRPr lang="en-GB" sz="1100" dirty="0"/>
          </a:p>
        </p:txBody>
      </p:sp>
      <p:pic>
        <p:nvPicPr>
          <p:cNvPr id="3" name="Picture 2">
            <a:extLst>
              <a:ext uri="{FF2B5EF4-FFF2-40B4-BE49-F238E27FC236}">
                <a16:creationId xmlns:a16="http://schemas.microsoft.com/office/drawing/2014/main" id="{A54A7FB6-1399-4F10-B3FD-FA7C832BEB29}"/>
              </a:ext>
            </a:extLst>
          </p:cNvPr>
          <p:cNvPicPr>
            <a:picLocks noChangeAspect="1"/>
          </p:cNvPicPr>
          <p:nvPr/>
        </p:nvPicPr>
        <p:blipFill>
          <a:blip r:embed="rId6"/>
          <a:stretch>
            <a:fillRect/>
          </a:stretch>
        </p:blipFill>
        <p:spPr>
          <a:xfrm>
            <a:off x="3032184" y="5071019"/>
            <a:ext cx="6153150" cy="1571625"/>
          </a:xfrm>
          <a:prstGeom prst="rect">
            <a:avLst/>
          </a:prstGeom>
        </p:spPr>
      </p:pic>
    </p:spTree>
    <p:extLst>
      <p:ext uri="{BB962C8B-B14F-4D97-AF65-F5344CB8AC3E}">
        <p14:creationId xmlns:p14="http://schemas.microsoft.com/office/powerpoint/2010/main" val="65034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47733" y="20849"/>
            <a:ext cx="8915400" cy="1143000"/>
          </a:xfrm>
        </p:spPr>
        <p:txBody>
          <a:bodyPr>
            <a:normAutofit/>
          </a:bodyPr>
          <a:lstStyle/>
          <a:p>
            <a:pPr algn="l"/>
            <a:r>
              <a:rPr lang="en-GB" sz="2800" b="1" dirty="0">
                <a:solidFill>
                  <a:srgbClr val="4F81BD"/>
                </a:solidFill>
                <a:latin typeface="Arial" panose="020B0604020202020204" pitchFamily="34" charset="0"/>
                <a:cs typeface="Arial" panose="020B0604020202020204" pitchFamily="34" charset="0"/>
              </a:rPr>
              <a:t>Portal Tours</a:t>
            </a:r>
          </a:p>
        </p:txBody>
      </p:sp>
      <p:pic>
        <p:nvPicPr>
          <p:cNvPr id="12" name="Picture 2">
            <a:extLst>
              <a:ext uri="{FF2B5EF4-FFF2-40B4-BE49-F238E27FC236}">
                <a16:creationId xmlns:a16="http://schemas.microsoft.com/office/drawing/2014/main" id="{2428129F-3D59-4335-B577-EF4566222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77" r="6280"/>
          <a:stretch/>
        </p:blipFill>
        <p:spPr bwMode="auto">
          <a:xfrm>
            <a:off x="7827886" y="215358"/>
            <a:ext cx="2904440" cy="98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66AF5867-AC0A-404F-BCD4-09BE5B5CA33D}"/>
              </a:ext>
            </a:extLst>
          </p:cNvPr>
          <p:cNvSpPr/>
          <p:nvPr/>
        </p:nvSpPr>
        <p:spPr>
          <a:xfrm>
            <a:off x="1615513" y="743999"/>
            <a:ext cx="8986495" cy="2539157"/>
          </a:xfrm>
          <a:prstGeom prst="rect">
            <a:avLst/>
          </a:prstGeom>
        </p:spPr>
        <p:txBody>
          <a:bodyPr wrap="square">
            <a:spAutoFit/>
          </a:bodyPr>
          <a:lstStyle/>
          <a:p>
            <a:endParaRPr lang="en-GB" sz="1100" dirty="0"/>
          </a:p>
          <a:p>
            <a:r>
              <a:rPr lang="en-GB" sz="1100" dirty="0"/>
              <a:t> </a:t>
            </a:r>
          </a:p>
          <a:p>
            <a:r>
              <a:rPr lang="en-GB" b="1" dirty="0">
                <a:solidFill>
                  <a:srgbClr val="0070C0"/>
                </a:solidFill>
                <a:latin typeface="Arial" panose="020B0604020202020204" pitchFamily="34" charset="0"/>
                <a:cs typeface="Arial" panose="020B0604020202020204" pitchFamily="34" charset="0"/>
              </a:rPr>
              <a:t>New developments to the Service Desk Portal, now released!</a:t>
            </a:r>
          </a:p>
          <a:p>
            <a:endParaRPr lang="en-GB" b="1"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Performance reports </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Log an Incident</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Standard and Non-standard catalogue items </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Search Call History</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Knowledge Base  </a:t>
            </a:r>
          </a:p>
          <a:p>
            <a:endParaRPr lang="en-GB" sz="1100" dirty="0"/>
          </a:p>
        </p:txBody>
      </p:sp>
      <p:pic>
        <p:nvPicPr>
          <p:cNvPr id="3" name="Picture 2">
            <a:extLst>
              <a:ext uri="{FF2B5EF4-FFF2-40B4-BE49-F238E27FC236}">
                <a16:creationId xmlns:a16="http://schemas.microsoft.com/office/drawing/2014/main" id="{A54A7FB6-1399-4F10-B3FD-FA7C832BEB29}"/>
              </a:ext>
            </a:extLst>
          </p:cNvPr>
          <p:cNvPicPr>
            <a:picLocks noChangeAspect="1"/>
          </p:cNvPicPr>
          <p:nvPr/>
        </p:nvPicPr>
        <p:blipFill>
          <a:blip r:embed="rId3"/>
          <a:stretch>
            <a:fillRect/>
          </a:stretch>
        </p:blipFill>
        <p:spPr>
          <a:xfrm>
            <a:off x="3032184" y="5071019"/>
            <a:ext cx="6153150" cy="1571625"/>
          </a:xfrm>
          <a:prstGeom prst="rect">
            <a:avLst/>
          </a:prstGeom>
        </p:spPr>
      </p:pic>
    </p:spTree>
    <p:extLst>
      <p:ext uri="{BB962C8B-B14F-4D97-AF65-F5344CB8AC3E}">
        <p14:creationId xmlns:p14="http://schemas.microsoft.com/office/powerpoint/2010/main" val="74511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47733" y="20849"/>
            <a:ext cx="8915400" cy="1143000"/>
          </a:xfrm>
        </p:spPr>
        <p:txBody>
          <a:bodyPr>
            <a:normAutofit/>
          </a:bodyPr>
          <a:lstStyle/>
          <a:p>
            <a:pPr algn="l"/>
            <a:r>
              <a:rPr lang="en-GB" sz="2800" b="1" dirty="0">
                <a:solidFill>
                  <a:srgbClr val="4F81BD"/>
                </a:solidFill>
                <a:latin typeface="Arial" panose="020B0604020202020204" pitchFamily="34" charset="0"/>
                <a:cs typeface="Arial" panose="020B0604020202020204" pitchFamily="34" charset="0"/>
              </a:rPr>
              <a:t>Knowledge Base</a:t>
            </a:r>
          </a:p>
        </p:txBody>
      </p:sp>
      <p:pic>
        <p:nvPicPr>
          <p:cNvPr id="12" name="Picture 2">
            <a:extLst>
              <a:ext uri="{FF2B5EF4-FFF2-40B4-BE49-F238E27FC236}">
                <a16:creationId xmlns:a16="http://schemas.microsoft.com/office/drawing/2014/main" id="{2428129F-3D59-4335-B577-EF4566222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77" r="6280"/>
          <a:stretch/>
        </p:blipFill>
        <p:spPr bwMode="auto">
          <a:xfrm>
            <a:off x="7827886" y="215358"/>
            <a:ext cx="2904440" cy="98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66AF5867-AC0A-404F-BCD4-09BE5B5CA33D}"/>
              </a:ext>
            </a:extLst>
          </p:cNvPr>
          <p:cNvSpPr/>
          <p:nvPr/>
        </p:nvSpPr>
        <p:spPr>
          <a:xfrm>
            <a:off x="1615513" y="743999"/>
            <a:ext cx="8986495" cy="3370153"/>
          </a:xfrm>
          <a:prstGeom prst="rect">
            <a:avLst/>
          </a:prstGeom>
        </p:spPr>
        <p:txBody>
          <a:bodyPr wrap="square">
            <a:spAutoFit/>
          </a:bodyPr>
          <a:lstStyle/>
          <a:p>
            <a:endParaRPr lang="en-GB" sz="1100" dirty="0"/>
          </a:p>
          <a:p>
            <a:r>
              <a:rPr lang="en-GB" sz="1100" dirty="0"/>
              <a:t> </a:t>
            </a:r>
          </a:p>
          <a:p>
            <a:r>
              <a:rPr lang="en-GB" b="1" dirty="0">
                <a:solidFill>
                  <a:srgbClr val="0070C0"/>
                </a:solidFill>
                <a:latin typeface="Arial" panose="020B0604020202020204" pitchFamily="34" charset="0"/>
                <a:cs typeface="Arial" panose="020B0604020202020204" pitchFamily="34" charset="0"/>
              </a:rPr>
              <a:t>Accessed via Service Now</a:t>
            </a:r>
          </a:p>
          <a:p>
            <a:endParaRPr lang="en-GB" b="1" dirty="0">
              <a:solidFill>
                <a:srgbClr val="0070C0"/>
              </a:solidFill>
              <a:latin typeface="Arial" panose="020B0604020202020204" pitchFamily="34" charset="0"/>
              <a:cs typeface="Arial" panose="020B0604020202020204" pitchFamily="34" charset="0"/>
            </a:endParaRPr>
          </a:p>
          <a:p>
            <a:r>
              <a:rPr lang="en-GB" b="1" dirty="0">
                <a:solidFill>
                  <a:srgbClr val="0070C0"/>
                </a:solidFill>
                <a:latin typeface="Arial" panose="020B0604020202020204" pitchFamily="34" charset="0"/>
                <a:cs typeface="Arial" panose="020B0604020202020204" pitchFamily="34" charset="0"/>
              </a:rPr>
              <a:t>Helpful guides on getting yourself up and running:</a:t>
            </a:r>
          </a:p>
          <a:p>
            <a:endParaRPr lang="en-GB" b="1"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Accessing IT Support</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General Troubleshooting</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Clinical Systems</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NHS Mail</a:t>
            </a:r>
          </a:p>
          <a:p>
            <a:pPr marL="285750" indent="-285750">
              <a:buFont typeface="Arial" panose="020B0604020202020204" pitchFamily="34" charset="0"/>
              <a:buChar char="•"/>
            </a:pPr>
            <a:r>
              <a:rPr lang="en-GB" b="1" dirty="0">
                <a:solidFill>
                  <a:srgbClr val="0070C0"/>
                </a:solidFill>
                <a:latin typeface="Arial" panose="020B0604020202020204" pitchFamily="34" charset="0"/>
                <a:cs typeface="Arial" panose="020B0604020202020204" pitchFamily="34" charset="0"/>
              </a:rPr>
              <a:t>Office 365</a:t>
            </a:r>
          </a:p>
          <a:p>
            <a:r>
              <a:rPr lang="en-GB" b="1" dirty="0">
                <a:solidFill>
                  <a:srgbClr val="0070C0"/>
                </a:solidFill>
                <a:latin typeface="Arial" panose="020B0604020202020204" pitchFamily="34" charset="0"/>
                <a:cs typeface="Arial" panose="020B0604020202020204" pitchFamily="34" charset="0"/>
              </a:rPr>
              <a:t> </a:t>
            </a:r>
          </a:p>
          <a:p>
            <a:endParaRPr lang="en-GB" sz="1100" dirty="0"/>
          </a:p>
        </p:txBody>
      </p:sp>
      <p:pic>
        <p:nvPicPr>
          <p:cNvPr id="3" name="Picture 2">
            <a:extLst>
              <a:ext uri="{FF2B5EF4-FFF2-40B4-BE49-F238E27FC236}">
                <a16:creationId xmlns:a16="http://schemas.microsoft.com/office/drawing/2014/main" id="{A54A7FB6-1399-4F10-B3FD-FA7C832BEB29}"/>
              </a:ext>
            </a:extLst>
          </p:cNvPr>
          <p:cNvPicPr>
            <a:picLocks noChangeAspect="1"/>
          </p:cNvPicPr>
          <p:nvPr/>
        </p:nvPicPr>
        <p:blipFill>
          <a:blip r:embed="rId3"/>
          <a:stretch>
            <a:fillRect/>
          </a:stretch>
        </p:blipFill>
        <p:spPr>
          <a:xfrm>
            <a:off x="3032184" y="5071019"/>
            <a:ext cx="6153150" cy="1571625"/>
          </a:xfrm>
          <a:prstGeom prst="rect">
            <a:avLst/>
          </a:prstGeom>
        </p:spPr>
      </p:pic>
    </p:spTree>
    <p:extLst>
      <p:ext uri="{BB962C8B-B14F-4D97-AF65-F5344CB8AC3E}">
        <p14:creationId xmlns:p14="http://schemas.microsoft.com/office/powerpoint/2010/main" val="8998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AEFEF6-BBA3-44F6-8ED2-CB35CBFC3CE0}"/>
              </a:ext>
            </a:extLst>
          </p:cNvPr>
          <p:cNvPicPr>
            <a:picLocks noChangeAspect="1"/>
          </p:cNvPicPr>
          <p:nvPr/>
        </p:nvPicPr>
        <p:blipFill>
          <a:blip r:embed="rId2"/>
          <a:stretch>
            <a:fillRect/>
          </a:stretch>
        </p:blipFill>
        <p:spPr>
          <a:xfrm>
            <a:off x="1236199" y="324143"/>
            <a:ext cx="9719603" cy="6110063"/>
          </a:xfrm>
          <a:prstGeom prst="rect">
            <a:avLst/>
          </a:prstGeom>
        </p:spPr>
      </p:pic>
    </p:spTree>
    <p:extLst>
      <p:ext uri="{BB962C8B-B14F-4D97-AF65-F5344CB8AC3E}">
        <p14:creationId xmlns:p14="http://schemas.microsoft.com/office/powerpoint/2010/main" val="425564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D2769A-6D4B-472E-9853-58FF14541C74}"/>
              </a:ext>
            </a:extLst>
          </p:cNvPr>
          <p:cNvPicPr>
            <a:picLocks noChangeAspect="1"/>
          </p:cNvPicPr>
          <p:nvPr/>
        </p:nvPicPr>
        <p:blipFill>
          <a:blip r:embed="rId2"/>
          <a:stretch>
            <a:fillRect/>
          </a:stretch>
        </p:blipFill>
        <p:spPr>
          <a:xfrm>
            <a:off x="1242646" y="138764"/>
            <a:ext cx="9706708" cy="6580472"/>
          </a:xfrm>
          <a:prstGeom prst="rect">
            <a:avLst/>
          </a:prstGeom>
        </p:spPr>
      </p:pic>
    </p:spTree>
    <p:extLst>
      <p:ext uri="{BB962C8B-B14F-4D97-AF65-F5344CB8AC3E}">
        <p14:creationId xmlns:p14="http://schemas.microsoft.com/office/powerpoint/2010/main" val="3141548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CustomIcon"/>
</p:tagLst>
</file>

<file path=ppt/tags/tag11.xml><?xml version="1.0" encoding="utf-8"?>
<p:tagLst xmlns:a="http://schemas.openxmlformats.org/drawingml/2006/main" xmlns:r="http://schemas.openxmlformats.org/officeDocument/2006/relationships" xmlns:p="http://schemas.openxmlformats.org/presentationml/2006/main">
  <p:tag name="NAME" val="CustomIcon"/>
</p:tagLst>
</file>

<file path=ppt/tags/tag12.xml><?xml version="1.0" encoding="utf-8"?>
<p:tagLst xmlns:a="http://schemas.openxmlformats.org/drawingml/2006/main" xmlns:r="http://schemas.openxmlformats.org/officeDocument/2006/relationships" xmlns:p="http://schemas.openxmlformats.org/presentationml/2006/main">
  <p:tag name="NAME" val="TrackerNumWhite"/>
</p:tagLst>
</file>

<file path=ppt/tags/tag13.xml><?xml version="1.0" encoding="utf-8"?>
<p:tagLst xmlns:a="http://schemas.openxmlformats.org/drawingml/2006/main" xmlns:r="http://schemas.openxmlformats.org/officeDocument/2006/relationships" xmlns:p="http://schemas.openxmlformats.org/presentationml/2006/main">
  <p:tag name="NAME" val="TrackerNumWhite"/>
</p:tagLst>
</file>

<file path=ppt/tags/tag14.xml><?xml version="1.0" encoding="utf-8"?>
<p:tagLst xmlns:a="http://schemas.openxmlformats.org/drawingml/2006/main" xmlns:r="http://schemas.openxmlformats.org/officeDocument/2006/relationships" xmlns:p="http://schemas.openxmlformats.org/presentationml/2006/main">
  <p:tag name="NAME" val="TrackerNumWhite"/>
</p:tagLst>
</file>

<file path=ppt/tags/tag15.xml><?xml version="1.0" encoding="utf-8"?>
<p:tagLst xmlns:a="http://schemas.openxmlformats.org/drawingml/2006/main" xmlns:r="http://schemas.openxmlformats.org/officeDocument/2006/relationships" xmlns:p="http://schemas.openxmlformats.org/presentationml/2006/main">
  <p:tag name="NAME" val="TrackerNumWhite"/>
</p:tagLst>
</file>

<file path=ppt/tags/tag16.xml><?xml version="1.0" encoding="utf-8"?>
<p:tagLst xmlns:a="http://schemas.openxmlformats.org/drawingml/2006/main" xmlns:r="http://schemas.openxmlformats.org/officeDocument/2006/relationships" xmlns:p="http://schemas.openxmlformats.org/presentationml/2006/main">
  <p:tag name="NAME" val="TrackerNumWhite"/>
</p:tagLst>
</file>

<file path=ppt/tags/tag17.xml><?xml version="1.0" encoding="utf-8"?>
<p:tagLst xmlns:a="http://schemas.openxmlformats.org/drawingml/2006/main" xmlns:r="http://schemas.openxmlformats.org/officeDocument/2006/relationships" xmlns:p="http://schemas.openxmlformats.org/presentationml/2006/main">
  <p:tag name="NAME" val="TrackerNumWhite"/>
</p:tagLst>
</file>

<file path=ppt/tags/tag18.xml><?xml version="1.0" encoding="utf-8"?>
<p:tagLst xmlns:a="http://schemas.openxmlformats.org/drawingml/2006/main" xmlns:r="http://schemas.openxmlformats.org/officeDocument/2006/relationships" xmlns:p="http://schemas.openxmlformats.org/presentationml/2006/main">
  <p:tag name="NAME" val="TrackerNumWhite"/>
</p:tagLst>
</file>

<file path=ppt/tags/tag19.xml><?xml version="1.0" encoding="utf-8"?>
<p:tagLst xmlns:a="http://schemas.openxmlformats.org/drawingml/2006/main" xmlns:r="http://schemas.openxmlformats.org/officeDocument/2006/relationships" xmlns:p="http://schemas.openxmlformats.org/presentationml/2006/main">
  <p:tag name="NAME" val="TrackerNumWhi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0.xml><?xml version="1.0" encoding="utf-8"?>
<p:tagLst xmlns:a="http://schemas.openxmlformats.org/drawingml/2006/main" xmlns:r="http://schemas.openxmlformats.org/officeDocument/2006/relationships" xmlns:p="http://schemas.openxmlformats.org/presentationml/2006/main">
  <p:tag name="NAME" val="TrackerNumWhite"/>
</p:tagLst>
</file>

<file path=ppt/tags/tag21.xml><?xml version="1.0" encoding="utf-8"?>
<p:tagLst xmlns:a="http://schemas.openxmlformats.org/drawingml/2006/main" xmlns:r="http://schemas.openxmlformats.org/officeDocument/2006/relationships" xmlns:p="http://schemas.openxmlformats.org/presentationml/2006/main">
  <p:tag name="NAME" val="TrackerNumWhite"/>
</p:tagLst>
</file>

<file path=ppt/tags/tag22.xml><?xml version="1.0" encoding="utf-8"?>
<p:tagLst xmlns:a="http://schemas.openxmlformats.org/drawingml/2006/main" xmlns:r="http://schemas.openxmlformats.org/officeDocument/2006/relationships" xmlns:p="http://schemas.openxmlformats.org/presentationml/2006/main">
  <p:tag name="NAME" val="TrackerNumWhite"/>
</p:tagLst>
</file>

<file path=ppt/tags/tag23.xml><?xml version="1.0" encoding="utf-8"?>
<p:tagLst xmlns:a="http://schemas.openxmlformats.org/drawingml/2006/main" xmlns:r="http://schemas.openxmlformats.org/officeDocument/2006/relationships" xmlns:p="http://schemas.openxmlformats.org/presentationml/2006/main">
  <p:tag name="NAME" val="TrackerNumWhite"/>
</p:tagLst>
</file>

<file path=ppt/tags/tag24.xml><?xml version="1.0" encoding="utf-8"?>
<p:tagLst xmlns:a="http://schemas.openxmlformats.org/drawingml/2006/main" xmlns:r="http://schemas.openxmlformats.org/officeDocument/2006/relationships" xmlns:p="http://schemas.openxmlformats.org/presentationml/2006/main">
  <p:tag name="NAME" val="TrackerNumWhite"/>
</p:tagLst>
</file>

<file path=ppt/tags/tag25.xml><?xml version="1.0" encoding="utf-8"?>
<p:tagLst xmlns:a="http://schemas.openxmlformats.org/drawingml/2006/main" xmlns:r="http://schemas.openxmlformats.org/officeDocument/2006/relationships" xmlns:p="http://schemas.openxmlformats.org/presentationml/2006/main">
  <p:tag name="NAME" val="TrackerNumWhite"/>
</p:tagLst>
</file>

<file path=ppt/tags/tag26.xml><?xml version="1.0" encoding="utf-8"?>
<p:tagLst xmlns:a="http://schemas.openxmlformats.org/drawingml/2006/main" xmlns:r="http://schemas.openxmlformats.org/officeDocument/2006/relationships" xmlns:p="http://schemas.openxmlformats.org/presentationml/2006/main">
  <p:tag name="NAME" val="TrackerNumWhite"/>
</p:tagLst>
</file>

<file path=ppt/tags/tag27.xml><?xml version="1.0" encoding="utf-8"?>
<p:tagLst xmlns:a="http://schemas.openxmlformats.org/drawingml/2006/main" xmlns:r="http://schemas.openxmlformats.org/officeDocument/2006/relationships" xmlns:p="http://schemas.openxmlformats.org/presentationml/2006/main">
  <p:tag name="NAME" val="TrackerNumWhite"/>
</p:tagLst>
</file>

<file path=ppt/tags/tag28.xml><?xml version="1.0" encoding="utf-8"?>
<p:tagLst xmlns:a="http://schemas.openxmlformats.org/drawingml/2006/main" xmlns:r="http://schemas.openxmlformats.org/officeDocument/2006/relationships" xmlns:p="http://schemas.openxmlformats.org/presentationml/2006/main">
  <p:tag name="NAME" val="TrackerNumWhite"/>
</p:tagLst>
</file>

<file path=ppt/tags/tag29.xml><?xml version="1.0" encoding="utf-8"?>
<p:tagLst xmlns:a="http://schemas.openxmlformats.org/drawingml/2006/main" xmlns:r="http://schemas.openxmlformats.org/officeDocument/2006/relationships" xmlns:p="http://schemas.openxmlformats.org/presentationml/2006/main">
  <p:tag name="NAME" val="CustomIcon"/>
</p:tagLst>
</file>

<file path=ppt/tags/tag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xml><?xml version="1.0" encoding="utf-8"?>
<p:tagLst xmlns:a="http://schemas.openxmlformats.org/drawingml/2006/main" xmlns:r="http://schemas.openxmlformats.org/officeDocument/2006/relationships" xmlns:p="http://schemas.openxmlformats.org/presentationml/2006/main">
  <p:tag name="NAME" val="CustomIcon"/>
</p:tagLst>
</file>

<file path=ppt/tags/tag31.xml><?xml version="1.0" encoding="utf-8"?>
<p:tagLst xmlns:a="http://schemas.openxmlformats.org/drawingml/2006/main" xmlns:r="http://schemas.openxmlformats.org/officeDocument/2006/relationships" xmlns:p="http://schemas.openxmlformats.org/presentationml/2006/main">
  <p:tag name="NAME" val="CustomIcon"/>
</p:tagLst>
</file>

<file path=ppt/tags/tag32.xml><?xml version="1.0" encoding="utf-8"?>
<p:tagLst xmlns:a="http://schemas.openxmlformats.org/drawingml/2006/main" xmlns:r="http://schemas.openxmlformats.org/officeDocument/2006/relationships" xmlns:p="http://schemas.openxmlformats.org/presentationml/2006/main">
  <p:tag name="NAME" val="CustomIcon"/>
</p:tagLst>
</file>

<file path=ppt/tags/tag33.xml><?xml version="1.0" encoding="utf-8"?>
<p:tagLst xmlns:a="http://schemas.openxmlformats.org/drawingml/2006/main" xmlns:r="http://schemas.openxmlformats.org/officeDocument/2006/relationships" xmlns:p="http://schemas.openxmlformats.org/presentationml/2006/main">
  <p:tag name="NAME" val="CustomIcon"/>
</p:tagLst>
</file>

<file path=ppt/tags/tag34.xml><?xml version="1.0" encoding="utf-8"?>
<p:tagLst xmlns:a="http://schemas.openxmlformats.org/drawingml/2006/main" xmlns:r="http://schemas.openxmlformats.org/officeDocument/2006/relationships" xmlns:p="http://schemas.openxmlformats.org/presentationml/2006/main">
  <p:tag name="NAME" val="CustomIcon"/>
</p:tagLst>
</file>

<file path=ppt/tags/tag35.xml><?xml version="1.0" encoding="utf-8"?>
<p:tagLst xmlns:a="http://schemas.openxmlformats.org/drawingml/2006/main" xmlns:r="http://schemas.openxmlformats.org/officeDocument/2006/relationships" xmlns:p="http://schemas.openxmlformats.org/presentationml/2006/main">
  <p:tag name="NAME" val="CustomIcon"/>
</p:tagLst>
</file>

<file path=ppt/tags/tag4.xml><?xml version="1.0" encoding="utf-8"?>
<p:tagLst xmlns:a="http://schemas.openxmlformats.org/drawingml/2006/main" xmlns:r="http://schemas.openxmlformats.org/officeDocument/2006/relationships" xmlns:p="http://schemas.openxmlformats.org/presentationml/2006/main">
  <p:tag name="SHAPENAME" val="Subtitle"/>
</p:tagLst>
</file>

<file path=ppt/tags/tag5.xml><?xml version="1.0" encoding="utf-8"?>
<p:tagLst xmlns:a="http://schemas.openxmlformats.org/drawingml/2006/main" xmlns:r="http://schemas.openxmlformats.org/officeDocument/2006/relationships" xmlns:p="http://schemas.openxmlformats.org/presentationml/2006/main">
  <p:tag name="SHAPENAME" val="Titl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SHAPENAME" val="Title"/>
</p:tagLst>
</file>

<file path=ppt/tags/tag8.xml><?xml version="1.0" encoding="utf-8"?>
<p:tagLst xmlns:a="http://schemas.openxmlformats.org/drawingml/2006/main" xmlns:r="http://schemas.openxmlformats.org/officeDocument/2006/relationships" xmlns:p="http://schemas.openxmlformats.org/presentationml/2006/main">
  <p:tag name="NAME" val="CustomIcon"/>
</p:tagLst>
</file>

<file path=ppt/tags/tag9.xml><?xml version="1.0" encoding="utf-8"?>
<p:tagLst xmlns:a="http://schemas.openxmlformats.org/drawingml/2006/main" xmlns:r="http://schemas.openxmlformats.org/officeDocument/2006/relationships" xmlns:p="http://schemas.openxmlformats.org/presentationml/2006/main">
  <p:tag name="NAME" val="CustomIcon"/>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2431</Words>
  <Application>Microsoft Office PowerPoint</Application>
  <PresentationFormat>Widescreen</PresentationFormat>
  <Paragraphs>361</Paragraphs>
  <Slides>29</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Segoe UI</vt:lpstr>
      <vt:lpstr>Trebuchet MS</vt:lpstr>
      <vt:lpstr>Wingdings</vt:lpstr>
      <vt:lpstr>1_Office Theme</vt:lpstr>
      <vt:lpstr>think-cell Slide</vt:lpstr>
      <vt:lpstr>PowerPoint Presentation</vt:lpstr>
      <vt:lpstr>PowerPoint Presentation</vt:lpstr>
      <vt:lpstr>PowerPoint Presentation</vt:lpstr>
      <vt:lpstr>PowerPoint Presentation</vt:lpstr>
      <vt:lpstr>Service Delivery Managers</vt:lpstr>
      <vt:lpstr>Portal Tours</vt:lpstr>
      <vt:lpstr>Knowledge Base</vt:lpstr>
      <vt:lpstr>PowerPoint Presentation</vt:lpstr>
      <vt:lpstr>PowerPoint Presentation</vt:lpstr>
      <vt:lpstr>Staff/Asset Registers</vt:lpstr>
      <vt:lpstr>Feedback</vt:lpstr>
      <vt:lpstr>Practice Manager’s IT Forum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Optimising digital first  primary care across GM</vt:lpstr>
      <vt:lpstr>Digital is a major driver of transformation for general practice to meet increase demand  </vt:lpstr>
      <vt:lpstr>GPs and practice staff provided valuable insights into daily pressures and challenges impacting digital optimisation </vt:lpstr>
      <vt:lpstr>Patients understand the benefits digital can bring, but there is a lack of trust and confidence in digital GP services </vt:lpstr>
      <vt:lpstr>Digital first primary care blueprint </vt:lpstr>
      <vt:lpstr>Digital first primary care implementation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Maria (NHS STOCKPORT CCG)</dc:creator>
  <cp:lastModifiedBy>MURPHY, Maria (NHS STOCKPORT CCG)</cp:lastModifiedBy>
  <cp:revision>37</cp:revision>
  <dcterms:created xsi:type="dcterms:W3CDTF">2021-09-16T11:39:16Z</dcterms:created>
  <dcterms:modified xsi:type="dcterms:W3CDTF">2022-06-15T15:07:32Z</dcterms:modified>
</cp:coreProperties>
</file>