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7"/>
  </p:notesMasterIdLst>
  <p:sldIdLst>
    <p:sldId id="872" r:id="rId2"/>
    <p:sldId id="874" r:id="rId3"/>
    <p:sldId id="4054" r:id="rId4"/>
    <p:sldId id="4055" r:id="rId5"/>
    <p:sldId id="4056" r:id="rId6"/>
    <p:sldId id="4065" r:id="rId7"/>
    <p:sldId id="4061" r:id="rId8"/>
    <p:sldId id="4063" r:id="rId9"/>
    <p:sldId id="4062" r:id="rId10"/>
    <p:sldId id="4064" r:id="rId11"/>
    <p:sldId id="4059" r:id="rId12"/>
    <p:sldId id="4058" r:id="rId13"/>
    <p:sldId id="4060" r:id="rId14"/>
    <p:sldId id="4057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015BE-5BDF-4447-BADE-5B2BEC783757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B6AE0-62DA-44DB-9DAB-B58792D6B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122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32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05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016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7512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00056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504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92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114299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34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045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772689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EFDFB22-676F-4F83-9608-4AF24BA82F35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7B86DC8-0B0E-48DE-B177-F6F9D346DA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33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ulmehallmedicalgroup.nhs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Triage First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Tracy Platt - Operations Manager, Hulme Hall Medical Group</a:t>
            </a:r>
          </a:p>
        </p:txBody>
      </p:sp>
    </p:spTree>
    <p:extLst>
      <p:ext uri="{BB962C8B-B14F-4D97-AF65-F5344CB8AC3E}">
        <p14:creationId xmlns:p14="http://schemas.microsoft.com/office/powerpoint/2010/main" val="596741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BD1B22-5A1E-452D-B562-AF258D06D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348" y="1481329"/>
            <a:ext cx="11195052" cy="4557521"/>
          </a:xfrm>
        </p:spPr>
        <p:txBody>
          <a:bodyPr/>
          <a:lstStyle/>
          <a:p>
            <a:pPr marL="0" lvl="0" indent="0">
              <a:buNone/>
            </a:pP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Once the patient is added to the telephone triage list, the GP will open       patient consultation and contact the patient on reading the </a:t>
            </a:r>
            <a:r>
              <a:rPr lang="en-GB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eConsultation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B6AECB4-C7C8-4F67-AFEE-BC7D437AA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4100" b="1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  <a:ea typeface="+mj-ea"/>
                <a:cs typeface="+mj-cs"/>
              </a:rPr>
              <a:t>At Reception – Step 4</a:t>
            </a:r>
            <a:endParaRPr lang="en-GB" dirty="0"/>
          </a:p>
        </p:txBody>
      </p:sp>
      <p:pic>
        <p:nvPicPr>
          <p:cNvPr id="4098" name="Picture 7">
            <a:extLst>
              <a:ext uri="{FF2B5EF4-FFF2-40B4-BE49-F238E27FC236}">
                <a16:creationId xmlns:a16="http://schemas.microsoft.com/office/drawing/2014/main" id="{043D52CF-055C-43E5-B3D5-F1E9772FC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2711449"/>
            <a:ext cx="11666687" cy="317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402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9A1A7420-3284-40C0-AAB9-3546D2B0EA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775" y="1327767"/>
            <a:ext cx="6076950" cy="4989101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7E37BB3A-67D3-4510-A397-5F4EFA54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AccuRx</a:t>
            </a:r>
            <a:r>
              <a:rPr lang="en-GB" dirty="0"/>
              <a:t> Reports</a:t>
            </a:r>
          </a:p>
        </p:txBody>
      </p:sp>
    </p:spTree>
    <p:extLst>
      <p:ext uri="{BB962C8B-B14F-4D97-AF65-F5344CB8AC3E}">
        <p14:creationId xmlns:p14="http://schemas.microsoft.com/office/powerpoint/2010/main" val="775105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CE01E15B-E194-4B39-B047-CA7F59D792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125" y="2077011"/>
            <a:ext cx="8411749" cy="3334215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A210598-49FD-4A61-9983-6AC0CD89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tx1"/>
                </a:solidFill>
              </a:rPr>
              <a:t>AccuRx</a:t>
            </a:r>
            <a:r>
              <a:rPr lang="en-GB" dirty="0">
                <a:solidFill>
                  <a:schemeClr val="tx1"/>
                </a:solidFill>
              </a:rPr>
              <a:t> Reports</a:t>
            </a:r>
          </a:p>
        </p:txBody>
      </p:sp>
    </p:spTree>
    <p:extLst>
      <p:ext uri="{BB962C8B-B14F-4D97-AF65-F5344CB8AC3E}">
        <p14:creationId xmlns:p14="http://schemas.microsoft.com/office/powerpoint/2010/main" val="2177495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8145E123-EA25-4031-838A-5523211A54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5" y="1481137"/>
            <a:ext cx="5682593" cy="4794389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968761D-17D6-4CFB-9390-065EDF0BD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AccuRx</a:t>
            </a:r>
            <a:r>
              <a:rPr lang="en-GB" dirty="0"/>
              <a:t> Reports</a:t>
            </a:r>
          </a:p>
        </p:txBody>
      </p:sp>
    </p:spTree>
    <p:extLst>
      <p:ext uri="{BB962C8B-B14F-4D97-AF65-F5344CB8AC3E}">
        <p14:creationId xmlns:p14="http://schemas.microsoft.com/office/powerpoint/2010/main" val="2701390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en-GB" dirty="0"/>
          </a:p>
          <a:p>
            <a:endParaRPr lang="en-GB" dirty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n-GB" sz="16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feedback mostly positive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n-GB" sz="16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problems at first and fixes put in place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n-GB" sz="16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smart phones not compatible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 </a:t>
            </a:r>
            <a:r>
              <a:rPr lang="en-GB" dirty="0">
                <a:solidFill>
                  <a:srgbClr val="464646"/>
                </a:solidFill>
                <a:latin typeface="Lucida Sans Unicode"/>
              </a:rPr>
              <a:t>Summary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4191046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Questions?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573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/>
          </a:p>
          <a:p>
            <a:pPr algn="l">
              <a:buFont typeface="Wingdings" panose="05000000000000000000" pitchFamily="2" charset="2"/>
              <a:buChar char="Ø"/>
            </a:pPr>
            <a:r>
              <a:rPr lang="en-GB" sz="1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 with your Doctor Online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GB" sz="1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help, advice and consult online with Patient Triage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Website </a:t>
            </a:r>
            <a:r>
              <a:rPr kumimoji="0" lang="en-GB" sz="1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https://www.hulmehallmedicalgroup.nhs.uk/</a:t>
            </a:r>
            <a:endParaRPr lang="en-GB" sz="14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" panose="05000000000000000000" pitchFamily="2" charset="2"/>
              <a:buChar char="Ø"/>
              <a:tabLst/>
              <a:defRPr/>
            </a:pPr>
            <a:r>
              <a:rPr lang="en-GB" sz="14400" dirty="0">
                <a:latin typeface="Arial" panose="020B0604020202020204" pitchFamily="34" charset="0"/>
                <a:cs typeface="Arial" panose="020B0604020202020204" pitchFamily="34" charset="0"/>
              </a:rPr>
              <a:t>Practice using since April/May 2020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4400" dirty="0">
                <a:latin typeface="Arial" panose="020B0604020202020204" pitchFamily="34" charset="0"/>
                <a:cs typeface="Arial" panose="020B0604020202020204" pitchFamily="34" charset="0"/>
              </a:rPr>
              <a:t>Patients use on-line form or can telephone practice</a:t>
            </a:r>
          </a:p>
          <a:p>
            <a:pPr marL="109728" indent="0">
              <a:buNone/>
            </a:pPr>
            <a:r>
              <a:rPr lang="en-GB" sz="1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4400" i="1" dirty="0">
                <a:latin typeface="Arial" panose="020B0604020202020204" pitchFamily="34" charset="0"/>
                <a:cs typeface="Arial" panose="020B0604020202020204" pitchFamily="34" charset="0"/>
              </a:rPr>
              <a:t>Option 1 </a:t>
            </a:r>
            <a:r>
              <a:rPr lang="en-GB" sz="14400" dirty="0">
                <a:latin typeface="Arial" panose="020B0604020202020204" pitchFamily="34" charset="0"/>
                <a:cs typeface="Arial" panose="020B0604020202020204" pitchFamily="34" charset="0"/>
              </a:rPr>
              <a:t>if you have internet access (hang up)</a:t>
            </a:r>
          </a:p>
          <a:p>
            <a:pPr marL="109728" indent="0">
              <a:buNone/>
            </a:pPr>
            <a:r>
              <a:rPr lang="en-GB" sz="1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4400" i="1" dirty="0">
                <a:latin typeface="Arial" panose="020B0604020202020204" pitchFamily="34" charset="0"/>
                <a:cs typeface="Arial" panose="020B0604020202020204" pitchFamily="34" charset="0"/>
              </a:rPr>
              <a:t>Option 2 </a:t>
            </a:r>
            <a:r>
              <a:rPr lang="en-GB" sz="14400" dirty="0">
                <a:latin typeface="Arial" panose="020B0604020202020204" pitchFamily="34" charset="0"/>
                <a:cs typeface="Arial" panose="020B0604020202020204" pitchFamily="34" charset="0"/>
              </a:rPr>
              <a:t>hold for a Receptionist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4400" dirty="0">
                <a:latin typeface="Arial" panose="020B0604020202020204" pitchFamily="34" charset="0"/>
                <a:cs typeface="Arial" panose="020B0604020202020204" pitchFamily="34" charset="0"/>
              </a:rPr>
              <a:t>Receptionist will complete form on behalf of patient</a:t>
            </a:r>
          </a:p>
          <a:p>
            <a:pPr marL="393192" lvl="1" indent="0">
              <a:buNone/>
            </a:pPr>
            <a:endParaRPr kumimoji="0" lang="en-GB" sz="1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Triage First</a:t>
            </a:r>
          </a:p>
        </p:txBody>
      </p:sp>
    </p:spTree>
    <p:extLst>
      <p:ext uri="{BB962C8B-B14F-4D97-AF65-F5344CB8AC3E}">
        <p14:creationId xmlns:p14="http://schemas.microsoft.com/office/powerpoint/2010/main" val="1126934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109728" indent="0">
              <a:buNone/>
            </a:pPr>
            <a:r>
              <a:rPr lang="en-GB" sz="16000" dirty="0">
                <a:latin typeface="Arial" panose="020B0604020202020204" pitchFamily="34" charset="0"/>
                <a:cs typeface="Arial" panose="020B0604020202020204" pitchFamily="34" charset="0"/>
              </a:rPr>
              <a:t>Online form 3 main options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0" dirty="0">
                <a:latin typeface="Arial" panose="020B0604020202020204" pitchFamily="34" charset="0"/>
                <a:cs typeface="Arial" panose="020B0604020202020204" pitchFamily="34" charset="0"/>
              </a:rPr>
              <a:t>Consult with your GP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0" dirty="0">
                <a:latin typeface="Arial" panose="020B0604020202020204" pitchFamily="34" charset="0"/>
                <a:cs typeface="Arial" panose="020B0604020202020204" pitchFamily="34" charset="0"/>
              </a:rPr>
              <a:t>Medication Requests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0" dirty="0">
                <a:latin typeface="Arial" panose="020B0604020202020204" pitchFamily="34" charset="0"/>
                <a:cs typeface="Arial" panose="020B0604020202020204" pitchFamily="34" charset="0"/>
              </a:rPr>
              <a:t>Any Other Enquiries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Triage First</a:t>
            </a:r>
          </a:p>
        </p:txBody>
      </p:sp>
    </p:spTree>
    <p:extLst>
      <p:ext uri="{BB962C8B-B14F-4D97-AF65-F5344CB8AC3E}">
        <p14:creationId xmlns:p14="http://schemas.microsoft.com/office/powerpoint/2010/main" val="424402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6000" dirty="0">
                <a:latin typeface="Arial" panose="020B0604020202020204" pitchFamily="34" charset="0"/>
                <a:cs typeface="Arial" panose="020B0604020202020204" pitchFamily="34" charset="0"/>
              </a:rPr>
              <a:t>Advised if red flags call 999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0" dirty="0">
                <a:latin typeface="Arial" panose="020B0604020202020204" pitchFamily="34" charset="0"/>
                <a:cs typeface="Arial" panose="020B0604020202020204" pitchFamily="34" charset="0"/>
              </a:rPr>
              <a:t>No red flags continue with form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0" dirty="0">
                <a:latin typeface="Arial" panose="020B0604020202020204" pitchFamily="34" charset="0"/>
                <a:cs typeface="Arial" panose="020B0604020202020204" pitchFamily="34" charset="0"/>
              </a:rPr>
              <a:t>Option to send photos via link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0" dirty="0">
                <a:latin typeface="Arial" panose="020B0604020202020204" pitchFamily="34" charset="0"/>
                <a:cs typeface="Arial" panose="020B0604020202020204" pitchFamily="34" charset="0"/>
              </a:rPr>
              <a:t>Confirmation text if mobile number provided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0" dirty="0">
                <a:latin typeface="Arial" panose="020B0604020202020204" pitchFamily="34" charset="0"/>
                <a:cs typeface="Arial" panose="020B0604020202020204" pitchFamily="34" charset="0"/>
              </a:rPr>
              <a:t>GP appointments prioritised over other requests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Triage First</a:t>
            </a:r>
          </a:p>
        </p:txBody>
      </p:sp>
    </p:spTree>
    <p:extLst>
      <p:ext uri="{BB962C8B-B14F-4D97-AF65-F5344CB8AC3E}">
        <p14:creationId xmlns:p14="http://schemas.microsoft.com/office/powerpoint/2010/main" val="3238009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GB" dirty="0"/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Medication requests within 48 hours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n-GB" sz="1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Urgent - appointments on the day or within 2 days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Patient sent telephone appointment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n-GB" sz="1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urgent – appointment made with community pharmacist, optometry team etc.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en-GB" sz="14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GB" sz="1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essage to patient on submitting the form states “Your query will be read and acknowledged by a text or phone call within 2 working days….”</a:t>
            </a:r>
            <a:endParaRPr kumimoji="0" lang="en-GB" sz="1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en-GB" sz="16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Triage First</a:t>
            </a:r>
          </a:p>
        </p:txBody>
      </p:sp>
    </p:spTree>
    <p:extLst>
      <p:ext uri="{BB962C8B-B14F-4D97-AF65-F5344CB8AC3E}">
        <p14:creationId xmlns:p14="http://schemas.microsoft.com/office/powerpoint/2010/main" val="212626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670AD01-4E83-4983-B8A0-EAE6F643B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8026" y="3557175"/>
            <a:ext cx="9281936" cy="107963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1F3CC3-4F78-44C6-A891-4CC400CC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Patient Message</a:t>
            </a:r>
          </a:p>
        </p:txBody>
      </p:sp>
      <p:pic>
        <p:nvPicPr>
          <p:cNvPr id="5122" name="Picture 9">
            <a:extLst>
              <a:ext uri="{FF2B5EF4-FFF2-40B4-BE49-F238E27FC236}">
                <a16:creationId xmlns:a16="http://schemas.microsoft.com/office/drawing/2014/main" id="{B6B865AF-222E-46ED-89EA-6065E4DFE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62723"/>
            <a:ext cx="5625549" cy="61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79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5A98FE-07B3-495C-B79E-CFAAE79D0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GB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Inbox folders are opened and a </a:t>
            </a:r>
          </a:p>
          <a:p>
            <a:pPr marL="109728" indent="0">
              <a:buNone/>
            </a:pP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Receptionist filters through the Assign </a:t>
            </a:r>
          </a:p>
          <a:p>
            <a:pPr marL="109728" indent="0">
              <a:buNone/>
            </a:pPr>
            <a:r>
              <a:rPr lang="en-GB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     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folder, prioritising Medical requests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7C08A9-9FE5-4278-AFED-7A961C57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 Reception – Step 1</a:t>
            </a:r>
          </a:p>
        </p:txBody>
      </p:sp>
      <p:pic>
        <p:nvPicPr>
          <p:cNvPr id="1026" name="Picture 4">
            <a:extLst>
              <a:ext uri="{FF2B5EF4-FFF2-40B4-BE49-F238E27FC236}">
                <a16:creationId xmlns:a16="http://schemas.microsoft.com/office/drawing/2014/main" id="{994A11DB-B408-4516-A730-B57D4DB1E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4" y="669924"/>
            <a:ext cx="4410076" cy="6085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0143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353F43-03F7-4378-909F-3782CEB97E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38504"/>
            <a:ext cx="109728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The Medical request is opened, </a:t>
            </a:r>
          </a:p>
          <a:p>
            <a:pPr marL="0" lvl="0" indent="0">
              <a:buNone/>
            </a:pP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matched and confirmed to the </a:t>
            </a:r>
          </a:p>
          <a:p>
            <a:pPr marL="0" lvl="0" indent="0">
              <a:buNone/>
            </a:pP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correct patient in EMIS 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2F7B3B-BCAF-4B48-9041-012A7A878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 Reception – Step 2</a:t>
            </a:r>
          </a:p>
        </p:txBody>
      </p:sp>
      <p:pic>
        <p:nvPicPr>
          <p:cNvPr id="2050" name="Picture 5">
            <a:extLst>
              <a:ext uri="{FF2B5EF4-FFF2-40B4-BE49-F238E27FC236}">
                <a16:creationId xmlns:a16="http://schemas.microsoft.com/office/drawing/2014/main" id="{F83011EC-C8F6-4049-B0F3-0C08A961A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571500"/>
            <a:ext cx="3971925" cy="6102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99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3B3F81-846C-4ED2-AEB7-7C3FDE5AB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2237" y="3329179"/>
            <a:ext cx="10972800" cy="452596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2ED24F-ABE2-48E9-8EC3-D44F7742F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 Reception – Step 3</a:t>
            </a:r>
          </a:p>
        </p:txBody>
      </p:sp>
      <p:pic>
        <p:nvPicPr>
          <p:cNvPr id="3074" name="Picture 6">
            <a:extLst>
              <a:ext uri="{FF2B5EF4-FFF2-40B4-BE49-F238E27FC236}">
                <a16:creationId xmlns:a16="http://schemas.microsoft.com/office/drawing/2014/main" id="{15E3E594-F58C-4C0C-8E3F-E4623247F4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061" y="429263"/>
            <a:ext cx="4343400" cy="6539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C5E02E6-6194-41A7-A2A8-CEC4F71581C2}"/>
              </a:ext>
            </a:extLst>
          </p:cNvPr>
          <p:cNvSpPr txBox="1"/>
          <p:nvPr/>
        </p:nvSpPr>
        <p:spPr>
          <a:xfrm>
            <a:off x="489511" y="1773992"/>
            <a:ext cx="946702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Once the patient query is read, the </a:t>
            </a:r>
          </a:p>
          <a:p>
            <a:pPr lvl="0"/>
            <a:r>
              <a:rPr lang="en-GB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     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Receptionist will save to patient record </a:t>
            </a:r>
          </a:p>
          <a:p>
            <a:pPr lvl="0"/>
            <a:r>
              <a:rPr lang="en-GB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     </a:t>
            </a:r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 signpost to relevant list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110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330</Words>
  <Application>Microsoft Office PowerPoint</Application>
  <PresentationFormat>Widescreen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Lucida Sans Unicode</vt:lpstr>
      <vt:lpstr>Tw Cen MT</vt:lpstr>
      <vt:lpstr>Verdana</vt:lpstr>
      <vt:lpstr>Wingdings</vt:lpstr>
      <vt:lpstr>Wingdings 2</vt:lpstr>
      <vt:lpstr>Wingdings 3</vt:lpstr>
      <vt:lpstr>Concourse</vt:lpstr>
      <vt:lpstr>Triage First </vt:lpstr>
      <vt:lpstr>Triage First</vt:lpstr>
      <vt:lpstr>Triage First</vt:lpstr>
      <vt:lpstr>Triage First</vt:lpstr>
      <vt:lpstr>Triage First</vt:lpstr>
      <vt:lpstr>Patient Message</vt:lpstr>
      <vt:lpstr>At Reception – Step 1</vt:lpstr>
      <vt:lpstr>At Reception – Step 2</vt:lpstr>
      <vt:lpstr>At Reception – Step 3</vt:lpstr>
      <vt:lpstr>At Reception – Step 4</vt:lpstr>
      <vt:lpstr>AccuRx Reports</vt:lpstr>
      <vt:lpstr>AccuRx Reports</vt:lpstr>
      <vt:lpstr>AccuRx Reports</vt:lpstr>
      <vt:lpstr> Summary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MURPHY, Maria (NHS STOCKPORT CCG)</dc:creator>
  <cp:lastModifiedBy>MURPHY, Maria (NHS STOCKPORT CCG)</cp:lastModifiedBy>
  <cp:revision>33</cp:revision>
  <dcterms:created xsi:type="dcterms:W3CDTF">2021-09-16T11:39:16Z</dcterms:created>
  <dcterms:modified xsi:type="dcterms:W3CDTF">2022-06-15T15:23:27Z</dcterms:modified>
</cp:coreProperties>
</file>