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1996" r:id="rId5"/>
    <p:sldId id="1997" r:id="rId6"/>
    <p:sldId id="1999" r:id="rId7"/>
    <p:sldId id="2000" r:id="rId8"/>
    <p:sldId id="1979" r:id="rId9"/>
    <p:sldId id="1989" r:id="rId10"/>
    <p:sldId id="1352" r:id="rId11"/>
    <p:sldId id="1347" r:id="rId12"/>
    <p:sldId id="1990" r:id="rId13"/>
    <p:sldId id="1995" r:id="rId14"/>
    <p:sldId id="1994" r:id="rId15"/>
    <p:sldId id="1993" r:id="rId16"/>
    <p:sldId id="1991" r:id="rId17"/>
    <p:sldId id="2001" r:id="rId18"/>
    <p:sldId id="1984" r:id="rId19"/>
    <p:sldId id="1978" r:id="rId20"/>
    <p:sldId id="1986" r:id="rId21"/>
    <p:sldId id="1985" r:id="rId22"/>
    <p:sldId id="1988" r:id="rId23"/>
    <p:sldId id="1987" r:id="rId24"/>
    <p:sldId id="200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86E0A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08" autoAdjust="0"/>
    <p:restoredTop sz="93792" autoAdjust="0"/>
  </p:normalViewPr>
  <p:slideViewPr>
    <p:cSldViewPr snapToGrid="0" snapToObjects="1">
      <p:cViewPr varScale="1">
        <p:scale>
          <a:sx n="114" d="100"/>
          <a:sy n="114" d="100"/>
        </p:scale>
        <p:origin x="18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6A7F-B267-4F5C-B977-A0B4E1AD514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15D38A3-73D7-4A02-B2ED-8D2AC9D81D45}">
      <dgm:prSet phldrT="[Text]"/>
      <dgm:spPr/>
      <dgm:t>
        <a:bodyPr/>
        <a:lstStyle/>
        <a:p>
          <a:r>
            <a:rPr lang="en-GB" dirty="0"/>
            <a:t> Responsible for own actions  </a:t>
          </a:r>
        </a:p>
      </dgm:t>
    </dgm:pt>
    <dgm:pt modelId="{55AADE35-3C60-447C-9222-6B4CDAFC6118}" type="parTrans" cxnId="{2BEC60D7-AF39-43C2-BF07-FD408162C8C4}">
      <dgm:prSet/>
      <dgm:spPr/>
      <dgm:t>
        <a:bodyPr/>
        <a:lstStyle/>
        <a:p>
          <a:endParaRPr lang="en-GB"/>
        </a:p>
      </dgm:t>
    </dgm:pt>
    <dgm:pt modelId="{4CADDB10-03A8-4663-B52F-43C551A68966}" type="sibTrans" cxnId="{2BEC60D7-AF39-43C2-BF07-FD408162C8C4}">
      <dgm:prSet/>
      <dgm:spPr/>
      <dgm:t>
        <a:bodyPr/>
        <a:lstStyle/>
        <a:p>
          <a:endParaRPr lang="en-GB" dirty="0"/>
        </a:p>
      </dgm:t>
    </dgm:pt>
    <dgm:pt modelId="{58378ECA-7167-46A9-8709-867F2F616473}">
      <dgm:prSet phldrT="[Text]"/>
      <dgm:spPr/>
      <dgm:t>
        <a:bodyPr/>
        <a:lstStyle/>
        <a:p>
          <a:r>
            <a:rPr lang="en-GB" dirty="0"/>
            <a:t>Accountable to each other  </a:t>
          </a:r>
        </a:p>
      </dgm:t>
    </dgm:pt>
    <dgm:pt modelId="{232B6073-24B5-48F7-B0D3-08526E71EF36}" type="parTrans" cxnId="{501F9E7A-6C89-4A85-ACBB-F1501841BF9D}">
      <dgm:prSet/>
      <dgm:spPr/>
      <dgm:t>
        <a:bodyPr/>
        <a:lstStyle/>
        <a:p>
          <a:endParaRPr lang="en-GB"/>
        </a:p>
      </dgm:t>
    </dgm:pt>
    <dgm:pt modelId="{BE48E099-CCCC-4525-BAB5-E73244ED9218}" type="sibTrans" cxnId="{501F9E7A-6C89-4A85-ACBB-F1501841BF9D}">
      <dgm:prSet/>
      <dgm:spPr/>
      <dgm:t>
        <a:bodyPr/>
        <a:lstStyle/>
        <a:p>
          <a:endParaRPr lang="en-GB" dirty="0"/>
        </a:p>
      </dgm:t>
    </dgm:pt>
    <dgm:pt modelId="{6CE466DC-F3E0-40E3-A335-FC3A7E41195F}">
      <dgm:prSet/>
      <dgm:spPr/>
      <dgm:t>
        <a:bodyPr/>
        <a:lstStyle/>
        <a:p>
          <a:r>
            <a:rPr lang="en-GB" dirty="0"/>
            <a:t>Participative  Involvement  </a:t>
          </a:r>
        </a:p>
      </dgm:t>
    </dgm:pt>
    <dgm:pt modelId="{1F6FB1BF-0FAD-4031-A5BA-19E5FCFFD254}" type="parTrans" cxnId="{780EBF62-93D2-481D-89E1-DB9E30C6E934}">
      <dgm:prSet/>
      <dgm:spPr/>
      <dgm:t>
        <a:bodyPr/>
        <a:lstStyle/>
        <a:p>
          <a:endParaRPr lang="en-GB"/>
        </a:p>
      </dgm:t>
    </dgm:pt>
    <dgm:pt modelId="{1FAC8DF8-09D6-43F4-98F0-BFEDE2B8212F}" type="sibTrans" cxnId="{780EBF62-93D2-481D-89E1-DB9E30C6E934}">
      <dgm:prSet/>
      <dgm:spPr/>
      <dgm:t>
        <a:bodyPr/>
        <a:lstStyle/>
        <a:p>
          <a:endParaRPr lang="en-GB" dirty="0"/>
        </a:p>
      </dgm:t>
    </dgm:pt>
    <dgm:pt modelId="{44E1826C-CF9B-4E49-A6FE-AFBEFDCE5C02}">
      <dgm:prSet/>
      <dgm:spPr/>
      <dgm:t>
        <a:bodyPr/>
        <a:lstStyle/>
        <a:p>
          <a:r>
            <a:rPr lang="en-GB" dirty="0"/>
            <a:t>Multi – professional Clinical and Care Leadership</a:t>
          </a:r>
        </a:p>
      </dgm:t>
    </dgm:pt>
    <dgm:pt modelId="{727167E9-C89A-4EDE-B684-49ABFCBBA499}" type="parTrans" cxnId="{775B462D-8070-4D39-B7CF-A49953930D81}">
      <dgm:prSet/>
      <dgm:spPr/>
      <dgm:t>
        <a:bodyPr/>
        <a:lstStyle/>
        <a:p>
          <a:endParaRPr lang="en-GB"/>
        </a:p>
      </dgm:t>
    </dgm:pt>
    <dgm:pt modelId="{87A1B72E-49EE-4DF6-A3A2-64AB7942F09F}" type="sibTrans" cxnId="{775B462D-8070-4D39-B7CF-A49953930D81}">
      <dgm:prSet/>
      <dgm:spPr/>
      <dgm:t>
        <a:bodyPr/>
        <a:lstStyle/>
        <a:p>
          <a:endParaRPr lang="en-GB"/>
        </a:p>
      </dgm:t>
    </dgm:pt>
    <dgm:pt modelId="{42FACB0F-DC15-4D79-8495-70C014C7D180}" type="pres">
      <dgm:prSet presAssocID="{9B9C6A7F-B267-4F5C-B977-A0B4E1AD514E}" presName="Name0" presStyleCnt="0">
        <dgm:presLayoutVars>
          <dgm:dir/>
          <dgm:resizeHandles val="exact"/>
        </dgm:presLayoutVars>
      </dgm:prSet>
      <dgm:spPr/>
    </dgm:pt>
    <dgm:pt modelId="{C64E8114-34C8-4BD1-AC20-B251E95C525A}" type="pres">
      <dgm:prSet presAssocID="{A15D38A3-73D7-4A02-B2ED-8D2AC9D81D45}" presName="node" presStyleLbl="node1" presStyleIdx="0" presStyleCnt="4">
        <dgm:presLayoutVars>
          <dgm:bulletEnabled val="1"/>
        </dgm:presLayoutVars>
      </dgm:prSet>
      <dgm:spPr/>
    </dgm:pt>
    <dgm:pt modelId="{DDB5C049-BF4B-40F1-9F9B-2397E19ECC55}" type="pres">
      <dgm:prSet presAssocID="{4CADDB10-03A8-4663-B52F-43C551A68966}" presName="sibTrans" presStyleLbl="sibTrans2D1" presStyleIdx="0" presStyleCnt="3"/>
      <dgm:spPr/>
    </dgm:pt>
    <dgm:pt modelId="{89A77054-31F9-4865-9027-A82A74DAA6FF}" type="pres">
      <dgm:prSet presAssocID="{4CADDB10-03A8-4663-B52F-43C551A68966}" presName="connectorText" presStyleLbl="sibTrans2D1" presStyleIdx="0" presStyleCnt="3"/>
      <dgm:spPr/>
    </dgm:pt>
    <dgm:pt modelId="{9C4DD59A-4B39-4726-970F-42AB1B2F61DF}" type="pres">
      <dgm:prSet presAssocID="{58378ECA-7167-46A9-8709-867F2F616473}" presName="node" presStyleLbl="node1" presStyleIdx="1" presStyleCnt="4">
        <dgm:presLayoutVars>
          <dgm:bulletEnabled val="1"/>
        </dgm:presLayoutVars>
      </dgm:prSet>
      <dgm:spPr/>
    </dgm:pt>
    <dgm:pt modelId="{BCE5B1B3-0796-4A0B-A0C5-87F244BCE8B1}" type="pres">
      <dgm:prSet presAssocID="{BE48E099-CCCC-4525-BAB5-E73244ED9218}" presName="sibTrans" presStyleLbl="sibTrans2D1" presStyleIdx="1" presStyleCnt="3"/>
      <dgm:spPr/>
    </dgm:pt>
    <dgm:pt modelId="{AA9DCBF9-AEEE-4788-932F-228B24A8AD98}" type="pres">
      <dgm:prSet presAssocID="{BE48E099-CCCC-4525-BAB5-E73244ED9218}" presName="connectorText" presStyleLbl="sibTrans2D1" presStyleIdx="1" presStyleCnt="3"/>
      <dgm:spPr/>
    </dgm:pt>
    <dgm:pt modelId="{06CD06D6-409E-4AC1-B26C-B8D8C154213E}" type="pres">
      <dgm:prSet presAssocID="{6CE466DC-F3E0-40E3-A335-FC3A7E41195F}" presName="node" presStyleLbl="node1" presStyleIdx="2" presStyleCnt="4">
        <dgm:presLayoutVars>
          <dgm:bulletEnabled val="1"/>
        </dgm:presLayoutVars>
      </dgm:prSet>
      <dgm:spPr/>
    </dgm:pt>
    <dgm:pt modelId="{83A2CBA4-6B9D-4310-A1FA-3FDC9250DF12}" type="pres">
      <dgm:prSet presAssocID="{1FAC8DF8-09D6-43F4-98F0-BFEDE2B8212F}" presName="sibTrans" presStyleLbl="sibTrans2D1" presStyleIdx="2" presStyleCnt="3"/>
      <dgm:spPr/>
    </dgm:pt>
    <dgm:pt modelId="{CF1131D3-6B00-4D07-A3B3-5633EC869C63}" type="pres">
      <dgm:prSet presAssocID="{1FAC8DF8-09D6-43F4-98F0-BFEDE2B8212F}" presName="connectorText" presStyleLbl="sibTrans2D1" presStyleIdx="2" presStyleCnt="3"/>
      <dgm:spPr/>
    </dgm:pt>
    <dgm:pt modelId="{12F17D89-0370-4A69-9E31-FC192658B70B}" type="pres">
      <dgm:prSet presAssocID="{44E1826C-CF9B-4E49-A6FE-AFBEFDCE5C02}" presName="node" presStyleLbl="node1" presStyleIdx="3" presStyleCnt="4" custScaleX="88754" custScaleY="306634">
        <dgm:presLayoutVars>
          <dgm:bulletEnabled val="1"/>
        </dgm:presLayoutVars>
      </dgm:prSet>
      <dgm:spPr/>
    </dgm:pt>
  </dgm:ptLst>
  <dgm:cxnLst>
    <dgm:cxn modelId="{822B3C0F-706C-4434-A21D-C35EE77A1D59}" type="presOf" srcId="{4CADDB10-03A8-4663-B52F-43C551A68966}" destId="{89A77054-31F9-4865-9027-A82A74DAA6FF}" srcOrd="1" destOrd="0" presId="urn:microsoft.com/office/officeart/2005/8/layout/process1"/>
    <dgm:cxn modelId="{8B5A8E18-222A-4ACD-A3FB-A8CB6654C9B5}" type="presOf" srcId="{1FAC8DF8-09D6-43F4-98F0-BFEDE2B8212F}" destId="{83A2CBA4-6B9D-4310-A1FA-3FDC9250DF12}" srcOrd="0" destOrd="0" presId="urn:microsoft.com/office/officeart/2005/8/layout/process1"/>
    <dgm:cxn modelId="{2726C926-2E77-4020-A853-09ECC1BEBD19}" type="presOf" srcId="{4CADDB10-03A8-4663-B52F-43C551A68966}" destId="{DDB5C049-BF4B-40F1-9F9B-2397E19ECC55}" srcOrd="0" destOrd="0" presId="urn:microsoft.com/office/officeart/2005/8/layout/process1"/>
    <dgm:cxn modelId="{BB54E427-69AA-435F-8D6C-94E4EAB8D3F9}" type="presOf" srcId="{6CE466DC-F3E0-40E3-A335-FC3A7E41195F}" destId="{06CD06D6-409E-4AC1-B26C-B8D8C154213E}" srcOrd="0" destOrd="0" presId="urn:microsoft.com/office/officeart/2005/8/layout/process1"/>
    <dgm:cxn modelId="{775B462D-8070-4D39-B7CF-A49953930D81}" srcId="{9B9C6A7F-B267-4F5C-B977-A0B4E1AD514E}" destId="{44E1826C-CF9B-4E49-A6FE-AFBEFDCE5C02}" srcOrd="3" destOrd="0" parTransId="{727167E9-C89A-4EDE-B684-49ABFCBBA499}" sibTransId="{87A1B72E-49EE-4DF6-A3A2-64AB7942F09F}"/>
    <dgm:cxn modelId="{780EBF62-93D2-481D-89E1-DB9E30C6E934}" srcId="{9B9C6A7F-B267-4F5C-B977-A0B4E1AD514E}" destId="{6CE466DC-F3E0-40E3-A335-FC3A7E41195F}" srcOrd="2" destOrd="0" parTransId="{1F6FB1BF-0FAD-4031-A5BA-19E5FCFFD254}" sibTransId="{1FAC8DF8-09D6-43F4-98F0-BFEDE2B8212F}"/>
    <dgm:cxn modelId="{92A14871-3B2B-41A6-B037-12CA7A709905}" type="presOf" srcId="{9B9C6A7F-B267-4F5C-B977-A0B4E1AD514E}" destId="{42FACB0F-DC15-4D79-8495-70C014C7D180}" srcOrd="0" destOrd="0" presId="urn:microsoft.com/office/officeart/2005/8/layout/process1"/>
    <dgm:cxn modelId="{589D2357-2418-4C25-A073-2B03968AA359}" type="presOf" srcId="{1FAC8DF8-09D6-43F4-98F0-BFEDE2B8212F}" destId="{CF1131D3-6B00-4D07-A3B3-5633EC869C63}" srcOrd="1" destOrd="0" presId="urn:microsoft.com/office/officeart/2005/8/layout/process1"/>
    <dgm:cxn modelId="{7E72E259-D1A2-4F43-8CC5-B0667D122A53}" type="presOf" srcId="{44E1826C-CF9B-4E49-A6FE-AFBEFDCE5C02}" destId="{12F17D89-0370-4A69-9E31-FC192658B70B}" srcOrd="0" destOrd="0" presId="urn:microsoft.com/office/officeart/2005/8/layout/process1"/>
    <dgm:cxn modelId="{501F9E7A-6C89-4A85-ACBB-F1501841BF9D}" srcId="{9B9C6A7F-B267-4F5C-B977-A0B4E1AD514E}" destId="{58378ECA-7167-46A9-8709-867F2F616473}" srcOrd="1" destOrd="0" parTransId="{232B6073-24B5-48F7-B0D3-08526E71EF36}" sibTransId="{BE48E099-CCCC-4525-BAB5-E73244ED9218}"/>
    <dgm:cxn modelId="{08452180-AFF5-4387-A54F-B4D20DF4B415}" type="presOf" srcId="{BE48E099-CCCC-4525-BAB5-E73244ED9218}" destId="{AA9DCBF9-AEEE-4788-932F-228B24A8AD98}" srcOrd="1" destOrd="0" presId="urn:microsoft.com/office/officeart/2005/8/layout/process1"/>
    <dgm:cxn modelId="{05CC4380-D28E-4A02-ADAA-78F337ED4A02}" type="presOf" srcId="{A15D38A3-73D7-4A02-B2ED-8D2AC9D81D45}" destId="{C64E8114-34C8-4BD1-AC20-B251E95C525A}" srcOrd="0" destOrd="0" presId="urn:microsoft.com/office/officeart/2005/8/layout/process1"/>
    <dgm:cxn modelId="{701EF2B0-15CE-4338-B5EF-95422A3A858C}" type="presOf" srcId="{58378ECA-7167-46A9-8709-867F2F616473}" destId="{9C4DD59A-4B39-4726-970F-42AB1B2F61DF}" srcOrd="0" destOrd="0" presId="urn:microsoft.com/office/officeart/2005/8/layout/process1"/>
    <dgm:cxn modelId="{E6BF40C2-33E4-4C81-ADE1-87A9D9B759F0}" type="presOf" srcId="{BE48E099-CCCC-4525-BAB5-E73244ED9218}" destId="{BCE5B1B3-0796-4A0B-A0C5-87F244BCE8B1}" srcOrd="0" destOrd="0" presId="urn:microsoft.com/office/officeart/2005/8/layout/process1"/>
    <dgm:cxn modelId="{2BEC60D7-AF39-43C2-BF07-FD408162C8C4}" srcId="{9B9C6A7F-B267-4F5C-B977-A0B4E1AD514E}" destId="{A15D38A3-73D7-4A02-B2ED-8D2AC9D81D45}" srcOrd="0" destOrd="0" parTransId="{55AADE35-3C60-447C-9222-6B4CDAFC6118}" sibTransId="{4CADDB10-03A8-4663-B52F-43C551A68966}"/>
    <dgm:cxn modelId="{097255C8-CB65-4CD1-8759-208CB823E4EC}" type="presParOf" srcId="{42FACB0F-DC15-4D79-8495-70C014C7D180}" destId="{C64E8114-34C8-4BD1-AC20-B251E95C525A}" srcOrd="0" destOrd="0" presId="urn:microsoft.com/office/officeart/2005/8/layout/process1"/>
    <dgm:cxn modelId="{E6A47D38-4A25-4B16-8F29-BBA665242898}" type="presParOf" srcId="{42FACB0F-DC15-4D79-8495-70C014C7D180}" destId="{DDB5C049-BF4B-40F1-9F9B-2397E19ECC55}" srcOrd="1" destOrd="0" presId="urn:microsoft.com/office/officeart/2005/8/layout/process1"/>
    <dgm:cxn modelId="{AAAB3742-4F6F-4E83-B4CD-D585B31C98BD}" type="presParOf" srcId="{DDB5C049-BF4B-40F1-9F9B-2397E19ECC55}" destId="{89A77054-31F9-4865-9027-A82A74DAA6FF}" srcOrd="0" destOrd="0" presId="urn:microsoft.com/office/officeart/2005/8/layout/process1"/>
    <dgm:cxn modelId="{341A530C-D73A-4173-BD30-F9D7A9B541B1}" type="presParOf" srcId="{42FACB0F-DC15-4D79-8495-70C014C7D180}" destId="{9C4DD59A-4B39-4726-970F-42AB1B2F61DF}" srcOrd="2" destOrd="0" presId="urn:microsoft.com/office/officeart/2005/8/layout/process1"/>
    <dgm:cxn modelId="{8631F414-F5D6-452C-9F7B-7C0122BF630A}" type="presParOf" srcId="{42FACB0F-DC15-4D79-8495-70C014C7D180}" destId="{BCE5B1B3-0796-4A0B-A0C5-87F244BCE8B1}" srcOrd="3" destOrd="0" presId="urn:microsoft.com/office/officeart/2005/8/layout/process1"/>
    <dgm:cxn modelId="{6770EDED-2FE8-4B5C-A705-E23418BBCB39}" type="presParOf" srcId="{BCE5B1B3-0796-4A0B-A0C5-87F244BCE8B1}" destId="{AA9DCBF9-AEEE-4788-932F-228B24A8AD98}" srcOrd="0" destOrd="0" presId="urn:microsoft.com/office/officeart/2005/8/layout/process1"/>
    <dgm:cxn modelId="{7F3D98EC-915E-4684-96C4-14C27FB2037E}" type="presParOf" srcId="{42FACB0F-DC15-4D79-8495-70C014C7D180}" destId="{06CD06D6-409E-4AC1-B26C-B8D8C154213E}" srcOrd="4" destOrd="0" presId="urn:microsoft.com/office/officeart/2005/8/layout/process1"/>
    <dgm:cxn modelId="{B6F6C246-CC02-477E-B1C6-CBD4ABEAE239}" type="presParOf" srcId="{42FACB0F-DC15-4D79-8495-70C014C7D180}" destId="{83A2CBA4-6B9D-4310-A1FA-3FDC9250DF12}" srcOrd="5" destOrd="0" presId="urn:microsoft.com/office/officeart/2005/8/layout/process1"/>
    <dgm:cxn modelId="{1E9B1177-DFC0-47A9-98F8-33C97A4B53B3}" type="presParOf" srcId="{83A2CBA4-6B9D-4310-A1FA-3FDC9250DF12}" destId="{CF1131D3-6B00-4D07-A3B3-5633EC869C63}" srcOrd="0" destOrd="0" presId="urn:microsoft.com/office/officeart/2005/8/layout/process1"/>
    <dgm:cxn modelId="{660D5E73-B61C-4FEA-9442-038666567EB7}" type="presParOf" srcId="{42FACB0F-DC15-4D79-8495-70C014C7D180}" destId="{12F17D89-0370-4A69-9E31-FC192658B70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A3EF77-DB9C-401A-AC31-D93D430A836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59CADD-9F6D-4C2D-AB51-B42203667AB2}">
      <dgm:prSet phldrT="[Text]"/>
      <dgm:spPr/>
      <dgm:t>
        <a:bodyPr/>
        <a:lstStyle/>
        <a:p>
          <a:endParaRPr lang="en-GB" dirty="0">
            <a:solidFill>
              <a:schemeClr val="accent1">
                <a:lumMod val="75000"/>
              </a:schemeClr>
            </a:solidFill>
          </a:endParaRPr>
        </a:p>
        <a:p>
          <a:r>
            <a:rPr lang="en-GB" dirty="0">
              <a:solidFill>
                <a:schemeClr val="accent1">
                  <a:lumMod val="75000"/>
                </a:schemeClr>
              </a:solidFill>
            </a:rPr>
            <a:t>Stockport Primary Care Board  Governance</a:t>
          </a:r>
        </a:p>
      </dgm:t>
    </dgm:pt>
    <dgm:pt modelId="{9D93BD96-05BB-4D97-94CA-155C0F5AD14E}" type="parTrans" cxnId="{2BEBC6E9-91A2-4A3A-BB74-ED4E44B34F20}">
      <dgm:prSet/>
      <dgm:spPr/>
      <dgm:t>
        <a:bodyPr/>
        <a:lstStyle/>
        <a:p>
          <a:endParaRPr lang="en-GB"/>
        </a:p>
      </dgm:t>
    </dgm:pt>
    <dgm:pt modelId="{94478B43-F7F0-43D5-AAF6-9EE161482FE9}" type="sibTrans" cxnId="{2BEBC6E9-91A2-4A3A-BB74-ED4E44B34F20}">
      <dgm:prSet/>
      <dgm:spPr/>
      <dgm:t>
        <a:bodyPr/>
        <a:lstStyle/>
        <a:p>
          <a:endParaRPr lang="en-GB"/>
        </a:p>
      </dgm:t>
    </dgm:pt>
    <dgm:pt modelId="{AB293AF5-9326-4FB8-A85E-92F55733B500}">
      <dgm:prSet phldrT="[Text]" custT="1"/>
      <dgm:spPr/>
      <dgm:t>
        <a:bodyPr/>
        <a:lstStyle/>
        <a:p>
          <a:r>
            <a:rPr lang="en-GB" sz="3200" dirty="0">
              <a:solidFill>
                <a:schemeClr val="accent1">
                  <a:lumMod val="75000"/>
                </a:schemeClr>
              </a:solidFill>
            </a:rPr>
            <a:t>Locality Board </a:t>
          </a:r>
        </a:p>
        <a:p>
          <a:r>
            <a:rPr lang="en-GB" sz="2000" dirty="0">
              <a:solidFill>
                <a:schemeClr val="accent1">
                  <a:lumMod val="75000"/>
                </a:schemeClr>
              </a:solidFill>
            </a:rPr>
            <a:t>Formal committee of the Locality </a:t>
          </a:r>
          <a:endParaRPr lang="en-GB" sz="3100" dirty="0">
            <a:solidFill>
              <a:schemeClr val="accent1">
                <a:lumMod val="75000"/>
              </a:schemeClr>
            </a:solidFill>
          </a:endParaRPr>
        </a:p>
      </dgm:t>
    </dgm:pt>
    <dgm:pt modelId="{269E0099-5A0F-4681-A206-B92B7B9FFFF5}" type="parTrans" cxnId="{21F67FB3-D4C3-43C9-BBD6-A0FA0B862F07}">
      <dgm:prSet/>
      <dgm:spPr/>
      <dgm:t>
        <a:bodyPr/>
        <a:lstStyle/>
        <a:p>
          <a:endParaRPr lang="en-GB"/>
        </a:p>
      </dgm:t>
    </dgm:pt>
    <dgm:pt modelId="{9175A065-4745-41F6-BF51-EEB83EF43FBA}" type="sibTrans" cxnId="{21F67FB3-D4C3-43C9-BBD6-A0FA0B862F07}">
      <dgm:prSet/>
      <dgm:spPr/>
      <dgm:t>
        <a:bodyPr/>
        <a:lstStyle/>
        <a:p>
          <a:endParaRPr lang="en-GB"/>
        </a:p>
      </dgm:t>
    </dgm:pt>
    <dgm:pt modelId="{0E0EB03D-D01C-4730-B85F-D60583D5AD64}">
      <dgm:prSet phldrT="[Text]" custT="1"/>
      <dgm:spPr/>
      <dgm:t>
        <a:bodyPr/>
        <a:lstStyle/>
        <a:p>
          <a:r>
            <a:rPr lang="en-GB" sz="2800" dirty="0">
              <a:solidFill>
                <a:schemeClr val="accent1">
                  <a:lumMod val="75000"/>
                </a:schemeClr>
              </a:solidFill>
            </a:rPr>
            <a:t>Provider Partnership Board </a:t>
          </a:r>
        </a:p>
        <a:p>
          <a:r>
            <a:rPr lang="en-GB" sz="2000" dirty="0">
              <a:solidFill>
                <a:schemeClr val="accent1">
                  <a:lumMod val="75000"/>
                </a:schemeClr>
              </a:solidFill>
            </a:rPr>
            <a:t>Bringing Stockport’s Providers together </a:t>
          </a:r>
        </a:p>
      </dgm:t>
    </dgm:pt>
    <dgm:pt modelId="{D638C896-9987-4AC5-82F1-B428AE6B0BBA}" type="parTrans" cxnId="{A8291500-C238-48EF-9136-E56D3D70EC02}">
      <dgm:prSet/>
      <dgm:spPr/>
      <dgm:t>
        <a:bodyPr/>
        <a:lstStyle/>
        <a:p>
          <a:endParaRPr lang="en-GB"/>
        </a:p>
      </dgm:t>
    </dgm:pt>
    <dgm:pt modelId="{E44E748A-89B4-4AF5-B5AF-5BEB19F6340F}" type="sibTrans" cxnId="{A8291500-C238-48EF-9136-E56D3D70EC02}">
      <dgm:prSet/>
      <dgm:spPr/>
      <dgm:t>
        <a:bodyPr/>
        <a:lstStyle/>
        <a:p>
          <a:endParaRPr lang="en-GB"/>
        </a:p>
      </dgm:t>
    </dgm:pt>
    <dgm:pt modelId="{047C6EEF-AEFE-4302-860A-680E828820E7}">
      <dgm:prSet phldrT="[Text]" custT="1"/>
      <dgm:spPr/>
      <dgm:t>
        <a:bodyPr/>
        <a:lstStyle/>
        <a:p>
          <a:r>
            <a:rPr lang="en-GB" sz="3100" dirty="0">
              <a:solidFill>
                <a:srgbClr val="FF0000"/>
              </a:solidFill>
            </a:rPr>
            <a:t>Stockport’s</a:t>
          </a:r>
          <a:r>
            <a:rPr lang="en-GB" sz="31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GB" sz="3100" dirty="0">
              <a:solidFill>
                <a:srgbClr val="FF0000"/>
              </a:solidFill>
            </a:rPr>
            <a:t>GP/Primary Care Board </a:t>
          </a:r>
        </a:p>
        <a:p>
          <a:r>
            <a:rPr lang="en-GB" sz="2000" dirty="0">
              <a:solidFill>
                <a:schemeClr val="accent1">
                  <a:lumMod val="75000"/>
                </a:schemeClr>
              </a:solidFill>
            </a:rPr>
            <a:t>Bringing Stockport’s Primary Care Together</a:t>
          </a:r>
        </a:p>
      </dgm:t>
    </dgm:pt>
    <dgm:pt modelId="{90C4CE2C-18C7-4708-9C1B-F152E2529636}" type="parTrans" cxnId="{1BC998A1-5955-4E8C-BC94-C3AEB409A8A0}">
      <dgm:prSet/>
      <dgm:spPr/>
      <dgm:t>
        <a:bodyPr/>
        <a:lstStyle/>
        <a:p>
          <a:endParaRPr lang="en-GB"/>
        </a:p>
      </dgm:t>
    </dgm:pt>
    <dgm:pt modelId="{483FAA33-833F-4558-9E79-699032E37439}" type="sibTrans" cxnId="{1BC998A1-5955-4E8C-BC94-C3AEB409A8A0}">
      <dgm:prSet/>
      <dgm:spPr/>
      <dgm:t>
        <a:bodyPr/>
        <a:lstStyle/>
        <a:p>
          <a:endParaRPr lang="en-GB"/>
        </a:p>
      </dgm:t>
    </dgm:pt>
    <dgm:pt modelId="{73100CA4-BF81-4E96-A2C4-508D6995F1C0}">
      <dgm:prSet phldrT="[Text]" custT="1"/>
      <dgm:spPr/>
      <dgm:t>
        <a:bodyPr/>
        <a:lstStyle/>
        <a:p>
          <a:r>
            <a:rPr lang="en-GB" sz="2800" b="0" dirty="0">
              <a:solidFill>
                <a:schemeClr val="accent1">
                  <a:lumMod val="75000"/>
                </a:schemeClr>
              </a:solidFill>
            </a:rPr>
            <a:t>PCN Meetings and Practice Meetings</a:t>
          </a:r>
        </a:p>
        <a:p>
          <a:r>
            <a:rPr lang="en-GB" sz="2000" b="0" dirty="0">
              <a:solidFill>
                <a:schemeClr val="accent1">
                  <a:lumMod val="75000"/>
                </a:schemeClr>
              </a:solidFill>
            </a:rPr>
            <a:t>Understanding the views of General Practice </a:t>
          </a:r>
        </a:p>
      </dgm:t>
    </dgm:pt>
    <dgm:pt modelId="{1681B2C8-CD39-4451-A8B4-3D84E621B1FC}" type="parTrans" cxnId="{E5BD45A3-4F48-4190-ABD4-666F05C0ADCF}">
      <dgm:prSet/>
      <dgm:spPr/>
      <dgm:t>
        <a:bodyPr/>
        <a:lstStyle/>
        <a:p>
          <a:endParaRPr lang="en-GB"/>
        </a:p>
      </dgm:t>
    </dgm:pt>
    <dgm:pt modelId="{CBA6C885-DCE7-46B4-B1C5-96DE43D30E57}" type="sibTrans" cxnId="{E5BD45A3-4F48-4190-ABD4-666F05C0ADCF}">
      <dgm:prSet/>
      <dgm:spPr/>
      <dgm:t>
        <a:bodyPr/>
        <a:lstStyle/>
        <a:p>
          <a:endParaRPr lang="en-GB"/>
        </a:p>
      </dgm:t>
    </dgm:pt>
    <dgm:pt modelId="{61D04AA0-8665-4228-8FEB-A8B309BCAD08}" type="pres">
      <dgm:prSet presAssocID="{A3A3EF77-DB9C-401A-AC31-D93D430A836A}" presName="vert0" presStyleCnt="0">
        <dgm:presLayoutVars>
          <dgm:dir/>
          <dgm:animOne val="branch"/>
          <dgm:animLvl val="lvl"/>
        </dgm:presLayoutVars>
      </dgm:prSet>
      <dgm:spPr/>
    </dgm:pt>
    <dgm:pt modelId="{218EB586-7741-4D41-A680-4266421A5897}" type="pres">
      <dgm:prSet presAssocID="{9459CADD-9F6D-4C2D-AB51-B42203667AB2}" presName="thickLine" presStyleLbl="alignNode1" presStyleIdx="0" presStyleCnt="1"/>
      <dgm:spPr/>
    </dgm:pt>
    <dgm:pt modelId="{1A2E4092-F7BB-4BBC-AC80-104268C66E33}" type="pres">
      <dgm:prSet presAssocID="{9459CADD-9F6D-4C2D-AB51-B42203667AB2}" presName="horz1" presStyleCnt="0"/>
      <dgm:spPr/>
    </dgm:pt>
    <dgm:pt modelId="{29011728-7B49-4F26-BCDE-12152B411D30}" type="pres">
      <dgm:prSet presAssocID="{9459CADD-9F6D-4C2D-AB51-B42203667AB2}" presName="tx1" presStyleLbl="revTx" presStyleIdx="0" presStyleCnt="5"/>
      <dgm:spPr/>
    </dgm:pt>
    <dgm:pt modelId="{41189111-BA91-4717-B70F-1FF2B6729C8D}" type="pres">
      <dgm:prSet presAssocID="{9459CADD-9F6D-4C2D-AB51-B42203667AB2}" presName="vert1" presStyleCnt="0"/>
      <dgm:spPr/>
    </dgm:pt>
    <dgm:pt modelId="{94954E09-441F-4F93-8B61-29F3F124DA2F}" type="pres">
      <dgm:prSet presAssocID="{AB293AF5-9326-4FB8-A85E-92F55733B500}" presName="vertSpace2a" presStyleCnt="0"/>
      <dgm:spPr/>
    </dgm:pt>
    <dgm:pt modelId="{21B26C3F-212E-422D-9DB7-E034CE86881B}" type="pres">
      <dgm:prSet presAssocID="{AB293AF5-9326-4FB8-A85E-92F55733B500}" presName="horz2" presStyleCnt="0"/>
      <dgm:spPr/>
    </dgm:pt>
    <dgm:pt modelId="{9199C3A1-C3E8-40BD-963D-E97F7BC28580}" type="pres">
      <dgm:prSet presAssocID="{AB293AF5-9326-4FB8-A85E-92F55733B500}" presName="horzSpace2" presStyleCnt="0"/>
      <dgm:spPr/>
    </dgm:pt>
    <dgm:pt modelId="{7B7D2CC1-0DE9-4BC7-9BD7-1B9CE9339571}" type="pres">
      <dgm:prSet presAssocID="{AB293AF5-9326-4FB8-A85E-92F55733B500}" presName="tx2" presStyleLbl="revTx" presStyleIdx="1" presStyleCnt="5"/>
      <dgm:spPr/>
    </dgm:pt>
    <dgm:pt modelId="{C902FAA9-E501-4C4A-98BF-7437F1A245AB}" type="pres">
      <dgm:prSet presAssocID="{AB293AF5-9326-4FB8-A85E-92F55733B500}" presName="vert2" presStyleCnt="0"/>
      <dgm:spPr/>
    </dgm:pt>
    <dgm:pt modelId="{61BF22BB-A159-4536-A2EC-359597B82C11}" type="pres">
      <dgm:prSet presAssocID="{AB293AF5-9326-4FB8-A85E-92F55733B500}" presName="thinLine2b" presStyleLbl="callout" presStyleIdx="0" presStyleCnt="4"/>
      <dgm:spPr/>
    </dgm:pt>
    <dgm:pt modelId="{1CC0B6FA-78F5-41D2-80E5-7FF1BCB77080}" type="pres">
      <dgm:prSet presAssocID="{AB293AF5-9326-4FB8-A85E-92F55733B500}" presName="vertSpace2b" presStyleCnt="0"/>
      <dgm:spPr/>
    </dgm:pt>
    <dgm:pt modelId="{E72DF86B-AE07-4297-B8D1-BA1ECCA79DA8}" type="pres">
      <dgm:prSet presAssocID="{0E0EB03D-D01C-4730-B85F-D60583D5AD64}" presName="horz2" presStyleCnt="0"/>
      <dgm:spPr/>
    </dgm:pt>
    <dgm:pt modelId="{B620B9F2-D749-44DC-ADE7-3C53556C2059}" type="pres">
      <dgm:prSet presAssocID="{0E0EB03D-D01C-4730-B85F-D60583D5AD64}" presName="horzSpace2" presStyleCnt="0"/>
      <dgm:spPr/>
    </dgm:pt>
    <dgm:pt modelId="{76DEF6F4-6633-4DCD-8DF1-1F62EE6B3E85}" type="pres">
      <dgm:prSet presAssocID="{0E0EB03D-D01C-4730-B85F-D60583D5AD64}" presName="tx2" presStyleLbl="revTx" presStyleIdx="2" presStyleCnt="5"/>
      <dgm:spPr/>
    </dgm:pt>
    <dgm:pt modelId="{E6950BF2-0E7C-43EB-B38D-EC5E6530FD5F}" type="pres">
      <dgm:prSet presAssocID="{0E0EB03D-D01C-4730-B85F-D60583D5AD64}" presName="vert2" presStyleCnt="0"/>
      <dgm:spPr/>
    </dgm:pt>
    <dgm:pt modelId="{4ADDFFBF-532F-48B3-8C09-92962A417A29}" type="pres">
      <dgm:prSet presAssocID="{0E0EB03D-D01C-4730-B85F-D60583D5AD64}" presName="thinLine2b" presStyleLbl="callout" presStyleIdx="1" presStyleCnt="4"/>
      <dgm:spPr/>
    </dgm:pt>
    <dgm:pt modelId="{29A205CF-C16E-4CEE-A315-180830A418A4}" type="pres">
      <dgm:prSet presAssocID="{0E0EB03D-D01C-4730-B85F-D60583D5AD64}" presName="vertSpace2b" presStyleCnt="0"/>
      <dgm:spPr/>
    </dgm:pt>
    <dgm:pt modelId="{174F1E66-8619-421C-AC7B-04629C56D22A}" type="pres">
      <dgm:prSet presAssocID="{047C6EEF-AEFE-4302-860A-680E828820E7}" presName="horz2" presStyleCnt="0"/>
      <dgm:spPr/>
    </dgm:pt>
    <dgm:pt modelId="{3988D5F9-4821-4B71-9D96-ABA536674936}" type="pres">
      <dgm:prSet presAssocID="{047C6EEF-AEFE-4302-860A-680E828820E7}" presName="horzSpace2" presStyleCnt="0"/>
      <dgm:spPr/>
    </dgm:pt>
    <dgm:pt modelId="{9578F4B4-CFF2-4F25-940A-FD81A73DDEE2}" type="pres">
      <dgm:prSet presAssocID="{047C6EEF-AEFE-4302-860A-680E828820E7}" presName="tx2" presStyleLbl="revTx" presStyleIdx="3" presStyleCnt="5"/>
      <dgm:spPr/>
    </dgm:pt>
    <dgm:pt modelId="{2FDF82DD-0072-4828-9620-0BEBD3AF410D}" type="pres">
      <dgm:prSet presAssocID="{047C6EEF-AEFE-4302-860A-680E828820E7}" presName="vert2" presStyleCnt="0"/>
      <dgm:spPr/>
    </dgm:pt>
    <dgm:pt modelId="{D57460A1-3102-452D-8664-96F66848210B}" type="pres">
      <dgm:prSet presAssocID="{047C6EEF-AEFE-4302-860A-680E828820E7}" presName="thinLine2b" presStyleLbl="callout" presStyleIdx="2" presStyleCnt="4"/>
      <dgm:spPr/>
    </dgm:pt>
    <dgm:pt modelId="{0CA5B2F7-01AF-44CF-9F3C-140A3F2BC00B}" type="pres">
      <dgm:prSet presAssocID="{047C6EEF-AEFE-4302-860A-680E828820E7}" presName="vertSpace2b" presStyleCnt="0"/>
      <dgm:spPr/>
    </dgm:pt>
    <dgm:pt modelId="{121092ED-7477-4000-AE89-4E730335A3EA}" type="pres">
      <dgm:prSet presAssocID="{73100CA4-BF81-4E96-A2C4-508D6995F1C0}" presName="horz2" presStyleCnt="0"/>
      <dgm:spPr/>
    </dgm:pt>
    <dgm:pt modelId="{9AC27796-B57C-4921-9A22-EDBE61113EB1}" type="pres">
      <dgm:prSet presAssocID="{73100CA4-BF81-4E96-A2C4-508D6995F1C0}" presName="horzSpace2" presStyleCnt="0"/>
      <dgm:spPr/>
    </dgm:pt>
    <dgm:pt modelId="{B9D7FD55-C138-4369-9F53-A54759CB119B}" type="pres">
      <dgm:prSet presAssocID="{73100CA4-BF81-4E96-A2C4-508D6995F1C0}" presName="tx2" presStyleLbl="revTx" presStyleIdx="4" presStyleCnt="5"/>
      <dgm:spPr/>
    </dgm:pt>
    <dgm:pt modelId="{B7E6A274-9686-41D4-A184-72E58A36D6C1}" type="pres">
      <dgm:prSet presAssocID="{73100CA4-BF81-4E96-A2C4-508D6995F1C0}" presName="vert2" presStyleCnt="0"/>
      <dgm:spPr/>
    </dgm:pt>
    <dgm:pt modelId="{E43C535C-8E5B-4592-970A-9AF080D61204}" type="pres">
      <dgm:prSet presAssocID="{73100CA4-BF81-4E96-A2C4-508D6995F1C0}" presName="thinLine2b" presStyleLbl="callout" presStyleIdx="3" presStyleCnt="4"/>
      <dgm:spPr/>
    </dgm:pt>
    <dgm:pt modelId="{B90289B1-B7AD-4E85-8DEC-06D4AA63B99D}" type="pres">
      <dgm:prSet presAssocID="{73100CA4-BF81-4E96-A2C4-508D6995F1C0}" presName="vertSpace2b" presStyleCnt="0"/>
      <dgm:spPr/>
    </dgm:pt>
  </dgm:ptLst>
  <dgm:cxnLst>
    <dgm:cxn modelId="{A8291500-C238-48EF-9136-E56D3D70EC02}" srcId="{9459CADD-9F6D-4C2D-AB51-B42203667AB2}" destId="{0E0EB03D-D01C-4730-B85F-D60583D5AD64}" srcOrd="1" destOrd="0" parTransId="{D638C896-9987-4AC5-82F1-B428AE6B0BBA}" sibTransId="{E44E748A-89B4-4AF5-B5AF-5BEB19F6340F}"/>
    <dgm:cxn modelId="{9B22AF1B-1889-4A77-8E22-09331FBF76AE}" type="presOf" srcId="{73100CA4-BF81-4E96-A2C4-508D6995F1C0}" destId="{B9D7FD55-C138-4369-9F53-A54759CB119B}" srcOrd="0" destOrd="0" presId="urn:microsoft.com/office/officeart/2008/layout/LinedList"/>
    <dgm:cxn modelId="{78A69729-BC13-4251-AC59-C435CDEC2325}" type="presOf" srcId="{047C6EEF-AEFE-4302-860A-680E828820E7}" destId="{9578F4B4-CFF2-4F25-940A-FD81A73DDEE2}" srcOrd="0" destOrd="0" presId="urn:microsoft.com/office/officeart/2008/layout/LinedList"/>
    <dgm:cxn modelId="{5ECE5934-185F-42C2-9249-DD17B9C4C492}" type="presOf" srcId="{9459CADD-9F6D-4C2D-AB51-B42203667AB2}" destId="{29011728-7B49-4F26-BCDE-12152B411D30}" srcOrd="0" destOrd="0" presId="urn:microsoft.com/office/officeart/2008/layout/LinedList"/>
    <dgm:cxn modelId="{B2B6EF63-CC2A-4A55-8B20-27FA6CE01B03}" type="presOf" srcId="{AB293AF5-9326-4FB8-A85E-92F55733B500}" destId="{7B7D2CC1-0DE9-4BC7-9BD7-1B9CE9339571}" srcOrd="0" destOrd="0" presId="urn:microsoft.com/office/officeart/2008/layout/LinedList"/>
    <dgm:cxn modelId="{1BC998A1-5955-4E8C-BC94-C3AEB409A8A0}" srcId="{9459CADD-9F6D-4C2D-AB51-B42203667AB2}" destId="{047C6EEF-AEFE-4302-860A-680E828820E7}" srcOrd="2" destOrd="0" parTransId="{90C4CE2C-18C7-4708-9C1B-F152E2529636}" sibTransId="{483FAA33-833F-4558-9E79-699032E37439}"/>
    <dgm:cxn modelId="{E5BD45A3-4F48-4190-ABD4-666F05C0ADCF}" srcId="{9459CADD-9F6D-4C2D-AB51-B42203667AB2}" destId="{73100CA4-BF81-4E96-A2C4-508D6995F1C0}" srcOrd="3" destOrd="0" parTransId="{1681B2C8-CD39-4451-A8B4-3D84E621B1FC}" sibTransId="{CBA6C885-DCE7-46B4-B1C5-96DE43D30E57}"/>
    <dgm:cxn modelId="{21F67FB3-D4C3-43C9-BBD6-A0FA0B862F07}" srcId="{9459CADD-9F6D-4C2D-AB51-B42203667AB2}" destId="{AB293AF5-9326-4FB8-A85E-92F55733B500}" srcOrd="0" destOrd="0" parTransId="{269E0099-5A0F-4681-A206-B92B7B9FFFF5}" sibTransId="{9175A065-4745-41F6-BF51-EEB83EF43FBA}"/>
    <dgm:cxn modelId="{2BEBC6E9-91A2-4A3A-BB74-ED4E44B34F20}" srcId="{A3A3EF77-DB9C-401A-AC31-D93D430A836A}" destId="{9459CADD-9F6D-4C2D-AB51-B42203667AB2}" srcOrd="0" destOrd="0" parTransId="{9D93BD96-05BB-4D97-94CA-155C0F5AD14E}" sibTransId="{94478B43-F7F0-43D5-AAF6-9EE161482FE9}"/>
    <dgm:cxn modelId="{8EB20AEF-0B3D-4C44-A0D0-165AF9583443}" type="presOf" srcId="{0E0EB03D-D01C-4730-B85F-D60583D5AD64}" destId="{76DEF6F4-6633-4DCD-8DF1-1F62EE6B3E85}" srcOrd="0" destOrd="0" presId="urn:microsoft.com/office/officeart/2008/layout/LinedList"/>
    <dgm:cxn modelId="{E6E2D6F9-D40A-4CAA-AA8A-325CC8D42A32}" type="presOf" srcId="{A3A3EF77-DB9C-401A-AC31-D93D430A836A}" destId="{61D04AA0-8665-4228-8FEB-A8B309BCAD08}" srcOrd="0" destOrd="0" presId="urn:microsoft.com/office/officeart/2008/layout/LinedList"/>
    <dgm:cxn modelId="{9DC346FC-B1C7-4AE6-8154-61DA90E69AF7}" type="presParOf" srcId="{61D04AA0-8665-4228-8FEB-A8B309BCAD08}" destId="{218EB586-7741-4D41-A680-4266421A5897}" srcOrd="0" destOrd="0" presId="urn:microsoft.com/office/officeart/2008/layout/LinedList"/>
    <dgm:cxn modelId="{FB0E7CD3-DE07-4D21-9E36-EC636471DA0E}" type="presParOf" srcId="{61D04AA0-8665-4228-8FEB-A8B309BCAD08}" destId="{1A2E4092-F7BB-4BBC-AC80-104268C66E33}" srcOrd="1" destOrd="0" presId="urn:microsoft.com/office/officeart/2008/layout/LinedList"/>
    <dgm:cxn modelId="{DD98986F-611A-4993-AA72-324FA9B97B59}" type="presParOf" srcId="{1A2E4092-F7BB-4BBC-AC80-104268C66E33}" destId="{29011728-7B49-4F26-BCDE-12152B411D30}" srcOrd="0" destOrd="0" presId="urn:microsoft.com/office/officeart/2008/layout/LinedList"/>
    <dgm:cxn modelId="{62FC99DC-CADC-4D90-9053-F7B718CEE963}" type="presParOf" srcId="{1A2E4092-F7BB-4BBC-AC80-104268C66E33}" destId="{41189111-BA91-4717-B70F-1FF2B6729C8D}" srcOrd="1" destOrd="0" presId="urn:microsoft.com/office/officeart/2008/layout/LinedList"/>
    <dgm:cxn modelId="{D1E0CF27-A58E-4561-A0B2-2C6160736E2E}" type="presParOf" srcId="{41189111-BA91-4717-B70F-1FF2B6729C8D}" destId="{94954E09-441F-4F93-8B61-29F3F124DA2F}" srcOrd="0" destOrd="0" presId="urn:microsoft.com/office/officeart/2008/layout/LinedList"/>
    <dgm:cxn modelId="{3A37C83D-7957-417F-87C8-9B0C1D6FEB76}" type="presParOf" srcId="{41189111-BA91-4717-B70F-1FF2B6729C8D}" destId="{21B26C3F-212E-422D-9DB7-E034CE86881B}" srcOrd="1" destOrd="0" presId="urn:microsoft.com/office/officeart/2008/layout/LinedList"/>
    <dgm:cxn modelId="{23A12E89-7EEC-42D1-BA4A-ED45C7996907}" type="presParOf" srcId="{21B26C3F-212E-422D-9DB7-E034CE86881B}" destId="{9199C3A1-C3E8-40BD-963D-E97F7BC28580}" srcOrd="0" destOrd="0" presId="urn:microsoft.com/office/officeart/2008/layout/LinedList"/>
    <dgm:cxn modelId="{0348C37A-A062-41EB-8887-F7A9AAABA1AA}" type="presParOf" srcId="{21B26C3F-212E-422D-9DB7-E034CE86881B}" destId="{7B7D2CC1-0DE9-4BC7-9BD7-1B9CE9339571}" srcOrd="1" destOrd="0" presId="urn:microsoft.com/office/officeart/2008/layout/LinedList"/>
    <dgm:cxn modelId="{E3686874-92CA-4EC1-A95B-89728AA404DF}" type="presParOf" srcId="{21B26C3F-212E-422D-9DB7-E034CE86881B}" destId="{C902FAA9-E501-4C4A-98BF-7437F1A245AB}" srcOrd="2" destOrd="0" presId="urn:microsoft.com/office/officeart/2008/layout/LinedList"/>
    <dgm:cxn modelId="{6E0042C9-FB13-4A81-9752-22FA337795C8}" type="presParOf" srcId="{41189111-BA91-4717-B70F-1FF2B6729C8D}" destId="{61BF22BB-A159-4536-A2EC-359597B82C11}" srcOrd="2" destOrd="0" presId="urn:microsoft.com/office/officeart/2008/layout/LinedList"/>
    <dgm:cxn modelId="{E5E00DC3-D51A-4204-B1AD-410F1BEB85A2}" type="presParOf" srcId="{41189111-BA91-4717-B70F-1FF2B6729C8D}" destId="{1CC0B6FA-78F5-41D2-80E5-7FF1BCB77080}" srcOrd="3" destOrd="0" presId="urn:microsoft.com/office/officeart/2008/layout/LinedList"/>
    <dgm:cxn modelId="{32A0648E-24E9-4151-96D3-3097A8E43C62}" type="presParOf" srcId="{41189111-BA91-4717-B70F-1FF2B6729C8D}" destId="{E72DF86B-AE07-4297-B8D1-BA1ECCA79DA8}" srcOrd="4" destOrd="0" presId="urn:microsoft.com/office/officeart/2008/layout/LinedList"/>
    <dgm:cxn modelId="{7E66ADC0-413A-4F74-9F0D-A20DCED5D1C7}" type="presParOf" srcId="{E72DF86B-AE07-4297-B8D1-BA1ECCA79DA8}" destId="{B620B9F2-D749-44DC-ADE7-3C53556C2059}" srcOrd="0" destOrd="0" presId="urn:microsoft.com/office/officeart/2008/layout/LinedList"/>
    <dgm:cxn modelId="{4BF1A28E-DC52-45A9-BF9E-C5E4088FB604}" type="presParOf" srcId="{E72DF86B-AE07-4297-B8D1-BA1ECCA79DA8}" destId="{76DEF6F4-6633-4DCD-8DF1-1F62EE6B3E85}" srcOrd="1" destOrd="0" presId="urn:microsoft.com/office/officeart/2008/layout/LinedList"/>
    <dgm:cxn modelId="{92D6497E-9850-4DF6-A7C2-490053BB9930}" type="presParOf" srcId="{E72DF86B-AE07-4297-B8D1-BA1ECCA79DA8}" destId="{E6950BF2-0E7C-43EB-B38D-EC5E6530FD5F}" srcOrd="2" destOrd="0" presId="urn:microsoft.com/office/officeart/2008/layout/LinedList"/>
    <dgm:cxn modelId="{53C4D88C-ADDF-421D-8AF5-7EA734C11090}" type="presParOf" srcId="{41189111-BA91-4717-B70F-1FF2B6729C8D}" destId="{4ADDFFBF-532F-48B3-8C09-92962A417A29}" srcOrd="5" destOrd="0" presId="urn:microsoft.com/office/officeart/2008/layout/LinedList"/>
    <dgm:cxn modelId="{36BBDDBF-D7B3-4B01-955B-9CEACE97EE91}" type="presParOf" srcId="{41189111-BA91-4717-B70F-1FF2B6729C8D}" destId="{29A205CF-C16E-4CEE-A315-180830A418A4}" srcOrd="6" destOrd="0" presId="urn:microsoft.com/office/officeart/2008/layout/LinedList"/>
    <dgm:cxn modelId="{B62559A9-0A93-47E5-A8DF-7BE173035392}" type="presParOf" srcId="{41189111-BA91-4717-B70F-1FF2B6729C8D}" destId="{174F1E66-8619-421C-AC7B-04629C56D22A}" srcOrd="7" destOrd="0" presId="urn:microsoft.com/office/officeart/2008/layout/LinedList"/>
    <dgm:cxn modelId="{8902C21A-237B-467E-837A-7F4A7A174A8B}" type="presParOf" srcId="{174F1E66-8619-421C-AC7B-04629C56D22A}" destId="{3988D5F9-4821-4B71-9D96-ABA536674936}" srcOrd="0" destOrd="0" presId="urn:microsoft.com/office/officeart/2008/layout/LinedList"/>
    <dgm:cxn modelId="{76EBCA39-F144-4F6C-BAAE-5ED220C0CC20}" type="presParOf" srcId="{174F1E66-8619-421C-AC7B-04629C56D22A}" destId="{9578F4B4-CFF2-4F25-940A-FD81A73DDEE2}" srcOrd="1" destOrd="0" presId="urn:microsoft.com/office/officeart/2008/layout/LinedList"/>
    <dgm:cxn modelId="{26339287-5EED-425C-84FF-1CF3FB3369D7}" type="presParOf" srcId="{174F1E66-8619-421C-AC7B-04629C56D22A}" destId="{2FDF82DD-0072-4828-9620-0BEBD3AF410D}" srcOrd="2" destOrd="0" presId="urn:microsoft.com/office/officeart/2008/layout/LinedList"/>
    <dgm:cxn modelId="{821D9686-18D7-4D38-A624-21AF7B2AE4EA}" type="presParOf" srcId="{41189111-BA91-4717-B70F-1FF2B6729C8D}" destId="{D57460A1-3102-452D-8664-96F66848210B}" srcOrd="8" destOrd="0" presId="urn:microsoft.com/office/officeart/2008/layout/LinedList"/>
    <dgm:cxn modelId="{6924B8FD-1243-4F5D-BA58-01BDB491B1F1}" type="presParOf" srcId="{41189111-BA91-4717-B70F-1FF2B6729C8D}" destId="{0CA5B2F7-01AF-44CF-9F3C-140A3F2BC00B}" srcOrd="9" destOrd="0" presId="urn:microsoft.com/office/officeart/2008/layout/LinedList"/>
    <dgm:cxn modelId="{8056CD3F-12AA-49DB-B430-8F94F75FAFC2}" type="presParOf" srcId="{41189111-BA91-4717-B70F-1FF2B6729C8D}" destId="{121092ED-7477-4000-AE89-4E730335A3EA}" srcOrd="10" destOrd="0" presId="urn:microsoft.com/office/officeart/2008/layout/LinedList"/>
    <dgm:cxn modelId="{61297979-FE09-4959-87F2-61293941227A}" type="presParOf" srcId="{121092ED-7477-4000-AE89-4E730335A3EA}" destId="{9AC27796-B57C-4921-9A22-EDBE61113EB1}" srcOrd="0" destOrd="0" presId="urn:microsoft.com/office/officeart/2008/layout/LinedList"/>
    <dgm:cxn modelId="{F4FB4287-CE31-4DA2-9D2D-116EAD96E5F4}" type="presParOf" srcId="{121092ED-7477-4000-AE89-4E730335A3EA}" destId="{B9D7FD55-C138-4369-9F53-A54759CB119B}" srcOrd="1" destOrd="0" presId="urn:microsoft.com/office/officeart/2008/layout/LinedList"/>
    <dgm:cxn modelId="{5FB7D59A-EFBD-48BD-BB1B-623230223A66}" type="presParOf" srcId="{121092ED-7477-4000-AE89-4E730335A3EA}" destId="{B7E6A274-9686-41D4-A184-72E58A36D6C1}" srcOrd="2" destOrd="0" presId="urn:microsoft.com/office/officeart/2008/layout/LinedList"/>
    <dgm:cxn modelId="{2926ADF0-CEB1-4304-BD76-CA42E27CE31D}" type="presParOf" srcId="{41189111-BA91-4717-B70F-1FF2B6729C8D}" destId="{E43C535C-8E5B-4592-970A-9AF080D61204}" srcOrd="11" destOrd="0" presId="urn:microsoft.com/office/officeart/2008/layout/LinedList"/>
    <dgm:cxn modelId="{A34B86F5-E788-488C-A51F-12228C276390}" type="presParOf" srcId="{41189111-BA91-4717-B70F-1FF2B6729C8D}" destId="{B90289B1-B7AD-4E85-8DEC-06D4AA63B99D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E8114-34C8-4BD1-AC20-B251E95C525A}">
      <dsp:nvSpPr>
        <dsp:cNvPr id="0" name=""/>
        <dsp:cNvSpPr/>
      </dsp:nvSpPr>
      <dsp:spPr>
        <a:xfrm>
          <a:off x="4537" y="928538"/>
          <a:ext cx="1611232" cy="1680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 Responsible for own actions  </a:t>
          </a:r>
        </a:p>
      </dsp:txBody>
      <dsp:txXfrm>
        <a:off x="51728" y="975729"/>
        <a:ext cx="1516850" cy="1586083"/>
      </dsp:txXfrm>
    </dsp:sp>
    <dsp:sp modelId="{DDB5C049-BF4B-40F1-9F9B-2397E19ECC55}">
      <dsp:nvSpPr>
        <dsp:cNvPr id="0" name=""/>
        <dsp:cNvSpPr/>
      </dsp:nvSpPr>
      <dsp:spPr>
        <a:xfrm>
          <a:off x="1776893" y="1568978"/>
          <a:ext cx="341581" cy="399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1776893" y="1648895"/>
        <a:ext cx="239107" cy="239751"/>
      </dsp:txXfrm>
    </dsp:sp>
    <dsp:sp modelId="{9C4DD59A-4B39-4726-970F-42AB1B2F61DF}">
      <dsp:nvSpPr>
        <dsp:cNvPr id="0" name=""/>
        <dsp:cNvSpPr/>
      </dsp:nvSpPr>
      <dsp:spPr>
        <a:xfrm>
          <a:off x="2260263" y="928538"/>
          <a:ext cx="1611232" cy="1680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Accountable to each other  </a:t>
          </a:r>
        </a:p>
      </dsp:txBody>
      <dsp:txXfrm>
        <a:off x="2307454" y="975729"/>
        <a:ext cx="1516850" cy="1586083"/>
      </dsp:txXfrm>
    </dsp:sp>
    <dsp:sp modelId="{BCE5B1B3-0796-4A0B-A0C5-87F244BCE8B1}">
      <dsp:nvSpPr>
        <dsp:cNvPr id="0" name=""/>
        <dsp:cNvSpPr/>
      </dsp:nvSpPr>
      <dsp:spPr>
        <a:xfrm>
          <a:off x="4032618" y="1568978"/>
          <a:ext cx="341581" cy="399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4032618" y="1648895"/>
        <a:ext cx="239107" cy="239751"/>
      </dsp:txXfrm>
    </dsp:sp>
    <dsp:sp modelId="{06CD06D6-409E-4AC1-B26C-B8D8C154213E}">
      <dsp:nvSpPr>
        <dsp:cNvPr id="0" name=""/>
        <dsp:cNvSpPr/>
      </dsp:nvSpPr>
      <dsp:spPr>
        <a:xfrm>
          <a:off x="4515988" y="928538"/>
          <a:ext cx="1611232" cy="1680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Participative  Involvement  </a:t>
          </a:r>
        </a:p>
      </dsp:txBody>
      <dsp:txXfrm>
        <a:off x="4563179" y="975729"/>
        <a:ext cx="1516850" cy="1586083"/>
      </dsp:txXfrm>
    </dsp:sp>
    <dsp:sp modelId="{83A2CBA4-6B9D-4310-A1FA-3FDC9250DF12}">
      <dsp:nvSpPr>
        <dsp:cNvPr id="0" name=""/>
        <dsp:cNvSpPr/>
      </dsp:nvSpPr>
      <dsp:spPr>
        <a:xfrm>
          <a:off x="6288344" y="1568978"/>
          <a:ext cx="341581" cy="399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6288344" y="1648895"/>
        <a:ext cx="239107" cy="239751"/>
      </dsp:txXfrm>
    </dsp:sp>
    <dsp:sp modelId="{12F17D89-0370-4A69-9E31-FC192658B70B}">
      <dsp:nvSpPr>
        <dsp:cNvPr id="0" name=""/>
        <dsp:cNvSpPr/>
      </dsp:nvSpPr>
      <dsp:spPr>
        <a:xfrm>
          <a:off x="6771714" y="-807667"/>
          <a:ext cx="1430033" cy="5152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Multi – professional Clinical and Care Leadership</a:t>
          </a:r>
        </a:p>
      </dsp:txBody>
      <dsp:txXfrm>
        <a:off x="6813598" y="-765783"/>
        <a:ext cx="1346265" cy="5069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EB586-7741-4D41-A680-4266421A5897}">
      <dsp:nvSpPr>
        <dsp:cNvPr id="0" name=""/>
        <dsp:cNvSpPr/>
      </dsp:nvSpPr>
      <dsp:spPr>
        <a:xfrm>
          <a:off x="0" y="0"/>
          <a:ext cx="8595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11728-7B49-4F26-BCDE-12152B411D30}">
      <dsp:nvSpPr>
        <dsp:cNvPr id="0" name=""/>
        <dsp:cNvSpPr/>
      </dsp:nvSpPr>
      <dsp:spPr>
        <a:xfrm>
          <a:off x="0" y="0"/>
          <a:ext cx="1719072" cy="5799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accent1">
                  <a:lumMod val="75000"/>
                </a:schemeClr>
              </a:solidFill>
            </a:rPr>
            <a:t>Stockport Primary Care Board  Governance</a:t>
          </a:r>
        </a:p>
      </dsp:txBody>
      <dsp:txXfrm>
        <a:off x="0" y="0"/>
        <a:ext cx="1719072" cy="5799220"/>
      </dsp:txXfrm>
    </dsp:sp>
    <dsp:sp modelId="{7B7D2CC1-0DE9-4BC7-9BD7-1B9CE9339571}">
      <dsp:nvSpPr>
        <dsp:cNvPr id="0" name=""/>
        <dsp:cNvSpPr/>
      </dsp:nvSpPr>
      <dsp:spPr>
        <a:xfrm>
          <a:off x="1848002" y="68171"/>
          <a:ext cx="6747357" cy="1363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accent1">
                  <a:lumMod val="75000"/>
                </a:schemeClr>
              </a:solidFill>
            </a:rPr>
            <a:t>Locality Board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accent1">
                  <a:lumMod val="75000"/>
                </a:schemeClr>
              </a:solidFill>
            </a:rPr>
            <a:t>Formal committee of the Locality </a:t>
          </a:r>
          <a:endParaRPr lang="en-GB" sz="3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848002" y="68171"/>
        <a:ext cx="6747357" cy="1363439"/>
      </dsp:txXfrm>
    </dsp:sp>
    <dsp:sp modelId="{61BF22BB-A159-4536-A2EC-359597B82C11}">
      <dsp:nvSpPr>
        <dsp:cNvPr id="0" name=""/>
        <dsp:cNvSpPr/>
      </dsp:nvSpPr>
      <dsp:spPr>
        <a:xfrm>
          <a:off x="1719072" y="1431611"/>
          <a:ext cx="68762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EF6F4-6633-4DCD-8DF1-1F62EE6B3E85}">
      <dsp:nvSpPr>
        <dsp:cNvPr id="0" name=""/>
        <dsp:cNvSpPr/>
      </dsp:nvSpPr>
      <dsp:spPr>
        <a:xfrm>
          <a:off x="1848002" y="1499783"/>
          <a:ext cx="6747357" cy="1363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accent1">
                  <a:lumMod val="75000"/>
                </a:schemeClr>
              </a:solidFill>
            </a:rPr>
            <a:t>Provider Partnership Board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accent1">
                  <a:lumMod val="75000"/>
                </a:schemeClr>
              </a:solidFill>
            </a:rPr>
            <a:t>Bringing Stockport’s Providers together </a:t>
          </a:r>
        </a:p>
      </dsp:txBody>
      <dsp:txXfrm>
        <a:off x="1848002" y="1499783"/>
        <a:ext cx="6747357" cy="1363439"/>
      </dsp:txXfrm>
    </dsp:sp>
    <dsp:sp modelId="{4ADDFFBF-532F-48B3-8C09-92962A417A29}">
      <dsp:nvSpPr>
        <dsp:cNvPr id="0" name=""/>
        <dsp:cNvSpPr/>
      </dsp:nvSpPr>
      <dsp:spPr>
        <a:xfrm>
          <a:off x="1719072" y="2863223"/>
          <a:ext cx="68762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8F4B4-CFF2-4F25-940A-FD81A73DDEE2}">
      <dsp:nvSpPr>
        <dsp:cNvPr id="0" name=""/>
        <dsp:cNvSpPr/>
      </dsp:nvSpPr>
      <dsp:spPr>
        <a:xfrm>
          <a:off x="1848002" y="2931395"/>
          <a:ext cx="6747357" cy="1363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srgbClr val="FF0000"/>
              </a:solidFill>
            </a:rPr>
            <a:t>Stockport’s</a:t>
          </a:r>
          <a:r>
            <a:rPr lang="en-GB" sz="3100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GB" sz="3100" kern="1200" dirty="0">
              <a:solidFill>
                <a:srgbClr val="FF0000"/>
              </a:solidFill>
            </a:rPr>
            <a:t>GP/Primary Care Board 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accent1">
                  <a:lumMod val="75000"/>
                </a:schemeClr>
              </a:solidFill>
            </a:rPr>
            <a:t>Bringing Stockport’s Primary Care Together</a:t>
          </a:r>
        </a:p>
      </dsp:txBody>
      <dsp:txXfrm>
        <a:off x="1848002" y="2931395"/>
        <a:ext cx="6747357" cy="1363439"/>
      </dsp:txXfrm>
    </dsp:sp>
    <dsp:sp modelId="{D57460A1-3102-452D-8664-96F66848210B}">
      <dsp:nvSpPr>
        <dsp:cNvPr id="0" name=""/>
        <dsp:cNvSpPr/>
      </dsp:nvSpPr>
      <dsp:spPr>
        <a:xfrm>
          <a:off x="1719072" y="4294834"/>
          <a:ext cx="68762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7FD55-C138-4369-9F53-A54759CB119B}">
      <dsp:nvSpPr>
        <dsp:cNvPr id="0" name=""/>
        <dsp:cNvSpPr/>
      </dsp:nvSpPr>
      <dsp:spPr>
        <a:xfrm>
          <a:off x="1848002" y="4363006"/>
          <a:ext cx="6747357" cy="1363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 dirty="0">
              <a:solidFill>
                <a:schemeClr val="accent1">
                  <a:lumMod val="75000"/>
                </a:schemeClr>
              </a:solidFill>
            </a:rPr>
            <a:t>PCN Meetings and Practice Meetings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solidFill>
                <a:schemeClr val="accent1">
                  <a:lumMod val="75000"/>
                </a:schemeClr>
              </a:solidFill>
            </a:rPr>
            <a:t>Understanding the views of General Practice </a:t>
          </a:r>
        </a:p>
      </dsp:txBody>
      <dsp:txXfrm>
        <a:off x="1848002" y="4363006"/>
        <a:ext cx="6747357" cy="1363439"/>
      </dsp:txXfrm>
    </dsp:sp>
    <dsp:sp modelId="{E43C535C-8E5B-4592-970A-9AF080D61204}">
      <dsp:nvSpPr>
        <dsp:cNvPr id="0" name=""/>
        <dsp:cNvSpPr/>
      </dsp:nvSpPr>
      <dsp:spPr>
        <a:xfrm>
          <a:off x="1719072" y="5726446"/>
          <a:ext cx="68762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22/06/2022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22/06/2022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AF060-9F47-4F2C-A6FA-7D7743622DC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964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AF060-9F47-4F2C-A6FA-7D7743622DC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60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49539" y="3660487"/>
            <a:ext cx="7886700" cy="68954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726" y="4364955"/>
            <a:ext cx="6858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97959884-1B4F-43C5-92F7-E44DF373C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5FDDE1C8-218E-4901-92BB-E0ADB27DCE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45236"/>
            <a:ext cx="9144000" cy="309465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33EB1D2-9EB5-4BBA-9043-DD9322866AB7}"/>
              </a:ext>
            </a:extLst>
          </p:cNvPr>
          <p:cNvSpPr txBox="1"/>
          <p:nvPr userDrawn="1"/>
        </p:nvSpPr>
        <p:spPr>
          <a:xfrm>
            <a:off x="2575560" y="5792942"/>
            <a:ext cx="3992880" cy="406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England and NHS Improvement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61190" y="1343804"/>
            <a:ext cx="7737674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48640"/>
            <a:ext cx="6567055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A3EC-44EA-124C-99E7-D674815CD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E9F59-D815-E64B-84BE-D15EF0994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20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694" y="831412"/>
            <a:ext cx="3718476" cy="586227"/>
          </a:xfrm>
        </p:spPr>
        <p:txBody>
          <a:bodyPr>
            <a:noAutofit/>
          </a:bodyPr>
          <a:lstStyle>
            <a:lvl1pPr algn="l">
              <a:defRPr sz="1800" baseline="0">
                <a:solidFill>
                  <a:srgbClr val="CED647"/>
                </a:solidFill>
              </a:defRPr>
            </a:lvl1pPr>
          </a:lstStyle>
          <a:p>
            <a:r>
              <a:rPr lang="en-GB"/>
              <a:t>This is THE Headline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7676" y="3667643"/>
            <a:ext cx="4049207" cy="2729982"/>
          </a:xfrm>
        </p:spPr>
        <p:txBody>
          <a:bodyPr>
            <a:normAutofit/>
          </a:bodyPr>
          <a:lstStyle>
            <a:lvl1pPr>
              <a:defRPr sz="1350" baseline="0">
                <a:solidFill>
                  <a:srgbClr val="262626"/>
                </a:solidFill>
                <a:latin typeface="Alte Haas Grotesk"/>
                <a:cs typeface="Alte Haas Grotesk"/>
              </a:defRPr>
            </a:lvl1pPr>
            <a:lvl2pPr>
              <a:defRPr sz="1350">
                <a:solidFill>
                  <a:srgbClr val="262626"/>
                </a:solidFill>
                <a:latin typeface="Alte Haas Grotesk"/>
                <a:cs typeface="Alte Haas Grotesk"/>
              </a:defRPr>
            </a:lvl2pPr>
            <a:lvl3pPr>
              <a:defRPr sz="1350">
                <a:solidFill>
                  <a:srgbClr val="262626"/>
                </a:solidFill>
                <a:latin typeface="Alte Haas Grotesk"/>
                <a:cs typeface="Alte Haas Grotesk"/>
              </a:defRPr>
            </a:lvl3pPr>
            <a:lvl4pPr>
              <a:defRPr sz="1350">
                <a:solidFill>
                  <a:srgbClr val="262626"/>
                </a:solidFill>
                <a:latin typeface="Alte Haas Grotesk"/>
                <a:cs typeface="Alte Haas Grotesk"/>
              </a:defRPr>
            </a:lvl4pPr>
            <a:lvl5pPr>
              <a:defRPr sz="1350">
                <a:solidFill>
                  <a:srgbClr val="262626"/>
                </a:solidFill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/>
              <a:t>This is how </a:t>
            </a:r>
            <a:r>
              <a:rPr lang="en-GB" err="1"/>
              <a:t>bulletpoints</a:t>
            </a:r>
            <a:r>
              <a:rPr lang="en-GB"/>
              <a:t> look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7675" y="643807"/>
            <a:ext cx="8248650" cy="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1551411" y="332969"/>
            <a:ext cx="0" cy="25200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2"/>
          <p:cNvSpPr txBox="1">
            <a:spLocks/>
          </p:cNvSpPr>
          <p:nvPr userDrawn="1"/>
        </p:nvSpPr>
        <p:spPr>
          <a:xfrm>
            <a:off x="1600684" y="263075"/>
            <a:ext cx="2390609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lte Haas Grotesk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75" b="0" i="0" cap="none" dirty="0">
                <a:solidFill>
                  <a:srgbClr val="395764"/>
                </a:solidFill>
              </a:rPr>
              <a:t>Greater Manchester Health</a:t>
            </a:r>
          </a:p>
          <a:p>
            <a:r>
              <a:rPr lang="en-US" sz="675" b="0" i="0" cap="none" dirty="0">
                <a:solidFill>
                  <a:srgbClr val="395764"/>
                </a:solidFill>
              </a:rPr>
              <a:t>and Social Care Partnership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358378" y="1944125"/>
            <a:ext cx="4138505" cy="1422965"/>
          </a:xfrm>
        </p:spPr>
        <p:txBody>
          <a:bodyPr>
            <a:noAutofit/>
          </a:bodyPr>
          <a:lstStyle>
            <a:lvl1pPr marL="0" indent="0">
              <a:buNone/>
              <a:defRPr sz="1200" b="0" kern="100" baseline="0">
                <a:solidFill>
                  <a:srgbClr val="262626"/>
                </a:solidFill>
                <a:latin typeface="Alte Haas Grotesk"/>
              </a:defRPr>
            </a:lvl1pPr>
            <a:lvl2pPr>
              <a:defRPr sz="1200" kern="100">
                <a:solidFill>
                  <a:srgbClr val="262626"/>
                </a:solidFill>
                <a:latin typeface="Alte Haas Grotesk"/>
              </a:defRPr>
            </a:lvl2pPr>
            <a:lvl3pPr>
              <a:defRPr sz="1200" kern="100">
                <a:solidFill>
                  <a:srgbClr val="262626"/>
                </a:solidFill>
                <a:latin typeface="Alte Haas Grotesk"/>
              </a:defRPr>
            </a:lvl3pPr>
            <a:lvl4pPr>
              <a:defRPr sz="1200" kern="100">
                <a:solidFill>
                  <a:srgbClr val="262626"/>
                </a:solidFill>
                <a:latin typeface="Alte Haas Grotesk"/>
              </a:defRPr>
            </a:lvl4pPr>
            <a:lvl5pPr>
              <a:defRPr sz="1200" kern="100">
                <a:solidFill>
                  <a:srgbClr val="262626"/>
                </a:solidFill>
                <a:latin typeface="Alte Haas Grotesk"/>
              </a:defRPr>
            </a:lvl5pPr>
          </a:lstStyle>
          <a:p>
            <a:pPr lvl="0"/>
            <a:r>
              <a:rPr lang="en-GB"/>
              <a:t>This is how a short text paragraph </a:t>
            </a:r>
            <a:r>
              <a:rPr lang="en-US"/>
              <a:t>looks. We can add further text and bullet-points (see example below). We can use a line to subtly divide different elements.</a:t>
            </a:r>
          </a:p>
          <a:p>
            <a:pPr lvl="0"/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4758397" y="986731"/>
            <a:ext cx="3937928" cy="5143784"/>
          </a:xfrm>
          <a:solidFill>
            <a:srgbClr val="9FCDD5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Imagebox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887583" y="372222"/>
            <a:ext cx="2860475" cy="160218"/>
          </a:xfrm>
        </p:spPr>
        <p:txBody>
          <a:bodyPr>
            <a:noAutofit/>
          </a:bodyPr>
          <a:lstStyle>
            <a:lvl1pPr marL="0" indent="0" algn="r">
              <a:lnSpc>
                <a:spcPts val="600"/>
              </a:lnSpc>
              <a:buNone/>
              <a:defRPr sz="1200" b="1" cap="all" baseline="0">
                <a:latin typeface="Alte Haas Grotesk"/>
                <a:cs typeface="Alte Haas Grotesk"/>
              </a:defRPr>
            </a:lvl1pPr>
          </a:lstStyle>
          <a:p>
            <a:r>
              <a:rPr lang="en-US" b="1" cap="all">
                <a:solidFill>
                  <a:srgbClr val="395764"/>
                </a:solidFill>
              </a:rPr>
              <a:t>This is the headline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8" hasCustomPrompt="1"/>
          </p:nvPr>
        </p:nvSpPr>
        <p:spPr>
          <a:xfrm>
            <a:off x="4757739" y="6167019"/>
            <a:ext cx="3594100" cy="411163"/>
          </a:xfrm>
        </p:spPr>
        <p:txBody>
          <a:bodyPr>
            <a:noAutofit/>
          </a:bodyPr>
          <a:lstStyle>
            <a:lvl1pPr marL="0" indent="0" algn="l">
              <a:buNone/>
              <a:defRPr sz="1050" b="1">
                <a:solidFill>
                  <a:srgbClr val="5A5A64"/>
                </a:solidFill>
                <a:latin typeface="Alte Haas Grotesk"/>
                <a:cs typeface="Alte Haas Grotesk"/>
              </a:defRPr>
            </a:lvl1pPr>
            <a:lvl2pPr marL="342900" indent="0" algn="l">
              <a:buNone/>
              <a:defRPr sz="1050" b="1">
                <a:solidFill>
                  <a:srgbClr val="5A5A64"/>
                </a:solidFill>
                <a:latin typeface="Alte Haas Grotesk"/>
                <a:cs typeface="Alte Haas Grotesk"/>
              </a:defRPr>
            </a:lvl2pPr>
            <a:lvl3pPr marL="685800" indent="0" algn="l">
              <a:buNone/>
              <a:defRPr sz="1050" b="1">
                <a:solidFill>
                  <a:srgbClr val="5A5A64"/>
                </a:solidFill>
                <a:latin typeface="Alte Haas Grotesk"/>
                <a:cs typeface="Alte Haas Grotesk"/>
              </a:defRPr>
            </a:lvl3pPr>
            <a:lvl4pPr marL="1028700" indent="0" algn="l">
              <a:buNone/>
              <a:defRPr sz="1050" b="1">
                <a:solidFill>
                  <a:srgbClr val="5A5A64"/>
                </a:solidFill>
                <a:latin typeface="Alte Haas Grotesk"/>
                <a:cs typeface="Alte Haas Grotesk"/>
              </a:defRPr>
            </a:lvl4pPr>
            <a:lvl5pPr marL="1371600" indent="0" algn="l">
              <a:buNone/>
              <a:defRPr sz="1050" b="1">
                <a:solidFill>
                  <a:srgbClr val="5A5A64"/>
                </a:solidFill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/>
              <a:t>This is how notes look.</a:t>
            </a:r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361681" y="255818"/>
            <a:ext cx="1382983" cy="34908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750" b="1">
                <a:solidFill>
                  <a:srgbClr val="395764"/>
                </a:solidFill>
                <a:latin typeface="Alte Haas Grotesk"/>
                <a:cs typeface="Alte Haas Grotesk"/>
              </a:defRPr>
            </a:lvl1pPr>
            <a:lvl2pPr>
              <a:defRPr sz="750">
                <a:latin typeface="Alte Haas Grotesk"/>
                <a:cs typeface="Alte Haas Grotesk"/>
              </a:defRPr>
            </a:lvl2pPr>
            <a:lvl3pPr>
              <a:defRPr sz="750">
                <a:latin typeface="Alte Haas Grotesk"/>
                <a:cs typeface="Alte Haas Grotesk"/>
              </a:defRPr>
            </a:lvl3pPr>
            <a:lvl4pPr>
              <a:defRPr sz="750">
                <a:latin typeface="Alte Haas Grotesk"/>
                <a:cs typeface="Alte Haas Grotesk"/>
              </a:defRPr>
            </a:lvl4pPr>
            <a:lvl5pPr>
              <a:defRPr sz="750"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/>
              <a:t>THIS IS THE SECTION TITLE</a:t>
            </a:r>
            <a:endParaRPr lang="en-US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356695" y="1598870"/>
            <a:ext cx="4140188" cy="31841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This is a paragraph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7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626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D424-76BA-4EF8-80F6-C580A9B5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122509"/>
            <a:ext cx="7886700" cy="2852737"/>
          </a:xfrm>
        </p:spPr>
        <p:txBody>
          <a:bodyPr/>
          <a:lstStyle/>
          <a:p>
            <a:r>
              <a:rPr lang="en-GB" sz="4400" b="1" dirty="0">
                <a:solidFill>
                  <a:srgbClr val="002060"/>
                </a:solidFill>
              </a:rPr>
              <a:t>Stockport Integrated Care System</a:t>
            </a:r>
            <a:br>
              <a:rPr lang="en-GB" dirty="0"/>
            </a:br>
            <a:r>
              <a:rPr lang="en-GB" dirty="0"/>
              <a:t>What does it mean for Stockport General Practice?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51DE1-1822-4FE3-B3D8-9AF00A9DF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8260053" cy="1500187"/>
          </a:xfrm>
        </p:spPr>
        <p:txBody>
          <a:bodyPr/>
          <a:lstStyle/>
          <a:p>
            <a:endParaRPr lang="en-GB" dirty="0"/>
          </a:p>
          <a:p>
            <a:r>
              <a:rPr lang="en-GB" b="1" dirty="0"/>
              <a:t>Anita Rolfe</a:t>
            </a:r>
            <a:r>
              <a:rPr lang="en-GB" dirty="0"/>
              <a:t>	</a:t>
            </a:r>
            <a:r>
              <a:rPr lang="en-GB" sz="2000" dirty="0"/>
              <a:t>Executive Nurse and Interim CEO, Stockport CCG</a:t>
            </a:r>
          </a:p>
          <a:p>
            <a:r>
              <a:rPr lang="en-GB" b="1" dirty="0"/>
              <a:t>Viren Mehta</a:t>
            </a:r>
            <a:r>
              <a:rPr lang="en-GB" dirty="0"/>
              <a:t>	</a:t>
            </a:r>
            <a:r>
              <a:rPr lang="en-GB" sz="2000" dirty="0"/>
              <a:t>GP, PCN Clinical Director and Vice Chair, Viaduct Care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1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93FA-921E-4B63-8DE1-FBD38DBC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19" y="311814"/>
            <a:ext cx="7371796" cy="869285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Stockport Primary Care Board</a:t>
            </a:r>
            <a:b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Proposal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0CADE8-1797-43ED-AE00-14790A0DA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850" y="1543049"/>
            <a:ext cx="7805738" cy="4546601"/>
          </a:xfrm>
        </p:spPr>
        <p:txBody>
          <a:bodyPr/>
          <a:lstStyle/>
          <a:p>
            <a:r>
              <a:rPr lang="en-GB" sz="2800" b="1" dirty="0"/>
              <a:t>What will it do?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Enable the local CCPL contribution to the Stockport Locality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Focus on Primary Care Transformation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Focus on the priorities of the  Stockport One Health and Care Plan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Create a structured approach to Primary Care underpinned by an agreed Primary Care Strategy* </a:t>
            </a:r>
            <a:r>
              <a:rPr lang="en-GB" sz="1800" dirty="0"/>
              <a:t>(*PCB to agree, compilation supported by business partners in consultation with PCNs)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22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93FA-921E-4B63-8DE1-FBD38DBC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19" y="311814"/>
            <a:ext cx="7371796" cy="869285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Stockport Primary Care Board</a:t>
            </a:r>
            <a:b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Proposal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0CADE8-1797-43ED-AE00-14790A0DA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850" y="1543049"/>
            <a:ext cx="7805738" cy="4546601"/>
          </a:xfrm>
        </p:spPr>
        <p:txBody>
          <a:bodyPr/>
          <a:lstStyle/>
          <a:p>
            <a:r>
              <a:rPr lang="en-GB" sz="2800" b="1" dirty="0"/>
              <a:t>What will the agenda be 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Set in the week just before Provider Partnership, it will consider the Agenda Pack and agree the views of primary care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It will also consider papers presented by Primary Care that align to the strategic work plan          </a:t>
            </a:r>
            <a:r>
              <a:rPr lang="en-GB" sz="2000" dirty="0"/>
              <a:t>(*PCB to agree, compilation supported by business partners in consultation with PCNs)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Items presented by PCNs and practices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GM Primary Care Board discussion topics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561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93FA-921E-4B63-8DE1-FBD38DBC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19" y="311814"/>
            <a:ext cx="7371796" cy="869285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Stockport Primary Care Board</a:t>
            </a:r>
            <a:b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Proposal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0CADE8-1797-43ED-AE00-14790A0DA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50" y="1181099"/>
            <a:ext cx="8181975" cy="5365087"/>
          </a:xfrm>
        </p:spPr>
        <p:txBody>
          <a:bodyPr/>
          <a:lstStyle/>
          <a:p>
            <a:r>
              <a:rPr lang="en-GB" sz="2800" b="1" dirty="0"/>
              <a:t>Who would the members be?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PCN CDs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GM IC Clinical Leads ( formerly CCG Clinical Leads)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Nursing Rep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Practice Manager Rep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LMC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Viaduct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Mastercall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Optometry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Dental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Pharmacy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AHP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941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93FA-921E-4B63-8DE1-FBD38DBC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19" y="311814"/>
            <a:ext cx="7371796" cy="869285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Stockport Primary Care Board</a:t>
            </a:r>
            <a:b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Proposal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0CADE8-1797-43ED-AE00-14790A0DA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850" y="1294350"/>
            <a:ext cx="7805738" cy="4546601"/>
          </a:xfrm>
        </p:spPr>
        <p:txBody>
          <a:bodyPr/>
          <a:lstStyle/>
          <a:p>
            <a:r>
              <a:rPr lang="en-GB" sz="2800" b="1" dirty="0"/>
              <a:t>When should it start?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July</a:t>
            </a:r>
            <a:r>
              <a:rPr lang="en-GB" sz="2800" b="1" dirty="0"/>
              <a:t> </a:t>
            </a:r>
          </a:p>
          <a:p>
            <a:r>
              <a:rPr lang="en-GB" sz="2800" b="1" dirty="0"/>
              <a:t>How frequently should it meet?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Monthly </a:t>
            </a:r>
          </a:p>
          <a:p>
            <a:r>
              <a:rPr lang="en-GB" sz="2800" b="1" dirty="0"/>
              <a:t>Will there be admin to support 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Locality Primary Care Team will support the governance structures and papers</a:t>
            </a:r>
          </a:p>
          <a:p>
            <a:r>
              <a:rPr lang="en-GB" sz="2800" b="1" dirty="0"/>
              <a:t>How will it feedback to all practices?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Sharing of the minutes / Summary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Comms via LMC, Viaduct and PCN CDs/PMs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05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477953-D53F-4F59-958B-987144623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4" t="26117" r="79579" b="27084"/>
          <a:stretch/>
        </p:blipFill>
        <p:spPr>
          <a:xfrm>
            <a:off x="738231" y="1736521"/>
            <a:ext cx="7340367" cy="4971007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F2446B1A-B9BA-444B-931F-411E53AB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4464"/>
            <a:ext cx="6567055" cy="61164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Annual activity for Stockport Registered Patients</a:t>
            </a:r>
          </a:p>
        </p:txBody>
      </p:sp>
    </p:spTree>
    <p:extLst>
      <p:ext uri="{BB962C8B-B14F-4D97-AF65-F5344CB8AC3E}">
        <p14:creationId xmlns:p14="http://schemas.microsoft.com/office/powerpoint/2010/main" val="3371204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2AD370-9C84-4CE3-9493-A77F5B57F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51" y="1536458"/>
            <a:ext cx="7068073" cy="53282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E2010C-4A79-485A-9776-F38375426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37"/>
            <a:ext cx="7886700" cy="73294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ROLE OF CLINICAL AND CARE PROFESSIONAL LEADERSHIP</a:t>
            </a:r>
            <a:endParaRPr lang="en-GB" sz="2000" b="1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3533F-F5BA-49E2-90B7-2528A0ABF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42496"/>
            <a:ext cx="7084717" cy="960732"/>
          </a:xfrm>
        </p:spPr>
        <p:txBody>
          <a:bodyPr/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role of a CCP Leader across GM at all spatial levels has been explored by the GM CCPL steering group. This has led to role descriptions that have been embedded within a GM CCPL Operating Model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541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2B3530-715E-4F85-993C-12982BA7E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306" y="1269584"/>
            <a:ext cx="6943725" cy="55763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6B93FA-921E-4B63-8DE1-FBD38DBC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9" y="1269584"/>
            <a:ext cx="3953206" cy="55879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 CLINICAL CARE PROFESSIONAL LEADERSHIP FRAMEWORK agreed that 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2F67C-CB94-4691-B1F0-573BAFC32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969" y="2131718"/>
            <a:ext cx="2514932" cy="11067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The GM CCPL approach will address the 5 national priorities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31012-F7E6-4CBC-A16A-7B1506DE523C}"/>
              </a:ext>
            </a:extLst>
          </p:cNvPr>
          <p:cNvSpPr txBox="1"/>
          <p:nvPr/>
        </p:nvSpPr>
        <p:spPr>
          <a:xfrm>
            <a:off x="113970" y="4324350"/>
            <a:ext cx="2810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Stockport’s Clinical and Care Professional Leadership Model needs to reflect these too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277C6D3-AA79-4A72-97E4-34553EAA3ABD}"/>
              </a:ext>
            </a:extLst>
          </p:cNvPr>
          <p:cNvSpPr/>
          <p:nvPr/>
        </p:nvSpPr>
        <p:spPr>
          <a:xfrm>
            <a:off x="1800556" y="31866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2EE0549-5E7D-466B-ABBD-69094236BD34}"/>
              </a:ext>
            </a:extLst>
          </p:cNvPr>
          <p:cNvSpPr/>
          <p:nvPr/>
        </p:nvSpPr>
        <p:spPr>
          <a:xfrm rot="20589633">
            <a:off x="2017616" y="5981780"/>
            <a:ext cx="149393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621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78FF0-C811-4712-A24B-E392D7C7C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790" y="176951"/>
            <a:ext cx="7886700" cy="854407"/>
          </a:xfrm>
        </p:spPr>
        <p:txBody>
          <a:bodyPr/>
          <a:lstStyle/>
          <a:p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AND CARE PROFESSIONAL LEADERSHIP ACROSS THE GM SYSTEM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3DA1F-EEB5-4F80-AD4C-10D6163E7295}"/>
              </a:ext>
            </a:extLst>
          </p:cNvPr>
          <p:cNvSpPr txBox="1"/>
          <p:nvPr/>
        </p:nvSpPr>
        <p:spPr>
          <a:xfrm>
            <a:off x="134790" y="1190847"/>
            <a:ext cx="7886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Distributed CCPL will be at all spatial levels of GM, building on existing roles and functions. Existing networks will be part of the CCPL across GM, working in a networked approach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684583-2835-4D18-A59B-A129AF9CA939}"/>
              </a:ext>
            </a:extLst>
          </p:cNvPr>
          <p:cNvGrpSpPr/>
          <p:nvPr/>
        </p:nvGrpSpPr>
        <p:grpSpPr>
          <a:xfrm>
            <a:off x="667250" y="2543697"/>
            <a:ext cx="8195264" cy="3776869"/>
            <a:chOff x="171449" y="1340768"/>
            <a:chExt cx="10927018" cy="5035825"/>
          </a:xfrm>
        </p:grpSpPr>
        <p:sp>
          <p:nvSpPr>
            <p:cNvPr id="7" name="Flowchart: Magnetic Disk 6">
              <a:extLst>
                <a:ext uri="{FF2B5EF4-FFF2-40B4-BE49-F238E27FC236}">
                  <a16:creationId xmlns:a16="http://schemas.microsoft.com/office/drawing/2014/main" id="{44F7E236-F3E9-4E7E-A797-3085D07673FA}"/>
                </a:ext>
              </a:extLst>
            </p:cNvPr>
            <p:cNvSpPr/>
            <p:nvPr/>
          </p:nvSpPr>
          <p:spPr>
            <a:xfrm>
              <a:off x="171450" y="4670795"/>
              <a:ext cx="2093218" cy="1362075"/>
            </a:xfrm>
            <a:prstGeom prst="flowChartMagneticDisk">
              <a:avLst/>
            </a:prstGeom>
            <a:solidFill>
              <a:srgbClr val="CED647"/>
            </a:solidFill>
            <a:ln w="9525" cap="flat" cmpd="sng" algn="ctr">
              <a:solidFill>
                <a:srgbClr val="3F566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794121-0B43-486C-8674-D0CA00EEDC15}"/>
                </a:ext>
              </a:extLst>
            </p:cNvPr>
            <p:cNvSpPr txBox="1"/>
            <p:nvPr/>
          </p:nvSpPr>
          <p:spPr>
            <a:xfrm>
              <a:off x="425971" y="5231976"/>
              <a:ext cx="158417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2250" kern="0" dirty="0">
                  <a:solidFill>
                    <a:srgbClr val="3F5664"/>
                  </a:solidFill>
                  <a:latin typeface="Alte Haas Grotesk"/>
                </a:rPr>
                <a:t>System</a:t>
              </a:r>
            </a:p>
          </p:txBody>
        </p:sp>
        <p:sp>
          <p:nvSpPr>
            <p:cNvPr id="9" name="Flowchart: Magnetic Disk 8">
              <a:extLst>
                <a:ext uri="{FF2B5EF4-FFF2-40B4-BE49-F238E27FC236}">
                  <a16:creationId xmlns:a16="http://schemas.microsoft.com/office/drawing/2014/main" id="{BCB3EC09-9F4A-4BDA-A3AE-030D516C3141}"/>
                </a:ext>
              </a:extLst>
            </p:cNvPr>
            <p:cNvSpPr/>
            <p:nvPr/>
          </p:nvSpPr>
          <p:spPr>
            <a:xfrm>
              <a:off x="173744" y="2924944"/>
              <a:ext cx="2059110" cy="1362075"/>
            </a:xfrm>
            <a:prstGeom prst="flowChartMagneticDisk">
              <a:avLst/>
            </a:prstGeom>
            <a:solidFill>
              <a:srgbClr val="9CCDD5"/>
            </a:solidFill>
            <a:ln w="9525" cap="flat" cmpd="sng" algn="ctr">
              <a:solidFill>
                <a:srgbClr val="3F566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F83ED5-83FE-4259-87A8-A08A4CEFF5CA}"/>
                </a:ext>
              </a:extLst>
            </p:cNvPr>
            <p:cNvSpPr txBox="1"/>
            <p:nvPr/>
          </p:nvSpPr>
          <p:spPr>
            <a:xfrm>
              <a:off x="411211" y="3483715"/>
              <a:ext cx="158417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2250" kern="0" dirty="0">
                  <a:solidFill>
                    <a:srgbClr val="3F5664"/>
                  </a:solidFill>
                  <a:latin typeface="Alte Haas Grotesk"/>
                </a:rPr>
                <a:t>Place</a:t>
              </a:r>
            </a:p>
          </p:txBody>
        </p:sp>
        <p:sp>
          <p:nvSpPr>
            <p:cNvPr id="11" name="Flowchart: Magnetic Disk 10">
              <a:extLst>
                <a:ext uri="{FF2B5EF4-FFF2-40B4-BE49-F238E27FC236}">
                  <a16:creationId xmlns:a16="http://schemas.microsoft.com/office/drawing/2014/main" id="{F93BB45A-F5F7-427C-8883-F5143691BA31}"/>
                </a:ext>
              </a:extLst>
            </p:cNvPr>
            <p:cNvSpPr/>
            <p:nvPr/>
          </p:nvSpPr>
          <p:spPr>
            <a:xfrm>
              <a:off x="174526" y="1340768"/>
              <a:ext cx="2093218" cy="1362075"/>
            </a:xfrm>
            <a:prstGeom prst="flowChartMagneticDisk">
              <a:avLst/>
            </a:prstGeom>
            <a:solidFill>
              <a:srgbClr val="3F5664"/>
            </a:solidFill>
            <a:ln w="9525" cap="flat" cmpd="sng" algn="ctr">
              <a:solidFill>
                <a:srgbClr val="CED647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570154-BCE6-455D-8578-0718226707D0}"/>
                </a:ext>
              </a:extLst>
            </p:cNvPr>
            <p:cNvSpPr txBox="1"/>
            <p:nvPr/>
          </p:nvSpPr>
          <p:spPr>
            <a:xfrm>
              <a:off x="171449" y="1916832"/>
              <a:ext cx="2139609" cy="477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1725" kern="0" dirty="0">
                  <a:solidFill>
                    <a:srgbClr val="FFFFFF"/>
                  </a:solidFill>
                  <a:latin typeface="Alte Haas Grotesk"/>
                </a:rPr>
                <a:t>Neighbourhood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540F2F7-89D3-47DD-8F39-8B003DEC35F2}"/>
                </a:ext>
              </a:extLst>
            </p:cNvPr>
            <p:cNvSpPr/>
            <p:nvPr/>
          </p:nvSpPr>
          <p:spPr>
            <a:xfrm>
              <a:off x="2378318" y="1526018"/>
              <a:ext cx="1080000" cy="1080000"/>
            </a:xfrm>
            <a:prstGeom prst="ellipse">
              <a:avLst/>
            </a:prstGeom>
            <a:solidFill>
              <a:srgbClr val="3F5664"/>
            </a:solidFill>
            <a:ln w="9525" cap="flat" cmpd="sng" algn="ctr">
              <a:solidFill>
                <a:srgbClr val="CED647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B8FECC-90EE-4CF8-ADDF-00E52987080A}"/>
                </a:ext>
              </a:extLst>
            </p:cNvPr>
            <p:cNvSpPr txBox="1"/>
            <p:nvPr/>
          </p:nvSpPr>
          <p:spPr>
            <a:xfrm>
              <a:off x="2270246" y="1742852"/>
              <a:ext cx="129614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Alte Haas Grotesk"/>
                </a:rPr>
                <a:t>Primary Care Network Clinical Director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35D541-D215-4557-8DB0-20B1BB25980F}"/>
                </a:ext>
              </a:extLst>
            </p:cNvPr>
            <p:cNvSpPr/>
            <p:nvPr/>
          </p:nvSpPr>
          <p:spPr>
            <a:xfrm>
              <a:off x="3539865" y="1528143"/>
              <a:ext cx="1080000" cy="1080000"/>
            </a:xfrm>
            <a:prstGeom prst="ellipse">
              <a:avLst/>
            </a:prstGeom>
            <a:solidFill>
              <a:srgbClr val="3F5664"/>
            </a:solidFill>
            <a:ln w="9525" cap="flat" cmpd="sng" algn="ctr">
              <a:solidFill>
                <a:srgbClr val="CED647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977EFA-A3E4-41E0-A647-D4961A04AA3A}"/>
                </a:ext>
              </a:extLst>
            </p:cNvPr>
            <p:cNvSpPr txBox="1"/>
            <p:nvPr/>
          </p:nvSpPr>
          <p:spPr>
            <a:xfrm>
              <a:off x="3431793" y="1808215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975" kern="0" dirty="0">
                  <a:solidFill>
                    <a:srgbClr val="FFFFFF"/>
                  </a:solidFill>
                  <a:latin typeface="Alte Haas Grotesk"/>
                </a:rPr>
                <a:t>Primary Care Networks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1A5F78E-29D1-4506-B2FE-F9CA43B0719B}"/>
                </a:ext>
              </a:extLst>
            </p:cNvPr>
            <p:cNvSpPr/>
            <p:nvPr/>
          </p:nvSpPr>
          <p:spPr>
            <a:xfrm>
              <a:off x="4695552" y="1531283"/>
              <a:ext cx="1080000" cy="1080000"/>
            </a:xfrm>
            <a:prstGeom prst="ellipse">
              <a:avLst/>
            </a:prstGeom>
            <a:solidFill>
              <a:srgbClr val="3F5664"/>
            </a:solidFill>
            <a:ln w="9525" cap="flat" cmpd="sng" algn="ctr">
              <a:solidFill>
                <a:srgbClr val="CED647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6AC198-DDFA-4FEF-96C7-DADB3301B50F}"/>
                </a:ext>
              </a:extLst>
            </p:cNvPr>
            <p:cNvSpPr txBox="1"/>
            <p:nvPr/>
          </p:nvSpPr>
          <p:spPr>
            <a:xfrm>
              <a:off x="4614005" y="1735976"/>
              <a:ext cx="12237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750" kern="0" dirty="0">
                  <a:solidFill>
                    <a:srgbClr val="FFFFFF"/>
                  </a:solidFill>
                  <a:latin typeface="Alte Haas Grotesk"/>
                </a:rPr>
                <a:t>People and community assets, including VCSE, schools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708022-71D2-4B23-863B-18DD9AAE8136}"/>
                </a:ext>
              </a:extLst>
            </p:cNvPr>
            <p:cNvSpPr/>
            <p:nvPr/>
          </p:nvSpPr>
          <p:spPr>
            <a:xfrm>
              <a:off x="5851239" y="1526018"/>
              <a:ext cx="1080000" cy="1080000"/>
            </a:xfrm>
            <a:prstGeom prst="ellipse">
              <a:avLst/>
            </a:prstGeom>
            <a:solidFill>
              <a:srgbClr val="3F5664"/>
            </a:solidFill>
            <a:ln w="9525" cap="flat" cmpd="sng" algn="ctr">
              <a:solidFill>
                <a:srgbClr val="CED647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C62A509-5042-41C4-8E60-A9C8659825EB}"/>
                </a:ext>
              </a:extLst>
            </p:cNvPr>
            <p:cNvSpPr txBox="1"/>
            <p:nvPr/>
          </p:nvSpPr>
          <p:spPr>
            <a:xfrm>
              <a:off x="5810464" y="1735608"/>
              <a:ext cx="116154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Alte Haas Grotesk"/>
                </a:rPr>
                <a:t>Multiagency care professionals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C892726-4ABB-4BD5-A930-8A958DC05B1F}"/>
                </a:ext>
              </a:extLst>
            </p:cNvPr>
            <p:cNvSpPr/>
            <p:nvPr/>
          </p:nvSpPr>
          <p:spPr>
            <a:xfrm>
              <a:off x="2313237" y="3085589"/>
              <a:ext cx="1080000" cy="1080000"/>
            </a:xfrm>
            <a:prstGeom prst="ellipse">
              <a:avLst/>
            </a:prstGeom>
            <a:solidFill>
              <a:srgbClr val="9CCDD5"/>
            </a:solidFill>
            <a:ln w="9525" cap="flat" cmpd="sng" algn="ctr">
              <a:solidFill>
                <a:srgbClr val="3F566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E0AFFF-891A-4F6C-8A0F-31868B8D9C5B}"/>
                </a:ext>
              </a:extLst>
            </p:cNvPr>
            <p:cNvSpPr txBox="1"/>
            <p:nvPr/>
          </p:nvSpPr>
          <p:spPr>
            <a:xfrm>
              <a:off x="2169201" y="3273321"/>
              <a:ext cx="1368072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1050" kern="0" dirty="0">
                  <a:solidFill>
                    <a:srgbClr val="3F5664"/>
                  </a:solidFill>
                  <a:latin typeface="Alte Haas Grotesk"/>
                </a:rPr>
                <a:t>PBP Care Professional Lead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7C0F47D-5C79-49E8-95AC-29EBEB820866}"/>
                </a:ext>
              </a:extLst>
            </p:cNvPr>
            <p:cNvSpPr/>
            <p:nvPr/>
          </p:nvSpPr>
          <p:spPr>
            <a:xfrm>
              <a:off x="3413431" y="3092670"/>
              <a:ext cx="1080000" cy="1080000"/>
            </a:xfrm>
            <a:prstGeom prst="ellipse">
              <a:avLst/>
            </a:prstGeom>
            <a:solidFill>
              <a:srgbClr val="9CCDD5"/>
            </a:solidFill>
            <a:ln w="9525" cap="flat" cmpd="sng" algn="ctr">
              <a:solidFill>
                <a:srgbClr val="3F566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3941F6-D663-4DE9-BD5F-631205A9BEF0}"/>
                </a:ext>
              </a:extLst>
            </p:cNvPr>
            <p:cNvSpPr txBox="1"/>
            <p:nvPr/>
          </p:nvSpPr>
          <p:spPr>
            <a:xfrm>
              <a:off x="3413311" y="3216973"/>
              <a:ext cx="1080000" cy="861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900" kern="0" dirty="0">
                  <a:solidFill>
                    <a:srgbClr val="3F5664"/>
                  </a:solidFill>
                  <a:latin typeface="Alte Haas Grotesk"/>
                </a:rPr>
                <a:t>PBP Care Professional Advisory Group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A5CBC77-127E-49F3-A995-9D433BA4A4A6}"/>
                </a:ext>
              </a:extLst>
            </p:cNvPr>
            <p:cNvSpPr/>
            <p:nvPr/>
          </p:nvSpPr>
          <p:spPr>
            <a:xfrm>
              <a:off x="4508541" y="3110329"/>
              <a:ext cx="1080000" cy="1080000"/>
            </a:xfrm>
            <a:prstGeom prst="ellipse">
              <a:avLst/>
            </a:prstGeom>
            <a:solidFill>
              <a:srgbClr val="9CCDD5"/>
            </a:solidFill>
            <a:ln w="9525" cap="flat" cmpd="sng" algn="ctr">
              <a:solidFill>
                <a:srgbClr val="3F566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D6D13DB-9DFC-4F24-9D42-4D7B1A4CB688}"/>
                </a:ext>
              </a:extLst>
            </p:cNvPr>
            <p:cNvSpPr txBox="1"/>
            <p:nvPr/>
          </p:nvSpPr>
          <p:spPr>
            <a:xfrm>
              <a:off x="4508541" y="3168387"/>
              <a:ext cx="1095231" cy="10464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900" kern="0" dirty="0">
                  <a:solidFill>
                    <a:srgbClr val="3F5664"/>
                  </a:solidFill>
                  <a:latin typeface="Alte Haas Grotesk"/>
                </a:rPr>
                <a:t>Nominated programme / topic professional leads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A40EF7B-BE73-4FD6-B4F9-DB015393149B}"/>
                </a:ext>
              </a:extLst>
            </p:cNvPr>
            <p:cNvSpPr/>
            <p:nvPr/>
          </p:nvSpPr>
          <p:spPr>
            <a:xfrm>
              <a:off x="5592248" y="3110329"/>
              <a:ext cx="1080000" cy="1080000"/>
            </a:xfrm>
            <a:prstGeom prst="ellipse">
              <a:avLst/>
            </a:prstGeom>
            <a:solidFill>
              <a:srgbClr val="9CCDD5"/>
            </a:solidFill>
            <a:ln w="9525" cap="flat" cmpd="sng" algn="ctr">
              <a:solidFill>
                <a:srgbClr val="3F566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AE96A1-3270-45FB-B77C-D82189D90483}"/>
                </a:ext>
              </a:extLst>
            </p:cNvPr>
            <p:cNvSpPr txBox="1"/>
            <p:nvPr/>
          </p:nvSpPr>
          <p:spPr>
            <a:xfrm>
              <a:off x="5639025" y="3305945"/>
              <a:ext cx="1059856" cy="923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975" kern="0" dirty="0">
                  <a:solidFill>
                    <a:srgbClr val="3F5664"/>
                  </a:solidFill>
                  <a:latin typeface="Alte Haas Grotesk"/>
                </a:rPr>
                <a:t>Primary care &amp; GP leaders / groups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E05E5DE-2765-4197-96B4-27190DDF6074}"/>
                </a:ext>
              </a:extLst>
            </p:cNvPr>
            <p:cNvSpPr/>
            <p:nvPr/>
          </p:nvSpPr>
          <p:spPr>
            <a:xfrm>
              <a:off x="6670881" y="3107736"/>
              <a:ext cx="1080000" cy="1080000"/>
            </a:xfrm>
            <a:prstGeom prst="ellipse">
              <a:avLst/>
            </a:prstGeom>
            <a:solidFill>
              <a:srgbClr val="9CCDD5"/>
            </a:solidFill>
            <a:ln w="9525" cap="flat" cmpd="sng" algn="ctr">
              <a:solidFill>
                <a:srgbClr val="3F566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71636B7-37CE-4E27-BEF0-730DF611AC69}"/>
                </a:ext>
              </a:extLst>
            </p:cNvPr>
            <p:cNvSpPr txBox="1"/>
            <p:nvPr/>
          </p:nvSpPr>
          <p:spPr>
            <a:xfrm>
              <a:off x="6673406" y="3305945"/>
              <a:ext cx="1095231" cy="723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975" kern="0" dirty="0">
                  <a:solidFill>
                    <a:srgbClr val="3F5664"/>
                  </a:solidFill>
                  <a:latin typeface="Alte Haas Grotesk"/>
                </a:rPr>
                <a:t>Lived experience groups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97C9931-CAFB-43F8-AAE9-0185E023DA66}"/>
                </a:ext>
              </a:extLst>
            </p:cNvPr>
            <p:cNvSpPr/>
            <p:nvPr/>
          </p:nvSpPr>
          <p:spPr>
            <a:xfrm>
              <a:off x="7744971" y="3113691"/>
              <a:ext cx="1080000" cy="1080000"/>
            </a:xfrm>
            <a:prstGeom prst="ellipse">
              <a:avLst/>
            </a:prstGeom>
            <a:solidFill>
              <a:srgbClr val="9CCDD5"/>
            </a:solidFill>
            <a:ln w="9525" cap="flat" cmpd="sng" algn="ctr">
              <a:solidFill>
                <a:srgbClr val="3F566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877B543-D955-42BB-90F3-99E0A42D1244}"/>
                </a:ext>
              </a:extLst>
            </p:cNvPr>
            <p:cNvSpPr txBox="1"/>
            <p:nvPr/>
          </p:nvSpPr>
          <p:spPr>
            <a:xfrm>
              <a:off x="7753848" y="3382480"/>
              <a:ext cx="1095231" cy="723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975" kern="0" dirty="0">
                  <a:solidFill>
                    <a:srgbClr val="3F5664"/>
                  </a:solidFill>
                  <a:latin typeface="Alte Haas Grotesk"/>
                </a:rPr>
                <a:t>Place based VCSE groups / networks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DD4AF92-ACD9-492F-939C-45381586CD8A}"/>
                </a:ext>
              </a:extLst>
            </p:cNvPr>
            <p:cNvSpPr/>
            <p:nvPr/>
          </p:nvSpPr>
          <p:spPr>
            <a:xfrm>
              <a:off x="2368201" y="4373399"/>
              <a:ext cx="1080000" cy="1080000"/>
            </a:xfrm>
            <a:prstGeom prst="ellipse">
              <a:avLst/>
            </a:prstGeom>
            <a:solidFill>
              <a:srgbClr val="CED647"/>
            </a:solidFill>
            <a:ln w="9525" cap="flat" cmpd="sng" algn="ctr">
              <a:solidFill>
                <a:srgbClr val="3F566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6629E4B-1521-48CF-80B3-B57F4B9163EB}"/>
                </a:ext>
              </a:extLst>
            </p:cNvPr>
            <p:cNvSpPr txBox="1"/>
            <p:nvPr/>
          </p:nvSpPr>
          <p:spPr>
            <a:xfrm>
              <a:off x="2371007" y="4537866"/>
              <a:ext cx="1080000" cy="800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825" kern="0" dirty="0">
                  <a:solidFill>
                    <a:srgbClr val="3F5664"/>
                  </a:solidFill>
                  <a:latin typeface="Alte Haas Grotesk"/>
                </a:rPr>
                <a:t>1x Medical Director, ICB 1X Director of Nursing, ICB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6EAB011-8C31-469B-8167-60C281B53B9D}"/>
                </a:ext>
              </a:extLst>
            </p:cNvPr>
            <p:cNvSpPr/>
            <p:nvPr/>
          </p:nvSpPr>
          <p:spPr>
            <a:xfrm>
              <a:off x="3456695" y="4293500"/>
              <a:ext cx="1080000" cy="1080000"/>
            </a:xfrm>
            <a:prstGeom prst="ellipse">
              <a:avLst/>
            </a:prstGeom>
            <a:solidFill>
              <a:srgbClr val="CED647"/>
            </a:solidFill>
            <a:ln w="9525" cap="flat" cmpd="sng" algn="ctr">
              <a:solidFill>
                <a:srgbClr val="3F566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297C9C9-F591-40A5-B8B3-A0187D1CC851}"/>
                </a:ext>
              </a:extLst>
            </p:cNvPr>
            <p:cNvSpPr txBox="1"/>
            <p:nvPr/>
          </p:nvSpPr>
          <p:spPr>
            <a:xfrm>
              <a:off x="3459501" y="4475722"/>
              <a:ext cx="1080000" cy="800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825" kern="0" dirty="0">
                  <a:solidFill>
                    <a:srgbClr val="3F5664"/>
                  </a:solidFill>
                  <a:latin typeface="Alte Haas Grotesk"/>
                </a:rPr>
                <a:t>Provider Collaborative Clinical Leadership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50A734C-CAC6-451F-88FA-FFD37863D75C}"/>
                </a:ext>
              </a:extLst>
            </p:cNvPr>
            <p:cNvSpPr/>
            <p:nvPr/>
          </p:nvSpPr>
          <p:spPr>
            <a:xfrm>
              <a:off x="4541152" y="4349111"/>
              <a:ext cx="1080000" cy="1080000"/>
            </a:xfrm>
            <a:prstGeom prst="ellipse">
              <a:avLst/>
            </a:prstGeom>
            <a:solidFill>
              <a:srgbClr val="CED647"/>
            </a:solidFill>
            <a:ln w="9525" cap="flat" cmpd="sng" algn="ctr">
              <a:solidFill>
                <a:srgbClr val="3F566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FFF9E6D-ED1E-4B2F-AC4E-E728AC37939E}"/>
                </a:ext>
              </a:extLst>
            </p:cNvPr>
            <p:cNvSpPr txBox="1"/>
            <p:nvPr/>
          </p:nvSpPr>
          <p:spPr>
            <a:xfrm>
              <a:off x="4621051" y="4661284"/>
              <a:ext cx="1080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825" kern="0" dirty="0">
                  <a:solidFill>
                    <a:srgbClr val="3F5664"/>
                  </a:solidFill>
                  <a:latin typeface="Alte Haas Grotesk"/>
                </a:rPr>
                <a:t>GM </a:t>
              </a:r>
              <a:r>
                <a:rPr lang="en-GB" sz="825" kern="0" dirty="0" err="1">
                  <a:solidFill>
                    <a:srgbClr val="3F5664"/>
                  </a:solidFill>
                  <a:latin typeface="Alte Haas Grotesk"/>
                </a:rPr>
                <a:t>Clinicall</a:t>
              </a:r>
              <a:r>
                <a:rPr lang="en-GB" sz="825" kern="0" dirty="0">
                  <a:solidFill>
                    <a:srgbClr val="3F5664"/>
                  </a:solidFill>
                  <a:latin typeface="Alte Haas Grotesk"/>
                </a:rPr>
                <a:t> Executive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BA4C23C-63D8-40B6-8428-464C1348B470}"/>
                </a:ext>
              </a:extLst>
            </p:cNvPr>
            <p:cNvSpPr/>
            <p:nvPr/>
          </p:nvSpPr>
          <p:spPr>
            <a:xfrm>
              <a:off x="5629645" y="4366866"/>
              <a:ext cx="1080000" cy="1080000"/>
            </a:xfrm>
            <a:prstGeom prst="ellipse">
              <a:avLst/>
            </a:prstGeom>
            <a:solidFill>
              <a:srgbClr val="CED647"/>
            </a:solidFill>
            <a:ln w="9525" cap="flat" cmpd="sng" algn="ctr">
              <a:solidFill>
                <a:srgbClr val="3F566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4CCACD8-8868-4A49-B47D-F75E3DCB2E5B}"/>
                </a:ext>
              </a:extLst>
            </p:cNvPr>
            <p:cNvSpPr txBox="1"/>
            <p:nvPr/>
          </p:nvSpPr>
          <p:spPr>
            <a:xfrm>
              <a:off x="5638523" y="4522145"/>
              <a:ext cx="1080000" cy="800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825" kern="0" dirty="0">
                  <a:solidFill>
                    <a:srgbClr val="3F5664"/>
                  </a:solidFill>
                  <a:latin typeface="Alte Haas Grotesk"/>
                </a:rPr>
                <a:t>Primary Care Network Clinical Leadership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210AEF5-0D40-4CC6-8639-AC6BC1F6A5C8}"/>
                </a:ext>
              </a:extLst>
            </p:cNvPr>
            <p:cNvSpPr/>
            <p:nvPr/>
          </p:nvSpPr>
          <p:spPr>
            <a:xfrm>
              <a:off x="6718138" y="4347348"/>
              <a:ext cx="1080000" cy="1080000"/>
            </a:xfrm>
            <a:prstGeom prst="ellipse">
              <a:avLst/>
            </a:prstGeom>
            <a:solidFill>
              <a:srgbClr val="CED647"/>
            </a:solidFill>
            <a:ln w="9525" cap="flat" cmpd="sng" algn="ctr">
              <a:solidFill>
                <a:srgbClr val="3F566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FC31F5E-6071-4F97-B602-4F1A6EB85E64}"/>
                </a:ext>
              </a:extLst>
            </p:cNvPr>
            <p:cNvSpPr txBox="1"/>
            <p:nvPr/>
          </p:nvSpPr>
          <p:spPr>
            <a:xfrm>
              <a:off x="6712019" y="4567350"/>
              <a:ext cx="1080000" cy="6309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825" kern="0" dirty="0">
                  <a:solidFill>
                    <a:srgbClr val="3F5664"/>
                  </a:solidFill>
                  <a:latin typeface="Alte Haas Grotesk"/>
                </a:rPr>
                <a:t>Strategic Clinical Networks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8EC0AF2-99B4-4F35-82D5-97AAA5384D03}"/>
                </a:ext>
              </a:extLst>
            </p:cNvPr>
            <p:cNvSpPr/>
            <p:nvPr/>
          </p:nvSpPr>
          <p:spPr>
            <a:xfrm>
              <a:off x="6204976" y="5296593"/>
              <a:ext cx="1080000" cy="1080000"/>
            </a:xfrm>
            <a:prstGeom prst="ellipse">
              <a:avLst/>
            </a:prstGeom>
            <a:solidFill>
              <a:srgbClr val="CED647"/>
            </a:solidFill>
            <a:ln w="9525" cap="flat" cmpd="sng" algn="ctr">
              <a:solidFill>
                <a:srgbClr val="3F566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811B284-28FB-41E3-9D21-4BB057D27FFA}"/>
                </a:ext>
              </a:extLst>
            </p:cNvPr>
            <p:cNvSpPr txBox="1"/>
            <p:nvPr/>
          </p:nvSpPr>
          <p:spPr>
            <a:xfrm>
              <a:off x="6187220" y="5519482"/>
              <a:ext cx="1080000" cy="6309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825" kern="0" dirty="0">
                  <a:solidFill>
                    <a:srgbClr val="3F5664"/>
                  </a:solidFill>
                  <a:latin typeface="Alte Haas Grotesk"/>
                </a:rPr>
                <a:t>Health Innovation Manchester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BE702A2-4EC6-4402-8698-68FEF3AF0E0D}"/>
                </a:ext>
              </a:extLst>
            </p:cNvPr>
            <p:cNvSpPr/>
            <p:nvPr/>
          </p:nvSpPr>
          <p:spPr>
            <a:xfrm>
              <a:off x="7805929" y="4358892"/>
              <a:ext cx="1080000" cy="1080000"/>
            </a:xfrm>
            <a:prstGeom prst="ellipse">
              <a:avLst/>
            </a:prstGeom>
            <a:solidFill>
              <a:srgbClr val="CED647"/>
            </a:solidFill>
            <a:ln w="9525" cap="flat" cmpd="sng" algn="ctr">
              <a:solidFill>
                <a:srgbClr val="3F566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5C95F01-1C40-4907-A931-B935DB080959}"/>
                </a:ext>
              </a:extLst>
            </p:cNvPr>
            <p:cNvSpPr txBox="1"/>
            <p:nvPr/>
          </p:nvSpPr>
          <p:spPr>
            <a:xfrm>
              <a:off x="7832562" y="4688808"/>
              <a:ext cx="1080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825" kern="0" dirty="0">
                  <a:solidFill>
                    <a:srgbClr val="3F5664"/>
                  </a:solidFill>
                  <a:latin typeface="Alte Haas Grotesk"/>
                </a:rPr>
                <a:t>GM system leads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1098E88-90F4-4AF9-9902-2837E7835040}"/>
                </a:ext>
              </a:extLst>
            </p:cNvPr>
            <p:cNvSpPr/>
            <p:nvPr/>
          </p:nvSpPr>
          <p:spPr>
            <a:xfrm>
              <a:off x="8882684" y="4373316"/>
              <a:ext cx="1080000" cy="1080000"/>
            </a:xfrm>
            <a:prstGeom prst="ellipse">
              <a:avLst/>
            </a:prstGeom>
            <a:solidFill>
              <a:srgbClr val="CED647"/>
            </a:solidFill>
            <a:ln w="9525" cap="flat" cmpd="sng" algn="ctr">
              <a:solidFill>
                <a:srgbClr val="3F566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2EA014E-75A0-4964-9220-C163B3572D27}"/>
                </a:ext>
              </a:extLst>
            </p:cNvPr>
            <p:cNvSpPr txBox="1"/>
            <p:nvPr/>
          </p:nvSpPr>
          <p:spPr>
            <a:xfrm>
              <a:off x="8915887" y="4610641"/>
              <a:ext cx="1080000" cy="6309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825" kern="0" dirty="0">
                  <a:solidFill>
                    <a:srgbClr val="3F5664"/>
                  </a:solidFill>
                  <a:latin typeface="Alte Haas Grotesk"/>
                </a:rPr>
                <a:t>Operational Delivery Networks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ED2A18B-8570-477D-87B7-9005595F8E28}"/>
                </a:ext>
              </a:extLst>
            </p:cNvPr>
            <p:cNvSpPr/>
            <p:nvPr/>
          </p:nvSpPr>
          <p:spPr>
            <a:xfrm>
              <a:off x="9968109" y="4349027"/>
              <a:ext cx="1080000" cy="1080000"/>
            </a:xfrm>
            <a:prstGeom prst="ellipse">
              <a:avLst/>
            </a:prstGeom>
            <a:solidFill>
              <a:srgbClr val="CED647"/>
            </a:solidFill>
            <a:ln w="9525" cap="flat" cmpd="sng" algn="ctr">
              <a:solidFill>
                <a:srgbClr val="3F566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3F79B95-6AA1-49B6-ABEA-2E935A66465A}"/>
                </a:ext>
              </a:extLst>
            </p:cNvPr>
            <p:cNvSpPr txBox="1"/>
            <p:nvPr/>
          </p:nvSpPr>
          <p:spPr>
            <a:xfrm>
              <a:off x="10018467" y="4483718"/>
              <a:ext cx="1080000" cy="9694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825" kern="0" dirty="0">
                  <a:solidFill>
                    <a:srgbClr val="3F5664"/>
                  </a:solidFill>
                  <a:latin typeface="Alte Haas Grotesk"/>
                </a:rPr>
                <a:t>GM Programmes (MH, UEC, Maternity, CYP)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BEA3D50-F0D9-4CF5-A219-9D7DFFC1315E}"/>
                </a:ext>
              </a:extLst>
            </p:cNvPr>
            <p:cNvSpPr/>
            <p:nvPr/>
          </p:nvSpPr>
          <p:spPr>
            <a:xfrm>
              <a:off x="5096454" y="5293974"/>
              <a:ext cx="1080000" cy="1080000"/>
            </a:xfrm>
            <a:prstGeom prst="ellipse">
              <a:avLst/>
            </a:prstGeom>
            <a:solidFill>
              <a:srgbClr val="CED647"/>
            </a:solidFill>
            <a:ln w="9525" cap="flat" cmpd="sng" algn="ctr">
              <a:solidFill>
                <a:srgbClr val="3F566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C695EE5-560C-4C0A-AB0B-060D53C37640}"/>
                </a:ext>
              </a:extLst>
            </p:cNvPr>
            <p:cNvSpPr txBox="1"/>
            <p:nvPr/>
          </p:nvSpPr>
          <p:spPr>
            <a:xfrm>
              <a:off x="5151305" y="5490334"/>
              <a:ext cx="1080000" cy="6309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825" kern="0" dirty="0">
                  <a:solidFill>
                    <a:srgbClr val="3F5664"/>
                  </a:solidFill>
                  <a:latin typeface="Alte Haas Grotesk"/>
                </a:rPr>
                <a:t>Local Professional Networks</a:t>
              </a:r>
            </a:p>
          </p:txBody>
        </p:sp>
      </p:grpSp>
      <p:sp>
        <p:nvSpPr>
          <p:cNvPr id="53" name="Arrow: Up-Down 52">
            <a:extLst>
              <a:ext uri="{FF2B5EF4-FFF2-40B4-BE49-F238E27FC236}">
                <a16:creationId xmlns:a16="http://schemas.microsoft.com/office/drawing/2014/main" id="{947E1BDF-DE47-4933-A693-45787FC03075}"/>
              </a:ext>
            </a:extLst>
          </p:cNvPr>
          <p:cNvSpPr/>
          <p:nvPr/>
        </p:nvSpPr>
        <p:spPr>
          <a:xfrm>
            <a:off x="232208" y="2222285"/>
            <a:ext cx="286304" cy="4088167"/>
          </a:xfrm>
          <a:prstGeom prst="up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9CC27102-4516-412D-99D2-B9884C0803DB}"/>
              </a:ext>
            </a:extLst>
          </p:cNvPr>
          <p:cNvSpPr/>
          <p:nvPr/>
        </p:nvSpPr>
        <p:spPr>
          <a:xfrm rot="3244141">
            <a:off x="5902629" y="2199541"/>
            <a:ext cx="489984" cy="213901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E611C4E-69B5-4344-8B7B-478AAF5C53DD}"/>
              </a:ext>
            </a:extLst>
          </p:cNvPr>
          <p:cNvSpPr/>
          <p:nvPr/>
        </p:nvSpPr>
        <p:spPr>
          <a:xfrm>
            <a:off x="6876951" y="2140075"/>
            <a:ext cx="1758519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Primary Care Board </a:t>
            </a:r>
          </a:p>
        </p:txBody>
      </p:sp>
    </p:spTree>
    <p:extLst>
      <p:ext uri="{BB962C8B-B14F-4D97-AF65-F5344CB8AC3E}">
        <p14:creationId xmlns:p14="http://schemas.microsoft.com/office/powerpoint/2010/main" val="1715768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8D1E5-4E69-4BA6-9F76-04AD74288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055" y="1250840"/>
            <a:ext cx="7886700" cy="631123"/>
          </a:xfrm>
        </p:spPr>
        <p:txBody>
          <a:bodyPr/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Clinical and Care Professional Leaders will fulfil different roles across the different spatial levels and programmes across the whole of GM ICS</a:t>
            </a:r>
          </a:p>
          <a:p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2E03F45-261B-44C5-95D2-C9CFF0A06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573340"/>
              </p:ext>
            </p:extLst>
          </p:nvPr>
        </p:nvGraphicFramePr>
        <p:xfrm>
          <a:off x="365220" y="1881963"/>
          <a:ext cx="8297741" cy="448298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C8E9EB">
                        <a:tint val="50000"/>
                        <a:satMod val="300000"/>
                      </a:srgbClr>
                    </a:gs>
                    <a:gs pos="35000">
                      <a:srgbClr val="C8E9EB">
                        <a:tint val="37000"/>
                        <a:satMod val="300000"/>
                      </a:srgbClr>
                    </a:gs>
                    <a:gs pos="100000">
                      <a:srgbClr val="C8E9EB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/>
              </a:tblPr>
              <a:tblGrid>
                <a:gridCol w="2353772">
                  <a:extLst>
                    <a:ext uri="{9D8B030D-6E8A-4147-A177-3AD203B41FA5}">
                      <a16:colId xmlns:a16="http://schemas.microsoft.com/office/drawing/2014/main" val="1160950852"/>
                    </a:ext>
                  </a:extLst>
                </a:gridCol>
                <a:gridCol w="5943969">
                  <a:extLst>
                    <a:ext uri="{9D8B030D-6E8A-4147-A177-3AD203B41FA5}">
                      <a16:colId xmlns:a16="http://schemas.microsoft.com/office/drawing/2014/main" val="2980684209"/>
                    </a:ext>
                  </a:extLst>
                </a:gridCol>
              </a:tblGrid>
              <a:tr h="6218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000" b="0" dirty="0">
                          <a:latin typeface="Alte Haas Grotesk"/>
                        </a:rPr>
                        <a:t>Role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566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000" b="0" dirty="0">
                          <a:latin typeface="Alte Haas Grotesk"/>
                        </a:rPr>
                        <a:t>Description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5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193074"/>
                  </a:ext>
                </a:extLst>
              </a:tr>
              <a:tr h="6218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200" dirty="0">
                          <a:latin typeface="+mn-lt"/>
                        </a:rPr>
                        <a:t>Sectoral specific advice and engagement 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200" dirty="0">
                          <a:latin typeface="+mn-lt"/>
                        </a:rPr>
                        <a:t>To offer advice on matters of impact on a particular sector so that an informed view is used for development, delivery and decision making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200611"/>
                  </a:ext>
                </a:extLst>
              </a:tr>
              <a:tr h="647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200" dirty="0">
                          <a:latin typeface="+mn-lt"/>
                        </a:rPr>
                        <a:t>Specialist professional advice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200" dirty="0">
                          <a:latin typeface="+mn-lt"/>
                        </a:rPr>
                        <a:t>To offer advice and perspective on matters of impact on a particular topic so that an informed view is used for development, delivery and decision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making. This includes setting clinical strategy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160964"/>
                  </a:ext>
                </a:extLst>
              </a:tr>
              <a:tr h="647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200" dirty="0">
                          <a:latin typeface="+mn-lt"/>
                        </a:rPr>
                        <a:t>Cross sectoral advice and input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200" dirty="0">
                          <a:latin typeface="+mn-lt"/>
                        </a:rPr>
                        <a:t>Multi-professional and cross sectoral groups capable of generating innovative and holistic thinking through their collaborative knowledge and experience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66454"/>
                  </a:ext>
                </a:extLst>
              </a:tr>
              <a:tr h="647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200" dirty="0">
                          <a:latin typeface="+mn-lt"/>
                        </a:rPr>
                        <a:t>Leadership for transformation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200" dirty="0">
                          <a:latin typeface="+mn-lt"/>
                        </a:rPr>
                        <a:t>To ensure that transformation and service redesign is led by clinicals and care professionals who understand the areas of work and the changes needed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995895"/>
                  </a:ext>
                </a:extLst>
              </a:tr>
              <a:tr h="647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200" dirty="0">
                          <a:latin typeface="+mn-lt"/>
                        </a:rPr>
                        <a:t>Leadership for system development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200" dirty="0">
                          <a:latin typeface="+mn-lt"/>
                        </a:rPr>
                        <a:t>Clinical and care professional leaders who are influencing the priorities for systems and partnership development at neighbourhood, place and system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628702"/>
                  </a:ext>
                </a:extLst>
              </a:tr>
              <a:tr h="647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200" dirty="0">
                          <a:latin typeface="+mn-lt"/>
                        </a:rPr>
                        <a:t>Leadership for decision making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200" dirty="0">
                          <a:latin typeface="+mn-lt"/>
                        </a:rPr>
                        <a:t>Clinical and care professional leaders who ensure that wider clinical and care professionals have been involved in decision making at neighbourhood, place ad system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8E9E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077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210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456F3-7EBE-47EE-BDE7-476D431E1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325" y="2154608"/>
            <a:ext cx="8931349" cy="1843234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</a:t>
            </a:r>
          </a:p>
          <a:p>
            <a:pPr algn="ctr"/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 algn="ctr"/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MAKING</a:t>
            </a:r>
            <a:endParaRPr lang="en-GB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45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93FA-921E-4B63-8DE1-FBD38DBC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19" y="311814"/>
            <a:ext cx="7371796" cy="869285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Stockport Integrated Care System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0CADE8-1797-43ED-AE00-14790A0DA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849" y="1543049"/>
            <a:ext cx="8179091" cy="454660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What is an ICB and an ICS?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What does the new structure look like from 1</a:t>
            </a:r>
            <a:r>
              <a:rPr lang="en-GB" baseline="30000" dirty="0"/>
              <a:t>st</a:t>
            </a:r>
            <a:r>
              <a:rPr lang="en-GB" dirty="0"/>
              <a:t> July?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What will happen to staff who currently work at Stockport CCG?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What does clinical leadership look like in the new system?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What will change from a General Practice perspective?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Why do we need a Stockport GP/Primary Care Board?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How do we ensure Stockport General Practice has a voice in the wider system?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573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3F87E-FF23-4283-BE7C-BD5AF1E4C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320" y="262011"/>
            <a:ext cx="7886700" cy="694919"/>
          </a:xfrm>
        </p:spPr>
        <p:txBody>
          <a:bodyPr/>
          <a:lstStyle/>
          <a:p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Levels of Clinical and Care Professional Leadership</a:t>
            </a:r>
            <a:endParaRPr lang="en-GB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7AF90F-DCB6-4879-84A0-B2E3773B4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20" y="1041990"/>
            <a:ext cx="8675360" cy="57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3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D424-76BA-4EF8-80F6-C580A9B5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122509"/>
            <a:ext cx="7886700" cy="2852737"/>
          </a:xfrm>
        </p:spPr>
        <p:txBody>
          <a:bodyPr/>
          <a:lstStyle/>
          <a:p>
            <a:r>
              <a:rPr lang="en-GB" sz="4400" b="1" dirty="0">
                <a:solidFill>
                  <a:srgbClr val="002060"/>
                </a:solidFill>
              </a:rPr>
              <a:t>Thanks for listening!</a:t>
            </a:r>
            <a:br>
              <a:rPr lang="en-GB" sz="4400" b="1" dirty="0">
                <a:solidFill>
                  <a:srgbClr val="002060"/>
                </a:solidFill>
              </a:rPr>
            </a:br>
            <a:r>
              <a:rPr lang="en-GB" sz="4400" b="1" dirty="0">
                <a:solidFill>
                  <a:srgbClr val="002060"/>
                </a:solidFill>
              </a:rPr>
              <a:t>Any Questions?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66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.png">
            <a:extLst>
              <a:ext uri="{FF2B5EF4-FFF2-40B4-BE49-F238E27FC236}">
                <a16:creationId xmlns:a16="http://schemas.microsoft.com/office/drawing/2014/main" id="{568735A7-05CE-4190-A75F-535D847956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343024"/>
            <a:ext cx="7864679" cy="5091331"/>
          </a:xfrm>
          <a:prstGeom prst="rect">
            <a:avLst/>
          </a:prstGeom>
          <a:noFill/>
          <a:ln/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F35E1DB1-A932-9E32-BCE3-E3D76FBA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40"/>
            <a:ext cx="6567055" cy="611649"/>
          </a:xfrm>
        </p:spPr>
        <p:txBody>
          <a:bodyPr/>
          <a:lstStyle/>
          <a:p>
            <a:r>
              <a:rPr lang="en-US" dirty="0"/>
              <a:t>Greater Manchester ICS</a:t>
            </a:r>
          </a:p>
        </p:txBody>
      </p:sp>
    </p:spTree>
    <p:extLst>
      <p:ext uri="{BB962C8B-B14F-4D97-AF65-F5344CB8AC3E}">
        <p14:creationId xmlns:p14="http://schemas.microsoft.com/office/powerpoint/2010/main" val="346218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F35E1DB1-A932-9E32-BCE3-E3D76FBA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40"/>
            <a:ext cx="6567055" cy="611649"/>
          </a:xfrm>
        </p:spPr>
        <p:txBody>
          <a:bodyPr/>
          <a:lstStyle/>
          <a:p>
            <a:r>
              <a:rPr lang="en-US" dirty="0"/>
              <a:t>Greater Manchester ICS</a:t>
            </a:r>
          </a:p>
        </p:txBody>
      </p:sp>
      <p:pic>
        <p:nvPicPr>
          <p:cNvPr id="5" name="image3.png">
            <a:extLst>
              <a:ext uri="{FF2B5EF4-FFF2-40B4-BE49-F238E27FC236}">
                <a16:creationId xmlns:a16="http://schemas.microsoft.com/office/drawing/2014/main" id="{72D329B4-4F2C-4882-A61A-A85A539CD8A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56952" y="1401610"/>
            <a:ext cx="7815261" cy="484818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9585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B3771-10CC-492C-B413-766A1F15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688" y="123788"/>
            <a:ext cx="7886700" cy="737449"/>
          </a:xfrm>
        </p:spPr>
        <p:txBody>
          <a:bodyPr/>
          <a:lstStyle/>
          <a:p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5 PRINCIPLES OF CLINICAL AND CARE PROFESSIONAL LEADERSHIP ACROSS GM</a:t>
            </a:r>
            <a:endParaRPr lang="en-GB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619B8-794C-4D6B-91C7-51C9E2AC5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92" y="1375991"/>
            <a:ext cx="8401016" cy="49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3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93FA-921E-4B63-8DE1-FBD38DBC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19" y="311814"/>
            <a:ext cx="7371796" cy="869285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Stockport Primary Care Board</a:t>
            </a:r>
            <a:b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Proposal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0CADE8-1797-43ED-AE00-14790A0DA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849" y="1543049"/>
            <a:ext cx="8179091" cy="4546601"/>
          </a:xfrm>
        </p:spPr>
        <p:txBody>
          <a:bodyPr/>
          <a:lstStyle/>
          <a:p>
            <a:r>
              <a:rPr lang="en-GB" sz="2800" dirty="0"/>
              <a:t>Why do we need a Stockport GP/Primary Care Board?</a:t>
            </a:r>
          </a:p>
          <a:p>
            <a:r>
              <a:rPr lang="en-GB" sz="2800" dirty="0"/>
              <a:t>What will it do?</a:t>
            </a:r>
          </a:p>
          <a:p>
            <a:r>
              <a:rPr lang="en-GB" sz="2800" dirty="0"/>
              <a:t>What will its agenda be about? </a:t>
            </a:r>
          </a:p>
          <a:p>
            <a:r>
              <a:rPr lang="en-GB" sz="2800" dirty="0"/>
              <a:t>Who are the members going to be?</a:t>
            </a:r>
          </a:p>
          <a:p>
            <a:r>
              <a:rPr lang="en-GB" sz="2800" dirty="0"/>
              <a:t>When should it start?</a:t>
            </a:r>
          </a:p>
          <a:p>
            <a:r>
              <a:rPr lang="en-GB" sz="2800" dirty="0"/>
              <a:t>How frequently should it meet?</a:t>
            </a:r>
          </a:p>
          <a:p>
            <a:r>
              <a:rPr lang="en-GB" sz="2800" dirty="0"/>
              <a:t>Will there be admin to support it?</a:t>
            </a:r>
          </a:p>
          <a:p>
            <a:r>
              <a:rPr lang="en-GB" sz="2800" dirty="0"/>
              <a:t>How will it feedback to all practices?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22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29BB21A-05D7-488B-BD8A-66BC88B2BE48}"/>
              </a:ext>
            </a:extLst>
          </p:cNvPr>
          <p:cNvSpPr txBox="1"/>
          <p:nvPr/>
        </p:nvSpPr>
        <p:spPr>
          <a:xfrm>
            <a:off x="1525500" y="1049644"/>
            <a:ext cx="117828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350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B39068-050D-4D35-BD90-2F6319D7C361}"/>
              </a:ext>
            </a:extLst>
          </p:cNvPr>
          <p:cNvSpPr/>
          <p:nvPr/>
        </p:nvSpPr>
        <p:spPr>
          <a:xfrm>
            <a:off x="1253359" y="1913540"/>
            <a:ext cx="4918841" cy="37900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4F1247-50CE-464B-B3FA-083C2924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314451"/>
            <a:ext cx="8199120" cy="516536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2100" b="1" dirty="0">
                <a:solidFill>
                  <a:schemeClr val="bg1"/>
                </a:solidFill>
              </a:rPr>
              <a:t>Stockport wide participation by Clinical and Care Profession leaders (CCPL) 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2A54E43-91F9-4D49-AB77-894369008479}"/>
              </a:ext>
            </a:extLst>
          </p:cNvPr>
          <p:cNvGraphicFramePr/>
          <p:nvPr/>
        </p:nvGraphicFramePr>
        <p:xfrm>
          <a:off x="536713" y="1830986"/>
          <a:ext cx="8206285" cy="3537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DD78DA44-EA47-4DD3-B2D6-C6E4BBE17D4E}"/>
              </a:ext>
            </a:extLst>
          </p:cNvPr>
          <p:cNvSpPr/>
          <p:nvPr/>
        </p:nvSpPr>
        <p:spPr>
          <a:xfrm>
            <a:off x="472441" y="4303622"/>
            <a:ext cx="6607016" cy="8001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A shared purpose of quality improvement across Stockport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266090ED-89A7-43B0-8552-CF7221E3B2D8}"/>
              </a:ext>
            </a:extLst>
          </p:cNvPr>
          <p:cNvSpPr/>
          <p:nvPr/>
        </p:nvSpPr>
        <p:spPr>
          <a:xfrm>
            <a:off x="472441" y="2166078"/>
            <a:ext cx="6607016" cy="72780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Leading and supporting the implementation of the strategic intentions of place </a:t>
            </a: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5882F8AD-8CC3-4617-ACAA-3451A9AA92BC}"/>
              </a:ext>
            </a:extLst>
          </p:cNvPr>
          <p:cNvSpPr/>
          <p:nvPr/>
        </p:nvSpPr>
        <p:spPr>
          <a:xfrm>
            <a:off x="472441" y="5103721"/>
            <a:ext cx="6607016" cy="7813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Care Improvement outcomes and improved experience of care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F0B083-A3BA-4301-9C29-8C98B7B53AD8}"/>
              </a:ext>
            </a:extLst>
          </p:cNvPr>
          <p:cNvSpPr txBox="1"/>
          <p:nvPr/>
        </p:nvSpPr>
        <p:spPr>
          <a:xfrm>
            <a:off x="3284296" y="2027578"/>
            <a:ext cx="9171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/>
              <a:t>Stockport</a:t>
            </a:r>
            <a:r>
              <a:rPr lang="en-GB" sz="135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D4FB8E-8BC5-4927-8F0A-2C473105D980}"/>
              </a:ext>
            </a:extLst>
          </p:cNvPr>
          <p:cNvSpPr txBox="1"/>
          <p:nvPr/>
        </p:nvSpPr>
        <p:spPr>
          <a:xfrm>
            <a:off x="1525499" y="2821113"/>
            <a:ext cx="45961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/>
              <a:t>Social care - Primary Care - Community Care - Secondary Care – Mental Health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3457B2-21FA-4D28-BA6F-534FC33C6A75}"/>
              </a:ext>
            </a:extLst>
          </p:cNvPr>
          <p:cNvSpPr txBox="1"/>
          <p:nvPr/>
        </p:nvSpPr>
        <p:spPr>
          <a:xfrm>
            <a:off x="1891862" y="4148294"/>
            <a:ext cx="36085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/>
              <a:t>Reducing inequalities and improving well being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7337A6-371A-4800-A13F-CC265C9B28E4}"/>
              </a:ext>
            </a:extLst>
          </p:cNvPr>
          <p:cNvSpPr txBox="1"/>
          <p:nvPr/>
        </p:nvSpPr>
        <p:spPr>
          <a:xfrm>
            <a:off x="3249481" y="4982050"/>
            <a:ext cx="11179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/>
              <a:t>Safeguarding</a:t>
            </a:r>
          </a:p>
        </p:txBody>
      </p:sp>
    </p:spTree>
    <p:extLst>
      <p:ext uri="{BB962C8B-B14F-4D97-AF65-F5344CB8AC3E}">
        <p14:creationId xmlns:p14="http://schemas.microsoft.com/office/powerpoint/2010/main" val="39779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84F1247-50CE-464B-B3FA-083C2924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314451"/>
            <a:ext cx="8199120" cy="516536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2100" b="1" dirty="0">
                <a:solidFill>
                  <a:schemeClr val="bg1"/>
                </a:solidFill>
              </a:rPr>
              <a:t>CCPL participation in Governance and Decision Making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341AEC7-D17A-4CA7-95CC-473774BCC2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219098"/>
              </p:ext>
            </p:extLst>
          </p:nvPr>
        </p:nvGraphicFramePr>
        <p:xfrm>
          <a:off x="472440" y="819150"/>
          <a:ext cx="8595360" cy="5799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BD70F7B-7072-4F48-A593-D925255761AC}"/>
              </a:ext>
            </a:extLst>
          </p:cNvPr>
          <p:cNvSpPr txBox="1"/>
          <p:nvPr/>
        </p:nvSpPr>
        <p:spPr>
          <a:xfrm>
            <a:off x="380074" y="239630"/>
            <a:ext cx="8525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86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93FA-921E-4B63-8DE1-FBD38DBC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19" y="311814"/>
            <a:ext cx="7371796" cy="869285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Stockport Primary Care Board</a:t>
            </a:r>
            <a:b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Proposal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0CADE8-1797-43ED-AE00-14790A0DA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850" y="1543049"/>
            <a:ext cx="8170702" cy="4546601"/>
          </a:xfrm>
        </p:spPr>
        <p:txBody>
          <a:bodyPr/>
          <a:lstStyle/>
          <a:p>
            <a:r>
              <a:rPr lang="en-GB" sz="2800" b="1" dirty="0"/>
              <a:t>Why do we need a Stockport GP/Primary Care Board?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To provide a forum for strategic discussion and decision making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To enable a corporate approach and contribution to Provider Partnership and Locality Board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To enable opinion to be sought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To identify the areas where Primary Care would wish to influence at the Provider Partnership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To bring together the different elements of Primary Care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98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Improvement">
      <a:dk1>
        <a:srgbClr val="000000"/>
      </a:dk1>
      <a:lt1>
        <a:srgbClr val="FFFFFF"/>
      </a:lt1>
      <a:dk2>
        <a:srgbClr val="003087"/>
      </a:dk2>
      <a:lt2>
        <a:srgbClr val="005EB8"/>
      </a:lt2>
      <a:accent1>
        <a:srgbClr val="005EB8"/>
      </a:accent1>
      <a:accent2>
        <a:srgbClr val="41B6E6"/>
      </a:accent2>
      <a:accent3>
        <a:srgbClr val="768692"/>
      </a:accent3>
      <a:accent4>
        <a:srgbClr val="00A499"/>
      </a:accent4>
      <a:accent5>
        <a:srgbClr val="006747"/>
      </a:accent5>
      <a:accent6>
        <a:srgbClr val="00A9CE"/>
      </a:accent6>
      <a:hlink>
        <a:srgbClr val="0072CE"/>
      </a:hlink>
      <a:folHlink>
        <a:srgbClr val="41B6E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4.3 plain template.pptx" id="{2F2F0580-1474-4B7A-A11B-8505B61FADB3}" vid="{956D579C-3B86-4FDD-8A79-810CF4E924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1AA938FE962A45A3E19DCBCF209F91" ma:contentTypeVersion="10" ma:contentTypeDescription="Create a new document." ma:contentTypeScope="" ma:versionID="119dc9f2d0ba1e7f62aa13c6b3a13115">
  <xsd:schema xmlns:xsd="http://www.w3.org/2001/XMLSchema" xmlns:xs="http://www.w3.org/2001/XMLSchema" xmlns:p="http://schemas.microsoft.com/office/2006/metadata/properties" xmlns:ns3="5789755c-de38-4fe3-9623-40afa3bba1e2" xmlns:ns4="32678723-8c06-45e1-8bd0-318b9868a43d" targetNamespace="http://schemas.microsoft.com/office/2006/metadata/properties" ma:root="true" ma:fieldsID="e6418df754677e6680c774177124487d" ns3:_="" ns4:_="">
    <xsd:import namespace="5789755c-de38-4fe3-9623-40afa3bba1e2"/>
    <xsd:import namespace="32678723-8c06-45e1-8bd0-318b9868a43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9755c-de38-4fe3-9623-40afa3bba1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78723-8c06-45e1-8bd0-318b9868a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5789755c-de38-4fe3-9623-40afa3bba1e2"/>
    <ds:schemaRef ds:uri="32678723-8c06-45e1-8bd0-318b9868a43d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A936C5-9D52-473C-93F7-DBDBA12569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89755c-de38-4fe3-9623-40afa3bba1e2"/>
    <ds:schemaRef ds:uri="32678723-8c06-45e1-8bd0-318b9868a4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2056</TotalTime>
  <Words>1100</Words>
  <Application>Microsoft Office PowerPoint</Application>
  <PresentationFormat>On-screen Show (4:3)</PresentationFormat>
  <Paragraphs>145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Alte Haas Grotesk</vt:lpstr>
      <vt:lpstr>Arial</vt:lpstr>
      <vt:lpstr>Calibri</vt:lpstr>
      <vt:lpstr>Calibri Light</vt:lpstr>
      <vt:lpstr>Office Theme</vt:lpstr>
      <vt:lpstr>Stockport Integrated Care System What does it mean for Stockport General Practice?</vt:lpstr>
      <vt:lpstr>Stockport Integrated Care System</vt:lpstr>
      <vt:lpstr>Greater Manchester ICS</vt:lpstr>
      <vt:lpstr>Greater Manchester ICS</vt:lpstr>
      <vt:lpstr>PowerPoint Presentation</vt:lpstr>
      <vt:lpstr>Stockport Primary Care Board Discussion Proposal  </vt:lpstr>
      <vt:lpstr>Stockport wide participation by Clinical and Care Profession leaders (CCPL)  </vt:lpstr>
      <vt:lpstr>CCPL participation in Governance and Decision Making </vt:lpstr>
      <vt:lpstr>Stockport Primary Care Board Discussion Proposal  </vt:lpstr>
      <vt:lpstr>Stockport Primary Care Board Discussion Proposal  </vt:lpstr>
      <vt:lpstr>Stockport Primary Care Board Discussion Proposal  </vt:lpstr>
      <vt:lpstr>Stockport Primary Care Board Discussion Proposal  </vt:lpstr>
      <vt:lpstr>Stockport Primary Care Board Discussion Proposal  </vt:lpstr>
      <vt:lpstr>Annual activity for Stockport Registered Patients</vt:lpstr>
      <vt:lpstr>THE ROLE OF CLINICAL AND CARE PROFESSIONAL LEADERSHIP</vt:lpstr>
      <vt:lpstr>GM CLINICAL CARE PROFESSIONAL LEADERSHIP FRAMEWORK agreed that : </vt:lpstr>
      <vt:lpstr>PowerPoint Presentation</vt:lpstr>
      <vt:lpstr>PowerPoint Presentation</vt:lpstr>
      <vt:lpstr>PowerPoint Presentation</vt:lpstr>
      <vt:lpstr>PowerPoint Presentation</vt:lpstr>
      <vt:lpstr>Thanks for listening! 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Seddon</dc:creator>
  <cp:lastModifiedBy>MURPHY, Maria (NHS STOCKPORT CCG)</cp:lastModifiedBy>
  <cp:revision>79</cp:revision>
  <dcterms:created xsi:type="dcterms:W3CDTF">2022-02-15T14:42:12Z</dcterms:created>
  <dcterms:modified xsi:type="dcterms:W3CDTF">2022-06-22T09:40:57Z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0x010100831AA938FE962A45A3E19DCBCF209F91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</Properties>
</file>