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69" r:id="rId8"/>
    <p:sldId id="276" r:id="rId9"/>
    <p:sldId id="270" r:id="rId10"/>
    <p:sldId id="272" r:id="rId11"/>
    <p:sldId id="273" r:id="rId12"/>
    <p:sldId id="271" r:id="rId13"/>
    <p:sldId id="274" r:id="rId14"/>
    <p:sldId id="275" r:id="rId15"/>
    <p:sldId id="263" r:id="rId16"/>
    <p:sldId id="259" r:id="rId17"/>
    <p:sldId id="260" r:id="rId18"/>
    <p:sldId id="261" r:id="rId19"/>
    <p:sldId id="262" r:id="rId20"/>
    <p:sldId id="264" r:id="rId21"/>
    <p:sldId id="265" r:id="rId22"/>
    <p:sldId id="266" r:id="rId23"/>
    <p:sldId id="267"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A2FEC5D-3FF6-480D-9987-F8E2ED3F7C5C}" v="2" dt="2022-06-22T07:27:36.3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2F9FC9-7925-4DF1-8672-513EB882937F}" type="doc">
      <dgm:prSet loTypeId="urn:microsoft.com/office/officeart/2005/8/layout/hierarchy1" loCatId="hierarchy" qsTypeId="urn:microsoft.com/office/officeart/2005/8/quickstyle/simple4" qsCatId="simple" csTypeId="urn:microsoft.com/office/officeart/2005/8/colors/accent1_2" csCatId="accent1" phldr="1"/>
      <dgm:spPr/>
      <dgm:t>
        <a:bodyPr/>
        <a:lstStyle/>
        <a:p>
          <a:endParaRPr lang="en-US"/>
        </a:p>
      </dgm:t>
    </dgm:pt>
    <dgm:pt modelId="{7F107E31-A4E7-4136-8B06-951134E37357}">
      <dgm:prSet/>
      <dgm:spPr/>
      <dgm:t>
        <a:bodyPr/>
        <a:lstStyle/>
        <a:p>
          <a:pPr>
            <a:defRPr cap="all"/>
          </a:pPr>
          <a:r>
            <a:rPr lang="en-GB" dirty="0"/>
            <a:t>Primary care menopause management</a:t>
          </a:r>
        </a:p>
        <a:p>
          <a:pPr>
            <a:defRPr cap="all"/>
          </a:pPr>
          <a:r>
            <a:rPr lang="en-GB" dirty="0"/>
            <a:t>Dr Cath Munro</a:t>
          </a:r>
          <a:endParaRPr lang="en-US" dirty="0"/>
        </a:p>
      </dgm:t>
    </dgm:pt>
    <dgm:pt modelId="{0AE254D9-ABAA-42A9-9DA6-679FA4FB70AD}" type="parTrans" cxnId="{8A927D59-3A92-41DC-AF11-1CD170CB3240}">
      <dgm:prSet/>
      <dgm:spPr/>
      <dgm:t>
        <a:bodyPr/>
        <a:lstStyle/>
        <a:p>
          <a:endParaRPr lang="en-US"/>
        </a:p>
      </dgm:t>
    </dgm:pt>
    <dgm:pt modelId="{F631E3B1-60A1-424D-8B25-A6E690A5668B}" type="sibTrans" cxnId="{8A927D59-3A92-41DC-AF11-1CD170CB3240}">
      <dgm:prSet/>
      <dgm:spPr/>
      <dgm:t>
        <a:bodyPr/>
        <a:lstStyle/>
        <a:p>
          <a:endParaRPr lang="en-US"/>
        </a:p>
      </dgm:t>
    </dgm:pt>
    <dgm:pt modelId="{957945CD-1F48-40D2-9109-FD6671FE7841}">
      <dgm:prSet/>
      <dgm:spPr/>
      <dgm:t>
        <a:bodyPr/>
        <a:lstStyle/>
        <a:p>
          <a:pPr>
            <a:defRPr cap="all"/>
          </a:pPr>
          <a:r>
            <a:rPr lang="en-GB"/>
            <a:t>Question and Answer session Dr Cath Munro</a:t>
          </a:r>
          <a:endParaRPr lang="en-US"/>
        </a:p>
      </dgm:t>
    </dgm:pt>
    <dgm:pt modelId="{78B2A31F-DB4E-4825-B47B-049734E4DECA}" type="parTrans" cxnId="{B87E2807-E109-44F8-97A7-E61712B45065}">
      <dgm:prSet/>
      <dgm:spPr/>
      <dgm:t>
        <a:bodyPr/>
        <a:lstStyle/>
        <a:p>
          <a:endParaRPr lang="en-US"/>
        </a:p>
      </dgm:t>
    </dgm:pt>
    <dgm:pt modelId="{CDCBDD55-547A-4AFD-9E17-98C30DFF49CC}" type="sibTrans" cxnId="{B87E2807-E109-44F8-97A7-E61712B45065}">
      <dgm:prSet/>
      <dgm:spPr/>
      <dgm:t>
        <a:bodyPr/>
        <a:lstStyle/>
        <a:p>
          <a:endParaRPr lang="en-US"/>
        </a:p>
      </dgm:t>
    </dgm:pt>
    <dgm:pt modelId="{01975392-9066-49A3-896B-26A637DF1CF6}">
      <dgm:prSet/>
      <dgm:spPr/>
      <dgm:t>
        <a:bodyPr/>
        <a:lstStyle/>
        <a:p>
          <a:pPr>
            <a:defRPr cap="all"/>
          </a:pPr>
          <a:r>
            <a:rPr lang="en-GB"/>
            <a:t>When to refer and how to refer – Dr Rebecca Strauss and Dr Nabanita Ghosh</a:t>
          </a:r>
          <a:endParaRPr lang="en-US"/>
        </a:p>
      </dgm:t>
    </dgm:pt>
    <dgm:pt modelId="{3E2546EF-B050-42F8-935E-8C4F91733F1C}" type="parTrans" cxnId="{BC4610D8-78C7-4C8E-8C2E-04BF3444A98D}">
      <dgm:prSet/>
      <dgm:spPr/>
      <dgm:t>
        <a:bodyPr/>
        <a:lstStyle/>
        <a:p>
          <a:endParaRPr lang="en-US"/>
        </a:p>
      </dgm:t>
    </dgm:pt>
    <dgm:pt modelId="{D2C5CA7B-DC7D-4024-BD7B-82332CF957D5}" type="sibTrans" cxnId="{BC4610D8-78C7-4C8E-8C2E-04BF3444A98D}">
      <dgm:prSet/>
      <dgm:spPr/>
      <dgm:t>
        <a:bodyPr/>
        <a:lstStyle/>
        <a:p>
          <a:endParaRPr lang="en-US"/>
        </a:p>
      </dgm:t>
    </dgm:pt>
    <dgm:pt modelId="{E66C99D3-D954-46C9-B666-F87075E6F2BA}" type="pres">
      <dgm:prSet presAssocID="{052F9FC9-7925-4DF1-8672-513EB882937F}" presName="hierChild1" presStyleCnt="0">
        <dgm:presLayoutVars>
          <dgm:chPref val="1"/>
          <dgm:dir/>
          <dgm:animOne val="branch"/>
          <dgm:animLvl val="lvl"/>
          <dgm:resizeHandles/>
        </dgm:presLayoutVars>
      </dgm:prSet>
      <dgm:spPr/>
    </dgm:pt>
    <dgm:pt modelId="{5A263571-C913-4A6E-B78A-4A1B47D7010A}" type="pres">
      <dgm:prSet presAssocID="{7F107E31-A4E7-4136-8B06-951134E37357}" presName="hierRoot1" presStyleCnt="0"/>
      <dgm:spPr/>
    </dgm:pt>
    <dgm:pt modelId="{96933BBF-0203-4CED-8901-7752770D8CFE}" type="pres">
      <dgm:prSet presAssocID="{7F107E31-A4E7-4136-8B06-951134E37357}" presName="composite" presStyleCnt="0"/>
      <dgm:spPr/>
    </dgm:pt>
    <dgm:pt modelId="{09C6656D-B4D9-4A16-9C05-068A0ADC8C9E}" type="pres">
      <dgm:prSet presAssocID="{7F107E31-A4E7-4136-8B06-951134E37357}" presName="background" presStyleLbl="node0" presStyleIdx="0" presStyleCnt="3"/>
      <dgm:spPr/>
    </dgm:pt>
    <dgm:pt modelId="{7290064A-F06A-478C-B496-D26189862E64}" type="pres">
      <dgm:prSet presAssocID="{7F107E31-A4E7-4136-8B06-951134E37357}" presName="text" presStyleLbl="fgAcc0" presStyleIdx="0" presStyleCnt="3">
        <dgm:presLayoutVars>
          <dgm:chPref val="3"/>
        </dgm:presLayoutVars>
      </dgm:prSet>
      <dgm:spPr/>
    </dgm:pt>
    <dgm:pt modelId="{EFE22B34-E211-4370-BCF1-7BB45E3013E9}" type="pres">
      <dgm:prSet presAssocID="{7F107E31-A4E7-4136-8B06-951134E37357}" presName="hierChild2" presStyleCnt="0"/>
      <dgm:spPr/>
    </dgm:pt>
    <dgm:pt modelId="{C3138B97-AF11-41BD-8D44-CF307E0E4EA3}" type="pres">
      <dgm:prSet presAssocID="{957945CD-1F48-40D2-9109-FD6671FE7841}" presName="hierRoot1" presStyleCnt="0"/>
      <dgm:spPr/>
    </dgm:pt>
    <dgm:pt modelId="{C59CB01E-5165-4B0F-A6B8-1102941690FB}" type="pres">
      <dgm:prSet presAssocID="{957945CD-1F48-40D2-9109-FD6671FE7841}" presName="composite" presStyleCnt="0"/>
      <dgm:spPr/>
    </dgm:pt>
    <dgm:pt modelId="{61ECF7BF-6757-494B-A06F-1BB719E22E77}" type="pres">
      <dgm:prSet presAssocID="{957945CD-1F48-40D2-9109-FD6671FE7841}" presName="background" presStyleLbl="node0" presStyleIdx="1" presStyleCnt="3"/>
      <dgm:spPr/>
    </dgm:pt>
    <dgm:pt modelId="{B591AAA6-93E3-4F22-A90E-0EF7FEEDA9BD}" type="pres">
      <dgm:prSet presAssocID="{957945CD-1F48-40D2-9109-FD6671FE7841}" presName="text" presStyleLbl="fgAcc0" presStyleIdx="1" presStyleCnt="3">
        <dgm:presLayoutVars>
          <dgm:chPref val="3"/>
        </dgm:presLayoutVars>
      </dgm:prSet>
      <dgm:spPr/>
    </dgm:pt>
    <dgm:pt modelId="{04F11A53-EB18-4018-985A-9C73B8FF65B7}" type="pres">
      <dgm:prSet presAssocID="{957945CD-1F48-40D2-9109-FD6671FE7841}" presName="hierChild2" presStyleCnt="0"/>
      <dgm:spPr/>
    </dgm:pt>
    <dgm:pt modelId="{18B6601B-665C-4DAB-9A74-4A5FB945FD34}" type="pres">
      <dgm:prSet presAssocID="{01975392-9066-49A3-896B-26A637DF1CF6}" presName="hierRoot1" presStyleCnt="0"/>
      <dgm:spPr/>
    </dgm:pt>
    <dgm:pt modelId="{A52523BC-9BC9-4C20-ADC9-A212C0E28FD1}" type="pres">
      <dgm:prSet presAssocID="{01975392-9066-49A3-896B-26A637DF1CF6}" presName="composite" presStyleCnt="0"/>
      <dgm:spPr/>
    </dgm:pt>
    <dgm:pt modelId="{55C7D123-2E29-41C9-A032-B2BE838E592D}" type="pres">
      <dgm:prSet presAssocID="{01975392-9066-49A3-896B-26A637DF1CF6}" presName="background" presStyleLbl="node0" presStyleIdx="2" presStyleCnt="3"/>
      <dgm:spPr/>
    </dgm:pt>
    <dgm:pt modelId="{10B05DE6-92A6-48ED-96D9-D29A6AC29AC1}" type="pres">
      <dgm:prSet presAssocID="{01975392-9066-49A3-896B-26A637DF1CF6}" presName="text" presStyleLbl="fgAcc0" presStyleIdx="2" presStyleCnt="3">
        <dgm:presLayoutVars>
          <dgm:chPref val="3"/>
        </dgm:presLayoutVars>
      </dgm:prSet>
      <dgm:spPr/>
    </dgm:pt>
    <dgm:pt modelId="{D8DCF770-C171-4926-A972-FD7B55009BD4}" type="pres">
      <dgm:prSet presAssocID="{01975392-9066-49A3-896B-26A637DF1CF6}" presName="hierChild2" presStyleCnt="0"/>
      <dgm:spPr/>
    </dgm:pt>
  </dgm:ptLst>
  <dgm:cxnLst>
    <dgm:cxn modelId="{B87E2807-E109-44F8-97A7-E61712B45065}" srcId="{052F9FC9-7925-4DF1-8672-513EB882937F}" destId="{957945CD-1F48-40D2-9109-FD6671FE7841}" srcOrd="1" destOrd="0" parTransId="{78B2A31F-DB4E-4825-B47B-049734E4DECA}" sibTransId="{CDCBDD55-547A-4AFD-9E17-98C30DFF49CC}"/>
    <dgm:cxn modelId="{B79B8E2F-C38F-4A95-A55D-0370A8747B29}" type="presOf" srcId="{01975392-9066-49A3-896B-26A637DF1CF6}" destId="{10B05DE6-92A6-48ED-96D9-D29A6AC29AC1}" srcOrd="0" destOrd="0" presId="urn:microsoft.com/office/officeart/2005/8/layout/hierarchy1"/>
    <dgm:cxn modelId="{ED199736-C376-4271-94BC-B30DA6C3F301}" type="presOf" srcId="{7F107E31-A4E7-4136-8B06-951134E37357}" destId="{7290064A-F06A-478C-B496-D26189862E64}" srcOrd="0" destOrd="0" presId="urn:microsoft.com/office/officeart/2005/8/layout/hierarchy1"/>
    <dgm:cxn modelId="{8A927D59-3A92-41DC-AF11-1CD170CB3240}" srcId="{052F9FC9-7925-4DF1-8672-513EB882937F}" destId="{7F107E31-A4E7-4136-8B06-951134E37357}" srcOrd="0" destOrd="0" parTransId="{0AE254D9-ABAA-42A9-9DA6-679FA4FB70AD}" sibTransId="{F631E3B1-60A1-424D-8B25-A6E690A5668B}"/>
    <dgm:cxn modelId="{E8B7CBBF-AED4-4BEB-8A58-48B0CE11AB9A}" type="presOf" srcId="{052F9FC9-7925-4DF1-8672-513EB882937F}" destId="{E66C99D3-D954-46C9-B666-F87075E6F2BA}" srcOrd="0" destOrd="0" presId="urn:microsoft.com/office/officeart/2005/8/layout/hierarchy1"/>
    <dgm:cxn modelId="{BC4610D8-78C7-4C8E-8C2E-04BF3444A98D}" srcId="{052F9FC9-7925-4DF1-8672-513EB882937F}" destId="{01975392-9066-49A3-896B-26A637DF1CF6}" srcOrd="2" destOrd="0" parTransId="{3E2546EF-B050-42F8-935E-8C4F91733F1C}" sibTransId="{D2C5CA7B-DC7D-4024-BD7B-82332CF957D5}"/>
    <dgm:cxn modelId="{2D26E3EB-5052-41DE-8AA3-C082FB3133DF}" type="presOf" srcId="{957945CD-1F48-40D2-9109-FD6671FE7841}" destId="{B591AAA6-93E3-4F22-A90E-0EF7FEEDA9BD}" srcOrd="0" destOrd="0" presId="urn:microsoft.com/office/officeart/2005/8/layout/hierarchy1"/>
    <dgm:cxn modelId="{0605BC88-4E32-486F-A931-C73B3B6B7E07}" type="presParOf" srcId="{E66C99D3-D954-46C9-B666-F87075E6F2BA}" destId="{5A263571-C913-4A6E-B78A-4A1B47D7010A}" srcOrd="0" destOrd="0" presId="urn:microsoft.com/office/officeart/2005/8/layout/hierarchy1"/>
    <dgm:cxn modelId="{8E184B07-E1E5-48FC-9D3E-B27B551CD02B}" type="presParOf" srcId="{5A263571-C913-4A6E-B78A-4A1B47D7010A}" destId="{96933BBF-0203-4CED-8901-7752770D8CFE}" srcOrd="0" destOrd="0" presId="urn:microsoft.com/office/officeart/2005/8/layout/hierarchy1"/>
    <dgm:cxn modelId="{AECA6C42-C487-4A02-B09F-F6A8401090C5}" type="presParOf" srcId="{96933BBF-0203-4CED-8901-7752770D8CFE}" destId="{09C6656D-B4D9-4A16-9C05-068A0ADC8C9E}" srcOrd="0" destOrd="0" presId="urn:microsoft.com/office/officeart/2005/8/layout/hierarchy1"/>
    <dgm:cxn modelId="{5ECC1266-3970-49F3-998F-7818744A7169}" type="presParOf" srcId="{96933BBF-0203-4CED-8901-7752770D8CFE}" destId="{7290064A-F06A-478C-B496-D26189862E64}" srcOrd="1" destOrd="0" presId="urn:microsoft.com/office/officeart/2005/8/layout/hierarchy1"/>
    <dgm:cxn modelId="{226B5828-F2D0-48ED-99EC-FEA09551FEAC}" type="presParOf" srcId="{5A263571-C913-4A6E-B78A-4A1B47D7010A}" destId="{EFE22B34-E211-4370-BCF1-7BB45E3013E9}" srcOrd="1" destOrd="0" presId="urn:microsoft.com/office/officeart/2005/8/layout/hierarchy1"/>
    <dgm:cxn modelId="{BA16A4E2-DA80-40C8-A551-388FFD8B4102}" type="presParOf" srcId="{E66C99D3-D954-46C9-B666-F87075E6F2BA}" destId="{C3138B97-AF11-41BD-8D44-CF307E0E4EA3}" srcOrd="1" destOrd="0" presId="urn:microsoft.com/office/officeart/2005/8/layout/hierarchy1"/>
    <dgm:cxn modelId="{522B8D31-9A10-473D-B934-42BAA4AF1822}" type="presParOf" srcId="{C3138B97-AF11-41BD-8D44-CF307E0E4EA3}" destId="{C59CB01E-5165-4B0F-A6B8-1102941690FB}" srcOrd="0" destOrd="0" presId="urn:microsoft.com/office/officeart/2005/8/layout/hierarchy1"/>
    <dgm:cxn modelId="{69C97153-180C-498D-8907-6A70D774709E}" type="presParOf" srcId="{C59CB01E-5165-4B0F-A6B8-1102941690FB}" destId="{61ECF7BF-6757-494B-A06F-1BB719E22E77}" srcOrd="0" destOrd="0" presId="urn:microsoft.com/office/officeart/2005/8/layout/hierarchy1"/>
    <dgm:cxn modelId="{CC478DC1-16FB-4EFB-9874-4B7E65608C1F}" type="presParOf" srcId="{C59CB01E-5165-4B0F-A6B8-1102941690FB}" destId="{B591AAA6-93E3-4F22-A90E-0EF7FEEDA9BD}" srcOrd="1" destOrd="0" presId="urn:microsoft.com/office/officeart/2005/8/layout/hierarchy1"/>
    <dgm:cxn modelId="{2D465165-CF8B-4287-92C2-945A3D582FDE}" type="presParOf" srcId="{C3138B97-AF11-41BD-8D44-CF307E0E4EA3}" destId="{04F11A53-EB18-4018-985A-9C73B8FF65B7}" srcOrd="1" destOrd="0" presId="urn:microsoft.com/office/officeart/2005/8/layout/hierarchy1"/>
    <dgm:cxn modelId="{71CE2A3D-1725-410D-9CA4-DD0516E6B038}" type="presParOf" srcId="{E66C99D3-D954-46C9-B666-F87075E6F2BA}" destId="{18B6601B-665C-4DAB-9A74-4A5FB945FD34}" srcOrd="2" destOrd="0" presId="urn:microsoft.com/office/officeart/2005/8/layout/hierarchy1"/>
    <dgm:cxn modelId="{2DCC85AA-09D1-44C6-B2D4-6D5B183A85FC}" type="presParOf" srcId="{18B6601B-665C-4DAB-9A74-4A5FB945FD34}" destId="{A52523BC-9BC9-4C20-ADC9-A212C0E28FD1}" srcOrd="0" destOrd="0" presId="urn:microsoft.com/office/officeart/2005/8/layout/hierarchy1"/>
    <dgm:cxn modelId="{28FB2409-BAFB-4E3C-BFF3-74B68F276254}" type="presParOf" srcId="{A52523BC-9BC9-4C20-ADC9-A212C0E28FD1}" destId="{55C7D123-2E29-41C9-A032-B2BE838E592D}" srcOrd="0" destOrd="0" presId="urn:microsoft.com/office/officeart/2005/8/layout/hierarchy1"/>
    <dgm:cxn modelId="{FF5D4A1C-79FA-4365-9896-B0E2D0B6FE78}" type="presParOf" srcId="{A52523BC-9BC9-4C20-ADC9-A212C0E28FD1}" destId="{10B05DE6-92A6-48ED-96D9-D29A6AC29AC1}" srcOrd="1" destOrd="0" presId="urn:microsoft.com/office/officeart/2005/8/layout/hierarchy1"/>
    <dgm:cxn modelId="{BC9F2B2E-DBF1-4335-9695-3463C9C8910A}" type="presParOf" srcId="{18B6601B-665C-4DAB-9A74-4A5FB945FD34}" destId="{D8DCF770-C171-4926-A972-FD7B55009BD4}"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C6656D-B4D9-4A16-9C05-068A0ADC8C9E}">
      <dsp:nvSpPr>
        <dsp:cNvPr id="0" name=""/>
        <dsp:cNvSpPr/>
      </dsp:nvSpPr>
      <dsp:spPr>
        <a:xfrm>
          <a:off x="0" y="708948"/>
          <a:ext cx="2707138" cy="1719033"/>
        </a:xfrm>
        <a:prstGeom prst="roundRect">
          <a:avLst>
            <a:gd name="adj" fmla="val 10000"/>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sp>
    <dsp:sp modelId="{7290064A-F06A-478C-B496-D26189862E64}">
      <dsp:nvSpPr>
        <dsp:cNvPr id="0" name=""/>
        <dsp:cNvSpPr/>
      </dsp:nvSpPr>
      <dsp:spPr>
        <a:xfrm>
          <a:off x="300793" y="994701"/>
          <a:ext cx="2707138" cy="1719033"/>
        </a:xfrm>
        <a:prstGeom prst="roundRect">
          <a:avLst>
            <a:gd name="adj" fmla="val 10000"/>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defRPr cap="all"/>
          </a:pPr>
          <a:r>
            <a:rPr lang="en-GB" sz="2000" kern="1200" dirty="0"/>
            <a:t>Primary care menopause management</a:t>
          </a:r>
        </a:p>
        <a:p>
          <a:pPr marL="0" lvl="0" indent="0" algn="ctr" defTabSz="889000">
            <a:lnSpc>
              <a:spcPct val="90000"/>
            </a:lnSpc>
            <a:spcBef>
              <a:spcPct val="0"/>
            </a:spcBef>
            <a:spcAft>
              <a:spcPct val="35000"/>
            </a:spcAft>
            <a:buNone/>
            <a:defRPr cap="all"/>
          </a:pPr>
          <a:r>
            <a:rPr lang="en-GB" sz="2000" kern="1200" dirty="0"/>
            <a:t>Dr Cath Munro</a:t>
          </a:r>
          <a:endParaRPr lang="en-US" sz="2000" kern="1200" dirty="0"/>
        </a:p>
      </dsp:txBody>
      <dsp:txXfrm>
        <a:off x="351142" y="1045050"/>
        <a:ext cx="2606440" cy="1618335"/>
      </dsp:txXfrm>
    </dsp:sp>
    <dsp:sp modelId="{61ECF7BF-6757-494B-A06F-1BB719E22E77}">
      <dsp:nvSpPr>
        <dsp:cNvPr id="0" name=""/>
        <dsp:cNvSpPr/>
      </dsp:nvSpPr>
      <dsp:spPr>
        <a:xfrm>
          <a:off x="3308725" y="708948"/>
          <a:ext cx="2707138" cy="1719033"/>
        </a:xfrm>
        <a:prstGeom prst="roundRect">
          <a:avLst>
            <a:gd name="adj" fmla="val 10000"/>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sp>
    <dsp:sp modelId="{B591AAA6-93E3-4F22-A90E-0EF7FEEDA9BD}">
      <dsp:nvSpPr>
        <dsp:cNvPr id="0" name=""/>
        <dsp:cNvSpPr/>
      </dsp:nvSpPr>
      <dsp:spPr>
        <a:xfrm>
          <a:off x="3609518" y="994701"/>
          <a:ext cx="2707138" cy="1719033"/>
        </a:xfrm>
        <a:prstGeom prst="roundRect">
          <a:avLst>
            <a:gd name="adj" fmla="val 10000"/>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defRPr cap="all"/>
          </a:pPr>
          <a:r>
            <a:rPr lang="en-GB" sz="2000" kern="1200"/>
            <a:t>Question and Answer session Dr Cath Munro</a:t>
          </a:r>
          <a:endParaRPr lang="en-US" sz="2000" kern="1200"/>
        </a:p>
      </dsp:txBody>
      <dsp:txXfrm>
        <a:off x="3659867" y="1045050"/>
        <a:ext cx="2606440" cy="1618335"/>
      </dsp:txXfrm>
    </dsp:sp>
    <dsp:sp modelId="{55C7D123-2E29-41C9-A032-B2BE838E592D}">
      <dsp:nvSpPr>
        <dsp:cNvPr id="0" name=""/>
        <dsp:cNvSpPr/>
      </dsp:nvSpPr>
      <dsp:spPr>
        <a:xfrm>
          <a:off x="6617450" y="708948"/>
          <a:ext cx="2707138" cy="1719033"/>
        </a:xfrm>
        <a:prstGeom prst="roundRect">
          <a:avLst>
            <a:gd name="adj" fmla="val 10000"/>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sp>
    <dsp:sp modelId="{10B05DE6-92A6-48ED-96D9-D29A6AC29AC1}">
      <dsp:nvSpPr>
        <dsp:cNvPr id="0" name=""/>
        <dsp:cNvSpPr/>
      </dsp:nvSpPr>
      <dsp:spPr>
        <a:xfrm>
          <a:off x="6918244" y="994701"/>
          <a:ext cx="2707138" cy="1719033"/>
        </a:xfrm>
        <a:prstGeom prst="roundRect">
          <a:avLst>
            <a:gd name="adj" fmla="val 10000"/>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defRPr cap="all"/>
          </a:pPr>
          <a:r>
            <a:rPr lang="en-GB" sz="2000" kern="1200"/>
            <a:t>When to refer and how to refer – Dr Rebecca Strauss and Dr Nabanita Ghosh</a:t>
          </a:r>
          <a:endParaRPr lang="en-US" sz="2000" kern="1200"/>
        </a:p>
      </dsp:txBody>
      <dsp:txXfrm>
        <a:off x="6968593" y="1045050"/>
        <a:ext cx="2606440" cy="161833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61C4D84D-569A-410E-8CD6-FAB219B081EF}" type="datetimeFigureOut">
              <a:rPr lang="en-GB" smtClean="0"/>
              <a:t>22/06/2022</a:t>
            </a:fld>
            <a:endParaRPr lang="en-GB"/>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GB"/>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C4F744D0-0AD4-48DD-9994-5DA5A8FA1277}" type="slidenum">
              <a:rPr lang="en-GB" smtClean="0"/>
              <a:t>‹#›</a:t>
            </a:fld>
            <a:endParaRPr lang="en-GB"/>
          </a:p>
        </p:txBody>
      </p:sp>
    </p:spTree>
    <p:extLst>
      <p:ext uri="{BB962C8B-B14F-4D97-AF65-F5344CB8AC3E}">
        <p14:creationId xmlns:p14="http://schemas.microsoft.com/office/powerpoint/2010/main" val="1422938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1C4D84D-569A-410E-8CD6-FAB219B081EF}" type="datetimeFigureOut">
              <a:rPr lang="en-GB" smtClean="0"/>
              <a:t>22/06/2022</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4F744D0-0AD4-48DD-9994-5DA5A8FA1277}" type="slidenum">
              <a:rPr lang="en-GB" smtClean="0"/>
              <a:t>‹#›</a:t>
            </a:fld>
            <a:endParaRPr lang="en-GB"/>
          </a:p>
        </p:txBody>
      </p:sp>
    </p:spTree>
    <p:extLst>
      <p:ext uri="{BB962C8B-B14F-4D97-AF65-F5344CB8AC3E}">
        <p14:creationId xmlns:p14="http://schemas.microsoft.com/office/powerpoint/2010/main" val="2279713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61C4D84D-569A-410E-8CD6-FAB219B081EF}" type="datetimeFigureOut">
              <a:rPr lang="en-GB" smtClean="0"/>
              <a:t>22/06/2022</a:t>
            </a:fld>
            <a:endParaRPr lang="en-GB"/>
          </a:p>
        </p:txBody>
      </p:sp>
      <p:sp>
        <p:nvSpPr>
          <p:cNvPr id="5" name="Footer Placeholder 4"/>
          <p:cNvSpPr>
            <a:spLocks noGrp="1"/>
          </p:cNvSpPr>
          <p:nvPr>
            <p:ph type="ftr" sz="quarter" idx="11"/>
          </p:nvPr>
        </p:nvSpPr>
        <p:spPr/>
        <p:txBody>
          <a:bodyPr/>
          <a:lstStyle/>
          <a:p>
            <a:endParaRPr lang="en-GB"/>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4F744D0-0AD4-48DD-9994-5DA5A8FA1277}" type="slidenum">
              <a:rPr lang="en-GB" smtClean="0"/>
              <a:t>‹#›</a:t>
            </a:fld>
            <a:endParaRPr lang="en-GB"/>
          </a:p>
        </p:txBody>
      </p:sp>
    </p:spTree>
    <p:extLst>
      <p:ext uri="{BB962C8B-B14F-4D97-AF65-F5344CB8AC3E}">
        <p14:creationId xmlns:p14="http://schemas.microsoft.com/office/powerpoint/2010/main" val="27438811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61C4D84D-569A-410E-8CD6-FAB219B081EF}" type="datetimeFigureOut">
              <a:rPr lang="en-GB" smtClean="0"/>
              <a:t>22/06/2022</a:t>
            </a:fld>
            <a:endParaRPr lang="en-GB"/>
          </a:p>
        </p:txBody>
      </p:sp>
      <p:sp>
        <p:nvSpPr>
          <p:cNvPr id="5" name="Footer Placeholder 4"/>
          <p:cNvSpPr>
            <a:spLocks noGrp="1"/>
          </p:cNvSpPr>
          <p:nvPr>
            <p:ph type="ftr" sz="quarter" idx="11"/>
          </p:nvPr>
        </p:nvSpPr>
        <p:spPr/>
        <p:txBody>
          <a:bodyPr/>
          <a:lstStyle/>
          <a:p>
            <a:endParaRPr lang="en-GB"/>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4F744D0-0AD4-48DD-9994-5DA5A8FA1277}" type="slidenum">
              <a:rPr lang="en-GB" smtClean="0"/>
              <a:t>‹#›</a:t>
            </a:fld>
            <a:endParaRPr lang="en-GB"/>
          </a:p>
        </p:txBody>
      </p:sp>
    </p:spTree>
    <p:extLst>
      <p:ext uri="{BB962C8B-B14F-4D97-AF65-F5344CB8AC3E}">
        <p14:creationId xmlns:p14="http://schemas.microsoft.com/office/powerpoint/2010/main" val="36193399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1C4D84D-569A-410E-8CD6-FAB219B081EF}" type="datetimeFigureOut">
              <a:rPr lang="en-GB" smtClean="0"/>
              <a:t>22/06/2022</a:t>
            </a:fld>
            <a:endParaRPr lang="en-GB"/>
          </a:p>
        </p:txBody>
      </p:sp>
      <p:sp>
        <p:nvSpPr>
          <p:cNvPr id="5" name="Footer Placeholder 4"/>
          <p:cNvSpPr>
            <a:spLocks noGrp="1"/>
          </p:cNvSpPr>
          <p:nvPr>
            <p:ph type="ftr" sz="quarter" idx="11"/>
          </p:nvPr>
        </p:nvSpPr>
        <p:spPr/>
        <p:txBody>
          <a:bodyPr/>
          <a:lstStyle/>
          <a:p>
            <a:endParaRPr lang="en-GB"/>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4F744D0-0AD4-48DD-9994-5DA5A8FA1277}" type="slidenum">
              <a:rPr lang="en-GB" smtClean="0"/>
              <a:t>‹#›</a:t>
            </a:fld>
            <a:endParaRPr lang="en-GB"/>
          </a:p>
        </p:txBody>
      </p:sp>
    </p:spTree>
    <p:extLst>
      <p:ext uri="{BB962C8B-B14F-4D97-AF65-F5344CB8AC3E}">
        <p14:creationId xmlns:p14="http://schemas.microsoft.com/office/powerpoint/2010/main" val="13728497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1C4D84D-569A-410E-8CD6-FAB219B081EF}" type="datetimeFigureOut">
              <a:rPr lang="en-GB" smtClean="0"/>
              <a:t>22/06/2022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4F744D0-0AD4-48DD-9994-5DA5A8FA1277}" type="slidenum">
              <a:rPr lang="en-GB" smtClean="0"/>
              <a:t>‹#›</a:t>
            </a:fld>
            <a:endParaRPr lang="en-GB"/>
          </a:p>
        </p:txBody>
      </p:sp>
    </p:spTree>
    <p:extLst>
      <p:ext uri="{BB962C8B-B14F-4D97-AF65-F5344CB8AC3E}">
        <p14:creationId xmlns:p14="http://schemas.microsoft.com/office/powerpoint/2010/main" val="4173458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1C4D84D-569A-410E-8CD6-FAB219B081EF}" type="datetimeFigureOut">
              <a:rPr lang="en-GB" smtClean="0"/>
              <a:t>22/06/2022</a:t>
            </a:fld>
            <a:endParaRPr lang="en-GB"/>
          </a:p>
        </p:txBody>
      </p:sp>
      <p:sp>
        <p:nvSpPr>
          <p:cNvPr id="8" name="Footer Placeholder 7"/>
          <p:cNvSpPr>
            <a:spLocks noGrp="1"/>
          </p:cNvSpPr>
          <p:nvPr>
            <p:ph type="ftr" sz="quarter" idx="11"/>
          </p:nvPr>
        </p:nvSpPr>
        <p:spPr>
          <a:xfrm>
            <a:off x="561111" y="6391838"/>
            <a:ext cx="3644282" cy="304801"/>
          </a:xfrm>
        </p:spPr>
        <p:txBody>
          <a:bodyPr/>
          <a:lstStyle/>
          <a:p>
            <a:endParaRPr lang="en-GB"/>
          </a:p>
        </p:txBody>
      </p:sp>
      <p:sp>
        <p:nvSpPr>
          <p:cNvPr id="9" name="Slide Number Placeholder 8"/>
          <p:cNvSpPr>
            <a:spLocks noGrp="1"/>
          </p:cNvSpPr>
          <p:nvPr>
            <p:ph type="sldNum" sz="quarter" idx="12"/>
          </p:nvPr>
        </p:nvSpPr>
        <p:spPr/>
        <p:txBody>
          <a:bodyPr/>
          <a:lstStyle/>
          <a:p>
            <a:fld id="{C4F744D0-0AD4-48DD-9994-5DA5A8FA1277}" type="slidenum">
              <a:rPr lang="en-GB" smtClean="0"/>
              <a:t>‹#›</a:t>
            </a:fld>
            <a:endParaRPr lang="en-GB"/>
          </a:p>
        </p:txBody>
      </p:sp>
    </p:spTree>
    <p:extLst>
      <p:ext uri="{BB962C8B-B14F-4D97-AF65-F5344CB8AC3E}">
        <p14:creationId xmlns:p14="http://schemas.microsoft.com/office/powerpoint/2010/main" val="15264432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61C4D84D-569A-410E-8CD6-FAB219B081EF}" type="datetimeFigureOut">
              <a:rPr lang="en-GB" smtClean="0"/>
              <a:t>22/06/2022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F744D0-0AD4-48DD-9994-5DA5A8FA1277}" type="slidenum">
              <a:rPr lang="en-GB" smtClean="0"/>
              <a:t>‹#›</a:t>
            </a:fld>
            <a:endParaRPr lang="en-GB"/>
          </a:p>
        </p:txBody>
      </p:sp>
    </p:spTree>
    <p:extLst>
      <p:ext uri="{BB962C8B-B14F-4D97-AF65-F5344CB8AC3E}">
        <p14:creationId xmlns:p14="http://schemas.microsoft.com/office/powerpoint/2010/main" val="17773260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61C4D84D-569A-410E-8CD6-FAB219B081EF}" type="datetimeFigureOut">
              <a:rPr lang="en-GB" smtClean="0"/>
              <a:t>22/06/2022</a:t>
            </a:fld>
            <a:endParaRPr lang="en-GB"/>
          </a:p>
        </p:txBody>
      </p:sp>
      <p:sp>
        <p:nvSpPr>
          <p:cNvPr id="5" name="Footer Placeholder 4"/>
          <p:cNvSpPr>
            <a:spLocks noGrp="1"/>
          </p:cNvSpPr>
          <p:nvPr>
            <p:ph type="ftr" sz="quarter" idx="11"/>
          </p:nvPr>
        </p:nvSpPr>
        <p:spPr/>
        <p:txBody>
          <a:bodyPr/>
          <a:lstStyle/>
          <a:p>
            <a:endParaRPr lang="en-GB"/>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4F744D0-0AD4-48DD-9994-5DA5A8FA1277}" type="slidenum">
              <a:rPr lang="en-GB" smtClean="0"/>
              <a:t>‹#›</a:t>
            </a:fld>
            <a:endParaRPr lang="en-GB"/>
          </a:p>
        </p:txBody>
      </p:sp>
    </p:spTree>
    <p:extLst>
      <p:ext uri="{BB962C8B-B14F-4D97-AF65-F5344CB8AC3E}">
        <p14:creationId xmlns:p14="http://schemas.microsoft.com/office/powerpoint/2010/main" val="475338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C4D84D-569A-410E-8CD6-FAB219B081EF}" type="datetimeFigureOut">
              <a:rPr lang="en-GB" smtClean="0"/>
              <a:t>22/06/2022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F744D0-0AD4-48DD-9994-5DA5A8FA1277}" type="slidenum">
              <a:rPr lang="en-GB" smtClean="0"/>
              <a:t>‹#›</a:t>
            </a:fld>
            <a:endParaRPr lang="en-GB"/>
          </a:p>
        </p:txBody>
      </p:sp>
    </p:spTree>
    <p:extLst>
      <p:ext uri="{BB962C8B-B14F-4D97-AF65-F5344CB8AC3E}">
        <p14:creationId xmlns:p14="http://schemas.microsoft.com/office/powerpoint/2010/main" val="2265519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1C4D84D-569A-410E-8CD6-FAB219B081EF}" type="datetimeFigureOut">
              <a:rPr lang="en-GB" smtClean="0"/>
              <a:t>22/06/2022</a:t>
            </a:fld>
            <a:endParaRPr lang="en-GB"/>
          </a:p>
        </p:txBody>
      </p:sp>
      <p:sp>
        <p:nvSpPr>
          <p:cNvPr id="5" name="Footer Placeholder 4"/>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4F744D0-0AD4-48DD-9994-5DA5A8FA1277}" type="slidenum">
              <a:rPr lang="en-GB" smtClean="0"/>
              <a:t>‹#›</a:t>
            </a:fld>
            <a:endParaRPr lang="en-GB"/>
          </a:p>
        </p:txBody>
      </p:sp>
    </p:spTree>
    <p:extLst>
      <p:ext uri="{BB962C8B-B14F-4D97-AF65-F5344CB8AC3E}">
        <p14:creationId xmlns:p14="http://schemas.microsoft.com/office/powerpoint/2010/main" val="2227319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1C4D84D-569A-410E-8CD6-FAB219B081EF}" type="datetimeFigureOut">
              <a:rPr lang="en-GB" smtClean="0"/>
              <a:t>22/06/2022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4F744D0-0AD4-48DD-9994-5DA5A8FA1277}" type="slidenum">
              <a:rPr lang="en-GB" smtClean="0"/>
              <a:t>‹#›</a:t>
            </a:fld>
            <a:endParaRPr lang="en-GB"/>
          </a:p>
        </p:txBody>
      </p:sp>
    </p:spTree>
    <p:extLst>
      <p:ext uri="{BB962C8B-B14F-4D97-AF65-F5344CB8AC3E}">
        <p14:creationId xmlns:p14="http://schemas.microsoft.com/office/powerpoint/2010/main" val="737868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1C4D84D-569A-410E-8CD6-FAB219B081EF}" type="datetimeFigureOut">
              <a:rPr lang="en-GB" smtClean="0"/>
              <a:t>22/06/2022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4F744D0-0AD4-48DD-9994-5DA5A8FA1277}" type="slidenum">
              <a:rPr lang="en-GB" smtClean="0"/>
              <a:t>‹#›</a:t>
            </a:fld>
            <a:endParaRPr lang="en-GB"/>
          </a:p>
        </p:txBody>
      </p:sp>
    </p:spTree>
    <p:extLst>
      <p:ext uri="{BB962C8B-B14F-4D97-AF65-F5344CB8AC3E}">
        <p14:creationId xmlns:p14="http://schemas.microsoft.com/office/powerpoint/2010/main" val="2190293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1C4D84D-569A-410E-8CD6-FAB219B081EF}" type="datetimeFigureOut">
              <a:rPr lang="en-GB" smtClean="0"/>
              <a:t>22/06/2022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4F744D0-0AD4-48DD-9994-5DA5A8FA1277}" type="slidenum">
              <a:rPr lang="en-GB" smtClean="0"/>
              <a:t>‹#›</a:t>
            </a:fld>
            <a:endParaRPr lang="en-GB"/>
          </a:p>
        </p:txBody>
      </p:sp>
    </p:spTree>
    <p:extLst>
      <p:ext uri="{BB962C8B-B14F-4D97-AF65-F5344CB8AC3E}">
        <p14:creationId xmlns:p14="http://schemas.microsoft.com/office/powerpoint/2010/main" val="2594376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C4D84D-569A-410E-8CD6-FAB219B081EF}" type="datetimeFigureOut">
              <a:rPr lang="en-GB" smtClean="0"/>
              <a:t>22/06/2022</a:t>
            </a:fld>
            <a:endParaRPr lang="en-GB"/>
          </a:p>
        </p:txBody>
      </p:sp>
      <p:sp>
        <p:nvSpPr>
          <p:cNvPr id="3" name="Footer Placeholder 2"/>
          <p:cNvSpPr>
            <a:spLocks noGrp="1"/>
          </p:cNvSpPr>
          <p:nvPr>
            <p:ph type="ftr" sz="quarter" idx="11"/>
          </p:nvPr>
        </p:nvSpPr>
        <p:spPr/>
        <p:txBody>
          <a:bodyPr/>
          <a:lstStyle/>
          <a:p>
            <a:endParaRPr lang="en-GB"/>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C4F744D0-0AD4-48DD-9994-5DA5A8FA1277}" type="slidenum">
              <a:rPr lang="en-GB" smtClean="0"/>
              <a:t>‹#›</a:t>
            </a:fld>
            <a:endParaRPr lang="en-GB"/>
          </a:p>
        </p:txBody>
      </p:sp>
    </p:spTree>
    <p:extLst>
      <p:ext uri="{BB962C8B-B14F-4D97-AF65-F5344CB8AC3E}">
        <p14:creationId xmlns:p14="http://schemas.microsoft.com/office/powerpoint/2010/main" val="2945167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1C4D84D-569A-410E-8CD6-FAB219B081EF}" type="datetimeFigureOut">
              <a:rPr lang="en-GB" smtClean="0"/>
              <a:t>22/06/2022</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4F744D0-0AD4-48DD-9994-5DA5A8FA1277}" type="slidenum">
              <a:rPr lang="en-GB" smtClean="0"/>
              <a:t>‹#›</a:t>
            </a:fld>
            <a:endParaRPr lang="en-GB"/>
          </a:p>
        </p:txBody>
      </p:sp>
    </p:spTree>
    <p:extLst>
      <p:ext uri="{BB962C8B-B14F-4D97-AF65-F5344CB8AC3E}">
        <p14:creationId xmlns:p14="http://schemas.microsoft.com/office/powerpoint/2010/main" val="3442396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1C4D84D-569A-410E-8CD6-FAB219B081EF}" type="datetimeFigureOut">
              <a:rPr lang="en-GB" smtClean="0"/>
              <a:t>22/06/2022</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4F744D0-0AD4-48DD-9994-5DA5A8FA1277}" type="slidenum">
              <a:rPr lang="en-GB" smtClean="0"/>
              <a:t>‹#›</a:t>
            </a:fld>
            <a:endParaRPr lang="en-GB"/>
          </a:p>
        </p:txBody>
      </p:sp>
    </p:spTree>
    <p:extLst>
      <p:ext uri="{BB962C8B-B14F-4D97-AF65-F5344CB8AC3E}">
        <p14:creationId xmlns:p14="http://schemas.microsoft.com/office/powerpoint/2010/main" val="696006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61C4D84D-569A-410E-8CD6-FAB219B081EF}" type="datetimeFigureOut">
              <a:rPr lang="en-GB" smtClean="0"/>
              <a:t>22/06/2022</a:t>
            </a:fld>
            <a:endParaRPr lang="en-GB"/>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GB"/>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C4F744D0-0AD4-48DD-9994-5DA5A8FA1277}" type="slidenum">
              <a:rPr lang="en-GB" smtClean="0"/>
              <a:t>‹#›</a:t>
            </a:fld>
            <a:endParaRPr lang="en-GB"/>
          </a:p>
        </p:txBody>
      </p:sp>
    </p:spTree>
    <p:extLst>
      <p:ext uri="{BB962C8B-B14F-4D97-AF65-F5344CB8AC3E}">
        <p14:creationId xmlns:p14="http://schemas.microsoft.com/office/powerpoint/2010/main" val="17024720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locala.org.uk/locations/the-choices-centre"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5">
            <a:extLst>
              <a:ext uri="{FF2B5EF4-FFF2-40B4-BE49-F238E27FC236}">
                <a16:creationId xmlns:a16="http://schemas.microsoft.com/office/drawing/2014/main" id="{D22D1B95-2B54-43E9-85D9-B489F6C5DD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a:extLst>
              <a:ext uri="{FF2B5EF4-FFF2-40B4-BE49-F238E27FC236}">
                <a16:creationId xmlns:a16="http://schemas.microsoft.com/office/drawing/2014/main" id="{7D0F3F6D-A49D-4406-8D61-1C4F8D792F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a:extLst>
              <a:ext uri="{FF2B5EF4-FFF2-40B4-BE49-F238E27FC236}">
                <a16:creationId xmlns:a16="http://schemas.microsoft.com/office/drawing/2014/main" id="{D953A318-DA8D-4405-9536-D889E45C5E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14" name="Rectangle 13">
            <a:extLst>
              <a:ext uri="{FF2B5EF4-FFF2-40B4-BE49-F238E27FC236}">
                <a16:creationId xmlns:a16="http://schemas.microsoft.com/office/drawing/2014/main" id="{9E382A3D-2F90-475C-8DF2-F666FEA34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6DDBFB8B-C027-4975-AD5E-8642CB58CD51}"/>
              </a:ext>
            </a:extLst>
          </p:cNvPr>
          <p:cNvSpPr>
            <a:spLocks noGrp="1"/>
          </p:cNvSpPr>
          <p:nvPr>
            <p:ph type="ctrTitle"/>
          </p:nvPr>
        </p:nvSpPr>
        <p:spPr>
          <a:xfrm>
            <a:off x="1683171" y="1143000"/>
            <a:ext cx="8825658" cy="3389217"/>
          </a:xfrm>
        </p:spPr>
        <p:txBody>
          <a:bodyPr anchor="ctr">
            <a:normAutofit/>
          </a:bodyPr>
          <a:lstStyle/>
          <a:p>
            <a:pPr algn="ctr"/>
            <a:r>
              <a:rPr lang="en-GB" sz="6600">
                <a:solidFill>
                  <a:srgbClr val="FFFFFF"/>
                </a:solidFill>
              </a:rPr>
              <a:t>Menopause Masterclass </a:t>
            </a:r>
          </a:p>
        </p:txBody>
      </p:sp>
      <p:sp>
        <p:nvSpPr>
          <p:cNvPr id="3" name="Subtitle 2">
            <a:extLst>
              <a:ext uri="{FF2B5EF4-FFF2-40B4-BE49-F238E27FC236}">
                <a16:creationId xmlns:a16="http://schemas.microsoft.com/office/drawing/2014/main" id="{22D7EC7C-9E81-4A90-AF07-7F04E952C74B}"/>
              </a:ext>
            </a:extLst>
          </p:cNvPr>
          <p:cNvSpPr>
            <a:spLocks noGrp="1"/>
          </p:cNvSpPr>
          <p:nvPr>
            <p:ph type="subTitle" idx="1"/>
          </p:nvPr>
        </p:nvSpPr>
        <p:spPr>
          <a:xfrm>
            <a:off x="1683171" y="5240851"/>
            <a:ext cx="8825658" cy="828932"/>
          </a:xfrm>
        </p:spPr>
        <p:txBody>
          <a:bodyPr>
            <a:noAutofit/>
          </a:bodyPr>
          <a:lstStyle/>
          <a:p>
            <a:pPr algn="ctr">
              <a:lnSpc>
                <a:spcPct val="90000"/>
              </a:lnSpc>
            </a:pPr>
            <a:r>
              <a:rPr lang="en-GB" sz="1400" dirty="0">
                <a:solidFill>
                  <a:schemeClr val="tx2"/>
                </a:solidFill>
              </a:rPr>
              <a:t>Dr Catherine Munro, GP and </a:t>
            </a:r>
            <a:r>
              <a:rPr lang="en-GB" sz="1400" dirty="0" err="1">
                <a:solidFill>
                  <a:schemeClr val="tx2"/>
                </a:solidFill>
              </a:rPr>
              <a:t>bms</a:t>
            </a:r>
            <a:r>
              <a:rPr lang="en-GB" sz="1400" dirty="0">
                <a:solidFill>
                  <a:schemeClr val="tx2"/>
                </a:solidFill>
              </a:rPr>
              <a:t> advanced Menopause trainee </a:t>
            </a:r>
          </a:p>
          <a:p>
            <a:pPr algn="ctr">
              <a:lnSpc>
                <a:spcPct val="90000"/>
              </a:lnSpc>
            </a:pPr>
            <a:r>
              <a:rPr lang="en-GB" sz="1400" dirty="0">
                <a:solidFill>
                  <a:schemeClr val="tx2"/>
                </a:solidFill>
              </a:rPr>
              <a:t>Dr Rebecca Strauss, Contraception lead for Locala Sexual Health </a:t>
            </a:r>
          </a:p>
          <a:p>
            <a:pPr algn="ctr">
              <a:lnSpc>
                <a:spcPct val="90000"/>
              </a:lnSpc>
            </a:pPr>
            <a:r>
              <a:rPr lang="en-GB" sz="1400" dirty="0">
                <a:solidFill>
                  <a:schemeClr val="tx2"/>
                </a:solidFill>
              </a:rPr>
              <a:t>Dr Nabanita Ghosh, Community Gynaecologist Locala, Stockport</a:t>
            </a:r>
          </a:p>
        </p:txBody>
      </p:sp>
    </p:spTree>
    <p:extLst>
      <p:ext uri="{BB962C8B-B14F-4D97-AF65-F5344CB8AC3E}">
        <p14:creationId xmlns:p14="http://schemas.microsoft.com/office/powerpoint/2010/main" val="260230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5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000"/>
                                  </p:stCondLst>
                                  <p:iterate>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7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1000"/>
                                  </p:stCondLst>
                                  <p:iterate>
                                    <p:tmPct val="10000"/>
                                  </p:iterate>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7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2F181-2679-4D0F-9AB3-18B693E02C56}"/>
              </a:ext>
            </a:extLst>
          </p:cNvPr>
          <p:cNvSpPr>
            <a:spLocks noGrp="1"/>
          </p:cNvSpPr>
          <p:nvPr>
            <p:ph type="title"/>
          </p:nvPr>
        </p:nvSpPr>
        <p:spPr/>
        <p:txBody>
          <a:bodyPr/>
          <a:lstStyle/>
          <a:p>
            <a:r>
              <a:rPr lang="en-GB" dirty="0"/>
              <a:t>Breast cancer survivors</a:t>
            </a:r>
          </a:p>
        </p:txBody>
      </p:sp>
      <p:sp>
        <p:nvSpPr>
          <p:cNvPr id="3" name="Content Placeholder 2">
            <a:extLst>
              <a:ext uri="{FF2B5EF4-FFF2-40B4-BE49-F238E27FC236}">
                <a16:creationId xmlns:a16="http://schemas.microsoft.com/office/drawing/2014/main" id="{F5A86AF9-11BD-41A9-BEC8-69B10A683F2A}"/>
              </a:ext>
            </a:extLst>
          </p:cNvPr>
          <p:cNvSpPr>
            <a:spLocks noGrp="1"/>
          </p:cNvSpPr>
          <p:nvPr>
            <p:ph idx="1"/>
          </p:nvPr>
        </p:nvSpPr>
        <p:spPr/>
        <p:txBody>
          <a:bodyPr>
            <a:normAutofit fontScale="92500"/>
          </a:bodyPr>
          <a:lstStyle/>
          <a:p>
            <a:r>
              <a:rPr lang="en-GB" dirty="0"/>
              <a:t>BMS: ‘most women diagnosed and treated for breast cancer will live with their cancer rather than die from it. More evidence is required into safety of oestrogen based therapies for some women, particularly those with receptor negative patients’</a:t>
            </a:r>
          </a:p>
          <a:p>
            <a:r>
              <a:rPr lang="en-GB" dirty="0"/>
              <a:t>HRT NOT RECOMMENDED</a:t>
            </a:r>
          </a:p>
          <a:p>
            <a:pPr lvl="2"/>
            <a:r>
              <a:rPr lang="en-GB" dirty="0"/>
              <a:t>Consider other treatments including gabapentin / venlafaxine / paroxetine / ?clonidine</a:t>
            </a:r>
          </a:p>
          <a:p>
            <a:endParaRPr lang="en-GB" dirty="0"/>
          </a:p>
          <a:p>
            <a:r>
              <a:rPr lang="en-GB" dirty="0"/>
              <a:t>Where women asking for this, needs assessment of risks vs benefits and discussion with specialist team</a:t>
            </a:r>
          </a:p>
          <a:p>
            <a:pPr lvl="2"/>
            <a:r>
              <a:rPr lang="en-GB" dirty="0"/>
              <a:t>More women starting to want better QoL now, accepting that risks of recurrence may be increased</a:t>
            </a:r>
          </a:p>
        </p:txBody>
      </p:sp>
    </p:spTree>
    <p:extLst>
      <p:ext uri="{BB962C8B-B14F-4D97-AF65-F5344CB8AC3E}">
        <p14:creationId xmlns:p14="http://schemas.microsoft.com/office/powerpoint/2010/main" val="18278812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052B2-923F-4373-BA07-299980B63DCB}"/>
              </a:ext>
            </a:extLst>
          </p:cNvPr>
          <p:cNvSpPr>
            <a:spLocks noGrp="1"/>
          </p:cNvSpPr>
          <p:nvPr>
            <p:ph type="title"/>
          </p:nvPr>
        </p:nvSpPr>
        <p:spPr/>
        <p:txBody>
          <a:bodyPr/>
          <a:lstStyle/>
          <a:p>
            <a:r>
              <a:rPr lang="en-GB" dirty="0"/>
              <a:t>Contraindications to HRT</a:t>
            </a:r>
          </a:p>
        </p:txBody>
      </p:sp>
      <p:sp>
        <p:nvSpPr>
          <p:cNvPr id="3" name="Content Placeholder 2">
            <a:extLst>
              <a:ext uri="{FF2B5EF4-FFF2-40B4-BE49-F238E27FC236}">
                <a16:creationId xmlns:a16="http://schemas.microsoft.com/office/drawing/2014/main" id="{D515CE72-B382-4AAF-A7DC-C6BF391BFE3F}"/>
              </a:ext>
            </a:extLst>
          </p:cNvPr>
          <p:cNvSpPr>
            <a:spLocks noGrp="1"/>
          </p:cNvSpPr>
          <p:nvPr>
            <p:ph idx="1"/>
          </p:nvPr>
        </p:nvSpPr>
        <p:spPr/>
        <p:txBody>
          <a:bodyPr>
            <a:normAutofit fontScale="85000" lnSpcReduction="20000"/>
          </a:bodyPr>
          <a:lstStyle/>
          <a:p>
            <a:r>
              <a:rPr lang="en-GB" dirty="0"/>
              <a:t>For most women, there are very few reasons that they can’t have HRT</a:t>
            </a:r>
          </a:p>
          <a:p>
            <a:r>
              <a:rPr lang="en-GB" dirty="0"/>
              <a:t>Breast cancer</a:t>
            </a:r>
          </a:p>
          <a:p>
            <a:r>
              <a:rPr lang="en-GB" sz="1100" i="1" dirty="0"/>
              <a:t>Bladder cancer – advice to avoid</a:t>
            </a:r>
          </a:p>
          <a:p>
            <a:r>
              <a:rPr lang="en-GB" sz="1100" i="1" dirty="0"/>
              <a:t>Endometrial cancer</a:t>
            </a:r>
          </a:p>
          <a:p>
            <a:pPr lvl="1"/>
            <a:r>
              <a:rPr lang="en-GB" sz="1100" i="1" dirty="0"/>
              <a:t>If early and surgery considered curative, may be considered with specialist input</a:t>
            </a:r>
          </a:p>
          <a:p>
            <a:r>
              <a:rPr lang="en-GB" sz="1100" i="1" dirty="0"/>
              <a:t>Ovarian Cancer</a:t>
            </a:r>
          </a:p>
          <a:p>
            <a:pPr lvl="1"/>
            <a:r>
              <a:rPr lang="en-GB" sz="1100" i="1" dirty="0"/>
              <a:t>Caution with endometroid ca</a:t>
            </a:r>
          </a:p>
          <a:p>
            <a:r>
              <a:rPr lang="en-GB" sz="1100" i="1"/>
              <a:t>?Melanoma</a:t>
            </a:r>
            <a:endParaRPr lang="en-GB" sz="1100" i="1" dirty="0"/>
          </a:p>
          <a:p>
            <a:r>
              <a:rPr lang="en-GB" sz="1600" dirty="0"/>
              <a:t>*Women &gt;60 consider risk factors and advise accordingly* </a:t>
            </a:r>
          </a:p>
          <a:p>
            <a:pPr lvl="2"/>
            <a:r>
              <a:rPr lang="en-GB" sz="1300" dirty="0"/>
              <a:t>Where significant comorbidities, consider alternatives</a:t>
            </a:r>
          </a:p>
          <a:p>
            <a:endParaRPr lang="en-GB" sz="2000" b="1" dirty="0"/>
          </a:p>
          <a:p>
            <a:r>
              <a:rPr lang="en-GB" sz="2000" b="1" dirty="0"/>
              <a:t>**If contraindicated – target treatment according to symptoms**</a:t>
            </a:r>
          </a:p>
          <a:p>
            <a:endParaRPr lang="en-GB" dirty="0"/>
          </a:p>
        </p:txBody>
      </p:sp>
    </p:spTree>
    <p:extLst>
      <p:ext uri="{BB962C8B-B14F-4D97-AF65-F5344CB8AC3E}">
        <p14:creationId xmlns:p14="http://schemas.microsoft.com/office/powerpoint/2010/main" val="36471451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58445-E2A5-4EAB-A1EF-3DAE55F994DA}"/>
              </a:ext>
            </a:extLst>
          </p:cNvPr>
          <p:cNvSpPr>
            <a:spLocks noGrp="1"/>
          </p:cNvSpPr>
          <p:nvPr>
            <p:ph type="title"/>
          </p:nvPr>
        </p:nvSpPr>
        <p:spPr/>
        <p:txBody>
          <a:bodyPr/>
          <a:lstStyle/>
          <a:p>
            <a:r>
              <a:rPr lang="en-GB" dirty="0"/>
              <a:t>Bleeding in HRT</a:t>
            </a:r>
          </a:p>
        </p:txBody>
      </p:sp>
      <p:sp>
        <p:nvSpPr>
          <p:cNvPr id="3" name="Content Placeholder 2">
            <a:extLst>
              <a:ext uri="{FF2B5EF4-FFF2-40B4-BE49-F238E27FC236}">
                <a16:creationId xmlns:a16="http://schemas.microsoft.com/office/drawing/2014/main" id="{E9C0340A-ECB1-4D28-91A0-1DF1753242D3}"/>
              </a:ext>
            </a:extLst>
          </p:cNvPr>
          <p:cNvSpPr>
            <a:spLocks noGrp="1"/>
          </p:cNvSpPr>
          <p:nvPr>
            <p:ph idx="1"/>
          </p:nvPr>
        </p:nvSpPr>
        <p:spPr/>
        <p:txBody>
          <a:bodyPr>
            <a:normAutofit fontScale="85000" lnSpcReduction="10000"/>
          </a:bodyPr>
          <a:lstStyle/>
          <a:p>
            <a:r>
              <a:rPr lang="en-GB" dirty="0"/>
              <a:t>Very low risk of endometrial ca when on continuous combined HRT and low risk on cyclical HRT</a:t>
            </a:r>
          </a:p>
          <a:p>
            <a:r>
              <a:rPr lang="en-GB" dirty="0"/>
              <a:t>Bleeding in first 6 months is very common – no need for investigation; advise patient</a:t>
            </a:r>
          </a:p>
          <a:p>
            <a:r>
              <a:rPr lang="en-GB" dirty="0"/>
              <a:t>Consider change of progesterone </a:t>
            </a:r>
            <a:r>
              <a:rPr lang="en-GB" dirty="0" err="1"/>
              <a:t>eg</a:t>
            </a:r>
            <a:r>
              <a:rPr lang="en-GB" dirty="0"/>
              <a:t> norethisterone has better bleeding profile</a:t>
            </a:r>
          </a:p>
          <a:p>
            <a:r>
              <a:rPr lang="en-GB" dirty="0"/>
              <a:t>Consider change from </a:t>
            </a:r>
            <a:r>
              <a:rPr lang="en-GB" dirty="0" err="1"/>
              <a:t>cct</a:t>
            </a:r>
            <a:r>
              <a:rPr lang="en-GB" dirty="0"/>
              <a:t> to sequential for bleeding where have changed – but remember that &gt;5 years HRT, should change to </a:t>
            </a:r>
            <a:r>
              <a:rPr lang="en-GB"/>
              <a:t>cct</a:t>
            </a:r>
            <a:endParaRPr lang="en-GB" dirty="0"/>
          </a:p>
          <a:p>
            <a:r>
              <a:rPr lang="en-GB" dirty="0"/>
              <a:t>Can try </a:t>
            </a:r>
            <a:r>
              <a:rPr lang="en-GB" dirty="0" err="1"/>
              <a:t>utrogestan</a:t>
            </a:r>
            <a:r>
              <a:rPr lang="en-GB" dirty="0"/>
              <a:t> 200mg at night for </a:t>
            </a:r>
            <a:r>
              <a:rPr lang="en-GB" dirty="0" err="1"/>
              <a:t>cct</a:t>
            </a:r>
            <a:r>
              <a:rPr lang="en-GB" dirty="0"/>
              <a:t> // </a:t>
            </a:r>
            <a:r>
              <a:rPr lang="en-GB" dirty="0" err="1"/>
              <a:t>utrogestan</a:t>
            </a:r>
            <a:r>
              <a:rPr lang="en-GB" dirty="0"/>
              <a:t> 300mg for 12 nights of month for sequential</a:t>
            </a:r>
          </a:p>
          <a:p>
            <a:endParaRPr lang="en-GB" dirty="0"/>
          </a:p>
          <a:p>
            <a:pPr algn="ctr"/>
            <a:r>
              <a:rPr lang="en-GB" dirty="0"/>
              <a:t>**NEW CHANGES IN BLEEDING PATTERNS OR CONTINUED ERRATIC BLEEDING AFTER 4-6 MONTHS – REFER PMB AND PELVIC USS**</a:t>
            </a:r>
          </a:p>
        </p:txBody>
      </p:sp>
    </p:spTree>
    <p:extLst>
      <p:ext uri="{BB962C8B-B14F-4D97-AF65-F5344CB8AC3E}">
        <p14:creationId xmlns:p14="http://schemas.microsoft.com/office/powerpoint/2010/main" val="41826645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C2C44-0B0A-4AC3-AF3B-D0B8B6FBF53C}"/>
              </a:ext>
            </a:extLst>
          </p:cNvPr>
          <p:cNvSpPr>
            <a:spLocks noGrp="1"/>
          </p:cNvSpPr>
          <p:nvPr>
            <p:ph type="title"/>
          </p:nvPr>
        </p:nvSpPr>
        <p:spPr/>
        <p:txBody>
          <a:bodyPr/>
          <a:lstStyle/>
          <a:p>
            <a:r>
              <a:rPr lang="en-GB" dirty="0"/>
              <a:t>Locala </a:t>
            </a:r>
          </a:p>
        </p:txBody>
      </p:sp>
      <p:sp>
        <p:nvSpPr>
          <p:cNvPr id="3" name="Content Placeholder 2">
            <a:extLst>
              <a:ext uri="{FF2B5EF4-FFF2-40B4-BE49-F238E27FC236}">
                <a16:creationId xmlns:a16="http://schemas.microsoft.com/office/drawing/2014/main" id="{AED7AB3A-77D6-441D-9243-B9882A74AA35}"/>
              </a:ext>
            </a:extLst>
          </p:cNvPr>
          <p:cNvSpPr>
            <a:spLocks noGrp="1"/>
          </p:cNvSpPr>
          <p:nvPr>
            <p:ph idx="1"/>
          </p:nvPr>
        </p:nvSpPr>
        <p:spPr/>
        <p:txBody>
          <a:bodyPr>
            <a:normAutofit fontScale="85000" lnSpcReduction="10000"/>
          </a:bodyPr>
          <a:lstStyle/>
          <a:p>
            <a:r>
              <a:rPr lang="en-GB" sz="3200" b="0" i="0" dirty="0">
                <a:solidFill>
                  <a:srgbClr val="252F31"/>
                </a:solidFill>
                <a:effectLst/>
                <a:latin typeface="Calibri Light" panose="020F0302020204030204" pitchFamily="34" charset="0"/>
                <a:cs typeface="Calibri Light" panose="020F0302020204030204" pitchFamily="34" charset="0"/>
              </a:rPr>
              <a:t>Locala Health &amp; Wellbeing is a not-for-profit community healthcare provider. We provide a variety of NHS services.</a:t>
            </a:r>
          </a:p>
          <a:p>
            <a:r>
              <a:rPr lang="en-GB" sz="3200" b="0" i="0" dirty="0">
                <a:solidFill>
                  <a:srgbClr val="666666"/>
                </a:solidFill>
                <a:effectLst/>
                <a:latin typeface="Calibri Light" panose="020F0302020204030204" pitchFamily="34" charset="0"/>
                <a:cs typeface="Calibri Light" panose="020F0302020204030204" pitchFamily="34" charset="0"/>
              </a:rPr>
              <a:t>Social enterprises work like traditional businesses but do not have profits or shareholders. Instead any money left over is reinvested or used to create positive social chang</a:t>
            </a:r>
            <a:r>
              <a:rPr lang="en-GB" sz="3200" dirty="0">
                <a:solidFill>
                  <a:srgbClr val="252F31"/>
                </a:solidFill>
                <a:latin typeface="Calibri Light" panose="020F0302020204030204" pitchFamily="34" charset="0"/>
                <a:cs typeface="Calibri Light" panose="020F0302020204030204" pitchFamily="34" charset="0"/>
              </a:rPr>
              <a:t>e.</a:t>
            </a:r>
          </a:p>
          <a:p>
            <a:r>
              <a:rPr lang="en-GB" sz="3200" b="0" i="0" dirty="0">
                <a:solidFill>
                  <a:srgbClr val="252F31"/>
                </a:solidFill>
                <a:effectLst/>
                <a:latin typeface="Calibri Light" panose="020F0302020204030204" pitchFamily="34" charset="0"/>
                <a:cs typeface="Calibri Light" panose="020F0302020204030204" pitchFamily="34" charset="0"/>
              </a:rPr>
              <a:t>Awarded contract for se</a:t>
            </a:r>
            <a:r>
              <a:rPr lang="en-GB" sz="3200" dirty="0">
                <a:solidFill>
                  <a:srgbClr val="252F31"/>
                </a:solidFill>
                <a:latin typeface="Calibri Light" panose="020F0302020204030204" pitchFamily="34" charset="0"/>
                <a:cs typeface="Calibri Light" panose="020F0302020204030204" pitchFamily="34" charset="0"/>
              </a:rPr>
              <a:t>xual health and community Gynae service in April 2022. </a:t>
            </a:r>
            <a:endParaRPr lang="en-GB" sz="3200" b="0" i="0" dirty="0">
              <a:solidFill>
                <a:srgbClr val="252F31"/>
              </a:solidFill>
              <a:effectLst/>
              <a:latin typeface="Calibri Light" panose="020F0302020204030204" pitchFamily="34" charset="0"/>
              <a:cs typeface="Calibri Light" panose="020F0302020204030204" pitchFamily="34" charset="0"/>
            </a:endParaRPr>
          </a:p>
          <a:p>
            <a:endParaRPr lang="en-GB" dirty="0"/>
          </a:p>
        </p:txBody>
      </p:sp>
      <p:pic>
        <p:nvPicPr>
          <p:cNvPr id="5" name="Picture 4" descr="Logo, company name&#10;&#10;Description automatically generated">
            <a:extLst>
              <a:ext uri="{FF2B5EF4-FFF2-40B4-BE49-F238E27FC236}">
                <a16:creationId xmlns:a16="http://schemas.microsoft.com/office/drawing/2014/main" id="{DB7C8E45-4F86-4B1C-ABDD-91843B6CE8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9926" y="649288"/>
            <a:ext cx="2390549" cy="1126126"/>
          </a:xfrm>
          <a:prstGeom prst="rect">
            <a:avLst/>
          </a:prstGeom>
        </p:spPr>
      </p:pic>
    </p:spTree>
    <p:extLst>
      <p:ext uri="{BB962C8B-B14F-4D97-AF65-F5344CB8AC3E}">
        <p14:creationId xmlns:p14="http://schemas.microsoft.com/office/powerpoint/2010/main" val="34724837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53"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55" name="Freeform: Shape 54">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57"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2C67CF0E-4305-4101-916B-0D76B7189529}"/>
              </a:ext>
            </a:extLst>
          </p:cNvPr>
          <p:cNvSpPr>
            <a:spLocks noGrp="1"/>
          </p:cNvSpPr>
          <p:nvPr>
            <p:ph type="title"/>
          </p:nvPr>
        </p:nvSpPr>
        <p:spPr>
          <a:xfrm>
            <a:off x="994087" y="1130603"/>
            <a:ext cx="3342442" cy="4596794"/>
          </a:xfrm>
        </p:spPr>
        <p:txBody>
          <a:bodyPr anchor="ctr">
            <a:normAutofit/>
          </a:bodyPr>
          <a:lstStyle/>
          <a:p>
            <a:r>
              <a:rPr lang="en-GB" sz="3200" dirty="0">
                <a:solidFill>
                  <a:srgbClr val="EBEBEB"/>
                </a:solidFill>
              </a:rPr>
              <a:t>Stockport Community Gynaecology Service </a:t>
            </a:r>
          </a:p>
        </p:txBody>
      </p:sp>
      <p:sp>
        <p:nvSpPr>
          <p:cNvPr id="3" name="Content Placeholder 2">
            <a:extLst>
              <a:ext uri="{FF2B5EF4-FFF2-40B4-BE49-F238E27FC236}">
                <a16:creationId xmlns:a16="http://schemas.microsoft.com/office/drawing/2014/main" id="{DC4340DB-3B2A-4D60-9CDA-6CAA203B98EE}"/>
              </a:ext>
            </a:extLst>
          </p:cNvPr>
          <p:cNvSpPr>
            <a:spLocks noGrp="1"/>
          </p:cNvSpPr>
          <p:nvPr>
            <p:ph idx="1"/>
          </p:nvPr>
        </p:nvSpPr>
        <p:spPr>
          <a:xfrm>
            <a:off x="5290077" y="437513"/>
            <a:ext cx="5502614" cy="5954325"/>
          </a:xfrm>
        </p:spPr>
        <p:txBody>
          <a:bodyPr anchor="ctr">
            <a:normAutofit/>
          </a:bodyPr>
          <a:lstStyle/>
          <a:p>
            <a:pPr>
              <a:lnSpc>
                <a:spcPct val="90000"/>
              </a:lnSpc>
            </a:pPr>
            <a:endParaRPr lang="en-GB" sz="1400" b="1" dirty="0">
              <a:effectLst/>
              <a:ea typeface="Calibri" panose="020F0502020204030204" pitchFamily="34" charset="0"/>
              <a:cs typeface="Arial" panose="020B0604020202020204" pitchFamily="34" charset="0"/>
            </a:endParaRPr>
          </a:p>
          <a:p>
            <a:pPr>
              <a:lnSpc>
                <a:spcPct val="90000"/>
              </a:lnSpc>
            </a:pPr>
            <a:endParaRPr lang="en-GB" sz="1400" b="1" dirty="0">
              <a:ea typeface="Calibri" panose="020F0502020204030204" pitchFamily="34" charset="0"/>
              <a:cs typeface="Arial" panose="020B0604020202020204" pitchFamily="34" charset="0"/>
            </a:endParaRPr>
          </a:p>
          <a:p>
            <a:pPr>
              <a:lnSpc>
                <a:spcPct val="90000"/>
              </a:lnSpc>
            </a:pPr>
            <a:endParaRPr lang="en-GB" sz="1400" b="1" dirty="0">
              <a:effectLst/>
              <a:ea typeface="Calibri" panose="020F0502020204030204" pitchFamily="34" charset="0"/>
              <a:cs typeface="Arial" panose="020B0604020202020204" pitchFamily="34" charset="0"/>
            </a:endParaRPr>
          </a:p>
          <a:p>
            <a:pPr>
              <a:lnSpc>
                <a:spcPct val="90000"/>
              </a:lnSpc>
            </a:pPr>
            <a:r>
              <a:rPr lang="en-GB" sz="1600" dirty="0">
                <a:latin typeface="Calibri" panose="020F0502020204030204" pitchFamily="34" charset="0"/>
                <a:ea typeface="Calibri" panose="020F0502020204030204" pitchFamily="34" charset="0"/>
                <a:cs typeface="Calibri" panose="020F0502020204030204" pitchFamily="34" charset="0"/>
              </a:rPr>
              <a:t>M</a:t>
            </a:r>
            <a:r>
              <a:rPr lang="en-GB" sz="1600" dirty="0">
                <a:effectLst/>
                <a:latin typeface="Calibri" panose="020F0502020204030204" pitchFamily="34" charset="0"/>
                <a:ea typeface="Calibri" panose="020F0502020204030204" pitchFamily="34" charset="0"/>
                <a:cs typeface="Calibri" panose="020F0502020204030204" pitchFamily="34" charset="0"/>
              </a:rPr>
              <a:t>edical gynaecology and complex contraception provided by Dr Nabanita Ghosh Associate Specialist and i</a:t>
            </a:r>
            <a:r>
              <a:rPr lang="en-GB" sz="1600" dirty="0">
                <a:latin typeface="Calibri" panose="020F0502020204030204" pitchFamily="34" charset="0"/>
                <a:cs typeface="Calibri" panose="020F0502020204030204" pitchFamily="34" charset="0"/>
              </a:rPr>
              <a:t>n the process of appointing a menopause specialist</a:t>
            </a:r>
          </a:p>
          <a:p>
            <a:pPr marL="0" indent="0">
              <a:lnSpc>
                <a:spcPct val="90000"/>
              </a:lnSpc>
              <a:buNone/>
            </a:pPr>
            <a:endParaRPr lang="en-GB" sz="1600" dirty="0">
              <a:latin typeface="Calibri" panose="020F0502020204030204" pitchFamily="34" charset="0"/>
              <a:cs typeface="Calibri" panose="020F0502020204030204" pitchFamily="34" charset="0"/>
            </a:endParaRPr>
          </a:p>
          <a:p>
            <a:pPr>
              <a:lnSpc>
                <a:spcPct val="90000"/>
              </a:lnSpc>
            </a:pPr>
            <a:r>
              <a:rPr lang="en-GB" sz="1600" dirty="0">
                <a:latin typeface="Calibri" panose="020F0502020204030204" pitchFamily="34" charset="0"/>
                <a:cs typeface="Calibri" panose="020F0502020204030204" pitchFamily="34" charset="0"/>
              </a:rPr>
              <a:t>3 elements to the service </a:t>
            </a:r>
          </a:p>
          <a:p>
            <a:pPr lvl="1">
              <a:lnSpc>
                <a:spcPct val="90000"/>
              </a:lnSpc>
            </a:pPr>
            <a:r>
              <a:rPr lang="en-GB" dirty="0">
                <a:latin typeface="Calibri" panose="020F0502020204030204" pitchFamily="34" charset="0"/>
                <a:cs typeface="Calibri" panose="020F0502020204030204" pitchFamily="34" charset="0"/>
              </a:rPr>
              <a:t>Benign Gynae</a:t>
            </a:r>
          </a:p>
          <a:p>
            <a:pPr lvl="1">
              <a:lnSpc>
                <a:spcPct val="90000"/>
              </a:lnSpc>
            </a:pPr>
            <a:r>
              <a:rPr lang="en-GB" dirty="0">
                <a:latin typeface="Calibri" panose="020F0502020204030204" pitchFamily="34" charset="0"/>
                <a:cs typeface="Calibri" panose="020F0502020204030204" pitchFamily="34" charset="0"/>
              </a:rPr>
              <a:t>Complex Contraception </a:t>
            </a:r>
          </a:p>
          <a:p>
            <a:pPr lvl="1">
              <a:lnSpc>
                <a:spcPct val="90000"/>
              </a:lnSpc>
            </a:pPr>
            <a:r>
              <a:rPr lang="en-GB" dirty="0">
                <a:latin typeface="Calibri" panose="020F0502020204030204" pitchFamily="34" charset="0"/>
                <a:cs typeface="Calibri" panose="020F0502020204030204" pitchFamily="34" charset="0"/>
              </a:rPr>
              <a:t>Menopause care </a:t>
            </a:r>
          </a:p>
          <a:p>
            <a:pPr lvl="1">
              <a:lnSpc>
                <a:spcPct val="90000"/>
              </a:lnSpc>
            </a:pPr>
            <a:endParaRPr lang="en-GB" dirty="0">
              <a:latin typeface="Calibri" panose="020F0502020204030204" pitchFamily="34" charset="0"/>
              <a:cs typeface="Calibri" panose="020F0502020204030204" pitchFamily="34" charset="0"/>
            </a:endParaRPr>
          </a:p>
          <a:p>
            <a:pPr>
              <a:lnSpc>
                <a:spcPct val="90000"/>
              </a:lnSpc>
            </a:pPr>
            <a:r>
              <a:rPr lang="en-GB" sz="1600" b="0" i="0" dirty="0">
                <a:effectLst/>
                <a:latin typeface="Calibri" panose="020F0502020204030204" pitchFamily="34" charset="0"/>
                <a:cs typeface="Calibri" panose="020F0502020204030204" pitchFamily="34" charset="0"/>
                <a:hlinkClick r:id="rId2"/>
              </a:rPr>
              <a:t>The Choices Centre</a:t>
            </a:r>
            <a:r>
              <a:rPr lang="en-GB" sz="1600" b="0" i="0" dirty="0">
                <a:effectLst/>
                <a:latin typeface="Calibri" panose="020F0502020204030204" pitchFamily="34" charset="0"/>
                <a:cs typeface="Calibri" panose="020F0502020204030204" pitchFamily="34" charset="0"/>
              </a:rPr>
              <a:t>   </a:t>
            </a:r>
            <a:br>
              <a:rPr lang="en-GB" sz="1600" b="0" i="0" dirty="0">
                <a:effectLst/>
                <a:latin typeface="Calibri" panose="020F0502020204030204" pitchFamily="34" charset="0"/>
                <a:cs typeface="Calibri" panose="020F0502020204030204" pitchFamily="34" charset="0"/>
              </a:rPr>
            </a:br>
            <a:r>
              <a:rPr lang="en-GB" sz="1600" b="0" i="0" dirty="0">
                <a:effectLst/>
                <a:latin typeface="Calibri" panose="020F0502020204030204" pitchFamily="34" charset="0"/>
                <a:cs typeface="Calibri" panose="020F0502020204030204" pitchFamily="34" charset="0"/>
              </a:rPr>
              <a:t>1 High Bank Side</a:t>
            </a:r>
            <a:br>
              <a:rPr lang="en-GB" sz="1600" b="0" i="0" dirty="0">
                <a:effectLst/>
                <a:latin typeface="Calibri" panose="020F0502020204030204" pitchFamily="34" charset="0"/>
                <a:cs typeface="Calibri" panose="020F0502020204030204" pitchFamily="34" charset="0"/>
              </a:rPr>
            </a:br>
            <a:r>
              <a:rPr lang="en-GB" sz="1600" b="0" i="0" dirty="0">
                <a:effectLst/>
                <a:latin typeface="Calibri" panose="020F0502020204030204" pitchFamily="34" charset="0"/>
                <a:cs typeface="Calibri" panose="020F0502020204030204" pitchFamily="34" charset="0"/>
              </a:rPr>
              <a:t>Stockport</a:t>
            </a:r>
            <a:br>
              <a:rPr lang="en-GB" sz="1600" b="0" i="0" dirty="0">
                <a:effectLst/>
                <a:latin typeface="Calibri" panose="020F0502020204030204" pitchFamily="34" charset="0"/>
                <a:cs typeface="Calibri" panose="020F0502020204030204" pitchFamily="34" charset="0"/>
              </a:rPr>
            </a:br>
            <a:r>
              <a:rPr lang="en-GB" sz="1600" b="0" i="0" dirty="0">
                <a:effectLst/>
                <a:latin typeface="Calibri" panose="020F0502020204030204" pitchFamily="34" charset="0"/>
                <a:cs typeface="Calibri" panose="020F0502020204030204" pitchFamily="34" charset="0"/>
              </a:rPr>
              <a:t>SK1 1HG</a:t>
            </a:r>
          </a:p>
          <a:p>
            <a:pPr marL="0" indent="0">
              <a:lnSpc>
                <a:spcPct val="90000"/>
              </a:lnSpc>
              <a:buNone/>
            </a:pPr>
            <a:r>
              <a:rPr lang="en-GB" sz="1600" b="1" dirty="0">
                <a:latin typeface="Calibri" panose="020F0502020204030204" pitchFamily="34" charset="0"/>
                <a:ea typeface="Calibri" panose="020F0502020204030204" pitchFamily="34" charset="0"/>
                <a:cs typeface="Calibri" panose="020F0502020204030204" pitchFamily="34" charset="0"/>
              </a:rPr>
              <a:t>       </a:t>
            </a:r>
            <a:r>
              <a:rPr lang="en-GB" sz="1600" b="1" dirty="0">
                <a:effectLst/>
                <a:latin typeface="Calibri" panose="020F0502020204030204" pitchFamily="34" charset="0"/>
                <a:ea typeface="Calibri" panose="020F0502020204030204" pitchFamily="34" charset="0"/>
                <a:cs typeface="Calibri" panose="020F0502020204030204" pitchFamily="34" charset="0"/>
              </a:rPr>
              <a:t>0161 507 9492</a:t>
            </a:r>
          </a:p>
          <a:p>
            <a:pPr marL="0" indent="0">
              <a:lnSpc>
                <a:spcPct val="90000"/>
              </a:lnSpc>
              <a:buNone/>
            </a:pPr>
            <a:r>
              <a:rPr lang="en-GB" sz="1600" dirty="0">
                <a:effectLst/>
                <a:latin typeface="Calibri" panose="020F0502020204030204" pitchFamily="34" charset="0"/>
                <a:ea typeface="Calibri" panose="020F0502020204030204" pitchFamily="34" charset="0"/>
                <a:cs typeface="Calibri" panose="020F0502020204030204" pitchFamily="34" charset="0"/>
              </a:rPr>
              <a:t>       Choose option 1 for Community Gynae</a:t>
            </a:r>
          </a:p>
          <a:p>
            <a:pPr>
              <a:lnSpc>
                <a:spcPct val="90000"/>
              </a:lnSpc>
            </a:pPr>
            <a:endParaRPr lang="en-GB" sz="1400" b="0" i="0" dirty="0">
              <a:effectLst/>
              <a:latin typeface="Hind" panose="02000000000000000000" pitchFamily="2" charset="0"/>
            </a:endParaRPr>
          </a:p>
          <a:p>
            <a:pPr marL="457200" lvl="1" indent="0">
              <a:lnSpc>
                <a:spcPct val="90000"/>
              </a:lnSpc>
              <a:buNone/>
            </a:pPr>
            <a:endParaRPr lang="en-GB" sz="1400" dirty="0"/>
          </a:p>
          <a:p>
            <a:pPr marL="457200" lvl="1" indent="0">
              <a:lnSpc>
                <a:spcPct val="90000"/>
              </a:lnSpc>
              <a:buNone/>
            </a:pPr>
            <a:endParaRPr lang="en-GB" sz="1400" dirty="0"/>
          </a:p>
          <a:p>
            <a:pPr marL="0" indent="0">
              <a:lnSpc>
                <a:spcPct val="90000"/>
              </a:lnSpc>
              <a:buNone/>
            </a:pPr>
            <a:endParaRPr lang="en-GB" sz="1400" dirty="0"/>
          </a:p>
        </p:txBody>
      </p:sp>
    </p:spTree>
    <p:extLst>
      <p:ext uri="{BB962C8B-B14F-4D97-AF65-F5344CB8AC3E}">
        <p14:creationId xmlns:p14="http://schemas.microsoft.com/office/powerpoint/2010/main" val="26714552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73974-EEF8-4943-8472-44B21CD3D620}"/>
              </a:ext>
            </a:extLst>
          </p:cNvPr>
          <p:cNvSpPr>
            <a:spLocks noGrp="1"/>
          </p:cNvSpPr>
          <p:nvPr>
            <p:ph type="title"/>
          </p:nvPr>
        </p:nvSpPr>
        <p:spPr/>
        <p:txBody>
          <a:bodyPr/>
          <a:lstStyle/>
          <a:p>
            <a:r>
              <a:rPr lang="en-GB" dirty="0"/>
              <a:t>How to refer </a:t>
            </a:r>
          </a:p>
        </p:txBody>
      </p:sp>
      <p:sp>
        <p:nvSpPr>
          <p:cNvPr id="3" name="Content Placeholder 2">
            <a:extLst>
              <a:ext uri="{FF2B5EF4-FFF2-40B4-BE49-F238E27FC236}">
                <a16:creationId xmlns:a16="http://schemas.microsoft.com/office/drawing/2014/main" id="{92011A44-A161-4812-A920-F1F953CE7A9F}"/>
              </a:ext>
            </a:extLst>
          </p:cNvPr>
          <p:cNvSpPr>
            <a:spLocks noGrp="1"/>
          </p:cNvSpPr>
          <p:nvPr>
            <p:ph idx="1"/>
          </p:nvPr>
        </p:nvSpPr>
        <p:spPr/>
        <p:txBody>
          <a:bodyPr/>
          <a:lstStyle/>
          <a:p>
            <a:r>
              <a:rPr lang="en-GB" dirty="0"/>
              <a:t>Electronic referral system </a:t>
            </a:r>
          </a:p>
          <a:p>
            <a:endParaRPr lang="en-GB" dirty="0"/>
          </a:p>
          <a:p>
            <a:r>
              <a:rPr lang="en-GB" dirty="0"/>
              <a:t>Locala Community Gynae </a:t>
            </a:r>
          </a:p>
          <a:p>
            <a:pPr lvl="1"/>
            <a:r>
              <a:rPr lang="en-GB" dirty="0"/>
              <a:t>Select </a:t>
            </a:r>
            <a:r>
              <a:rPr lang="en-GB" b="1" dirty="0"/>
              <a:t>Advice request </a:t>
            </a:r>
            <a:r>
              <a:rPr lang="en-GB" dirty="0"/>
              <a:t>for ‘Advice and Guidance’</a:t>
            </a:r>
          </a:p>
          <a:p>
            <a:pPr lvl="1"/>
            <a:r>
              <a:rPr lang="en-GB" dirty="0"/>
              <a:t>Select </a:t>
            </a:r>
            <a:r>
              <a:rPr lang="en-GB" b="1" dirty="0"/>
              <a:t>Appointment request </a:t>
            </a:r>
            <a:r>
              <a:rPr lang="en-GB" dirty="0"/>
              <a:t>for appointment </a:t>
            </a:r>
          </a:p>
          <a:p>
            <a:endParaRPr lang="en-GB" dirty="0"/>
          </a:p>
          <a:p>
            <a:endParaRPr lang="en-GB" dirty="0"/>
          </a:p>
        </p:txBody>
      </p:sp>
    </p:spTree>
    <p:extLst>
      <p:ext uri="{BB962C8B-B14F-4D97-AF65-F5344CB8AC3E}">
        <p14:creationId xmlns:p14="http://schemas.microsoft.com/office/powerpoint/2010/main" val="3239133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2E447C09-93EC-426B-BB00-C5EE63146C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0525" y="1500468"/>
            <a:ext cx="11801475" cy="3401216"/>
          </a:xfrm>
          <a:prstGeom prst="rect">
            <a:avLst/>
          </a:prstGeom>
        </p:spPr>
      </p:pic>
    </p:spTree>
    <p:extLst>
      <p:ext uri="{BB962C8B-B14F-4D97-AF65-F5344CB8AC3E}">
        <p14:creationId xmlns:p14="http://schemas.microsoft.com/office/powerpoint/2010/main" val="38708900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4091D54B-59AB-4A5E-8E9E-0421BD66D4F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4" name="Rectangle 13">
              <a:extLst>
                <a:ext uri="{FF2B5EF4-FFF2-40B4-BE49-F238E27FC236}">
                  <a16:creationId xmlns:a16="http://schemas.microsoft.com/office/drawing/2014/main" id="{547CE62E-FFFD-4A1F-BA78-C3B89C36FC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Freeform 5">
              <a:extLst>
                <a:ext uri="{FF2B5EF4-FFF2-40B4-BE49-F238E27FC236}">
                  <a16:creationId xmlns:a16="http://schemas.microsoft.com/office/drawing/2014/main" id="{AE51FD27-6B6A-4D21-BF22-245DA9BD0B3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7" name="Rectangle 16">
            <a:extLst>
              <a:ext uri="{FF2B5EF4-FFF2-40B4-BE49-F238E27FC236}">
                <a16:creationId xmlns:a16="http://schemas.microsoft.com/office/drawing/2014/main" id="{B8144315-1C5A-4185-A952-25D98D303D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746A2D05-B177-4244-9732-51BE006C3520}"/>
              </a:ext>
            </a:extLst>
          </p:cNvPr>
          <p:cNvSpPr>
            <a:spLocks noGrp="1"/>
          </p:cNvSpPr>
          <p:nvPr>
            <p:ph type="title"/>
          </p:nvPr>
        </p:nvSpPr>
        <p:spPr>
          <a:xfrm>
            <a:off x="8382055" y="1241266"/>
            <a:ext cx="3161016" cy="3153753"/>
          </a:xfrm>
        </p:spPr>
        <p:txBody>
          <a:bodyPr vert="horz" lIns="91440" tIns="45720" rIns="91440" bIns="45720" rtlCol="0" anchor="b">
            <a:normAutofit/>
          </a:bodyPr>
          <a:lstStyle/>
          <a:p>
            <a:r>
              <a:rPr lang="en-US" sz="3800" b="0" i="0" kern="1200">
                <a:solidFill>
                  <a:srgbClr val="EBEBEB"/>
                </a:solidFill>
                <a:latin typeface="+mj-lt"/>
                <a:ea typeface="+mj-ea"/>
                <a:cs typeface="+mj-cs"/>
              </a:rPr>
              <a:t>Referral Criteria Menopause Care </a:t>
            </a:r>
          </a:p>
        </p:txBody>
      </p:sp>
      <p:grpSp>
        <p:nvGrpSpPr>
          <p:cNvPr id="19" name="Group 18">
            <a:extLst>
              <a:ext uri="{FF2B5EF4-FFF2-40B4-BE49-F238E27FC236}">
                <a16:creationId xmlns:a16="http://schemas.microsoft.com/office/drawing/2014/main" id="{25A657F0-42F3-40D3-BC75-7DA1F5C6A22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3332" y="396837"/>
            <a:ext cx="7906665" cy="6058999"/>
            <a:chOff x="423332" y="396837"/>
            <a:chExt cx="7906665" cy="6058999"/>
          </a:xfrm>
        </p:grpSpPr>
        <p:sp>
          <p:nvSpPr>
            <p:cNvPr id="20" name="Rectangle 19">
              <a:extLst>
                <a:ext uri="{FF2B5EF4-FFF2-40B4-BE49-F238E27FC236}">
                  <a16:creationId xmlns:a16="http://schemas.microsoft.com/office/drawing/2014/main" id="{2E94FF68-7A60-47B7-AB98-1674FC7F2D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flipH="1">
              <a:off x="423332" y="402165"/>
              <a:ext cx="678513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5">
              <a:extLst>
                <a:ext uri="{FF2B5EF4-FFF2-40B4-BE49-F238E27FC236}">
                  <a16:creationId xmlns:a16="http://schemas.microsoft.com/office/drawing/2014/main" id="{42B4F8D7-4E9C-45EF-9072-1AF32CEF71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5400000" flipH="1">
              <a:off x="4616676" y="2801722"/>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2" name="Freeform 5">
              <a:extLst>
                <a:ext uri="{FF2B5EF4-FFF2-40B4-BE49-F238E27FC236}">
                  <a16:creationId xmlns:a16="http://schemas.microsoft.com/office/drawing/2014/main" id="{3ECBDDDB-593C-40F0-8E80-AA75798EE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5677511" flipH="1">
              <a:off x="6459831" y="1826079"/>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graphicFrame>
        <p:nvGraphicFramePr>
          <p:cNvPr id="8" name="Content Placeholder 7">
            <a:extLst>
              <a:ext uri="{FF2B5EF4-FFF2-40B4-BE49-F238E27FC236}">
                <a16:creationId xmlns:a16="http://schemas.microsoft.com/office/drawing/2014/main" id="{33A3A094-9C6E-4AC3-8297-A15A8981BBD6}"/>
              </a:ext>
            </a:extLst>
          </p:cNvPr>
          <p:cNvGraphicFramePr>
            <a:graphicFrameLocks noGrp="1"/>
          </p:cNvGraphicFramePr>
          <p:nvPr>
            <p:ph idx="1"/>
            <p:extLst>
              <p:ext uri="{D42A27DB-BD31-4B8C-83A1-F6EECF244321}">
                <p14:modId xmlns:p14="http://schemas.microsoft.com/office/powerpoint/2010/main" val="1237278108"/>
              </p:ext>
            </p:extLst>
          </p:nvPr>
        </p:nvGraphicFramePr>
        <p:xfrm>
          <a:off x="423332" y="284086"/>
          <a:ext cx="7222166" cy="6353526"/>
        </p:xfrm>
        <a:graphic>
          <a:graphicData uri="http://schemas.openxmlformats.org/drawingml/2006/table">
            <a:tbl>
              <a:tblPr firstRow="1" bandRow="1">
                <a:tableStyleId>{5C22544A-7EE6-4342-B048-85BDC9FD1C3A}</a:tableStyleId>
              </a:tblPr>
              <a:tblGrid>
                <a:gridCol w="3375343">
                  <a:extLst>
                    <a:ext uri="{9D8B030D-6E8A-4147-A177-3AD203B41FA5}">
                      <a16:colId xmlns:a16="http://schemas.microsoft.com/office/drawing/2014/main" val="3392552233"/>
                    </a:ext>
                  </a:extLst>
                </a:gridCol>
                <a:gridCol w="3846823">
                  <a:extLst>
                    <a:ext uri="{9D8B030D-6E8A-4147-A177-3AD203B41FA5}">
                      <a16:colId xmlns:a16="http://schemas.microsoft.com/office/drawing/2014/main" val="4033557650"/>
                    </a:ext>
                  </a:extLst>
                </a:gridCol>
              </a:tblGrid>
              <a:tr h="1042396">
                <a:tc>
                  <a:txBody>
                    <a:bodyPr/>
                    <a:lstStyle/>
                    <a:p>
                      <a:pPr algn="ctr" fontAlgn="ctr"/>
                      <a:r>
                        <a:rPr lang="en-GB" sz="1800" b="1" i="0" u="none" strike="noStrike" dirty="0">
                          <a:solidFill>
                            <a:schemeClr val="tx1"/>
                          </a:solidFill>
                          <a:effectLst/>
                          <a:latin typeface="Calibri" panose="020F0502020204030204" pitchFamily="34" charset="0"/>
                        </a:rPr>
                        <a:t>Referral Criteria </a:t>
                      </a:r>
                    </a:p>
                  </a:txBody>
                  <a:tcPr marL="6802" marR="6802" marT="6802" marB="0" anchor="ctr"/>
                </a:tc>
                <a:tc>
                  <a:txBody>
                    <a:bodyPr/>
                    <a:lstStyle/>
                    <a:p>
                      <a:pPr algn="ctr" fontAlgn="ctr"/>
                      <a:r>
                        <a:rPr lang="en-GB" sz="1800" b="1" i="0" u="none" strike="noStrike" dirty="0">
                          <a:solidFill>
                            <a:schemeClr val="tx1"/>
                          </a:solidFill>
                          <a:effectLst/>
                          <a:latin typeface="Calibri" panose="020F0502020204030204" pitchFamily="34" charset="0"/>
                        </a:rPr>
                        <a:t>Information and Investigations for GPs prior to referral </a:t>
                      </a:r>
                    </a:p>
                  </a:txBody>
                  <a:tcPr marL="6802" marR="6802" marT="6802" marB="0" anchor="ctr"/>
                </a:tc>
                <a:extLst>
                  <a:ext uri="{0D108BD9-81ED-4DB2-BD59-A6C34878D82A}">
                    <a16:rowId xmlns:a16="http://schemas.microsoft.com/office/drawing/2014/main" val="499374675"/>
                  </a:ext>
                </a:extLst>
              </a:tr>
              <a:tr h="1219956">
                <a:tc>
                  <a:txBody>
                    <a:bodyPr/>
                    <a:lstStyle/>
                    <a:p>
                      <a:pPr algn="l" fontAlgn="ctr"/>
                      <a:r>
                        <a:rPr lang="en-GB" sz="1400" b="1" u="none" strike="noStrike" dirty="0">
                          <a:effectLst/>
                        </a:rPr>
                        <a:t>Premature ovarian insufficiency </a:t>
                      </a:r>
                      <a:r>
                        <a:rPr lang="en-GB" sz="1400" u="none" strike="noStrike" dirty="0">
                          <a:effectLst/>
                        </a:rPr>
                        <a:t>&lt; 40 (POI) &amp; Early Menopause &lt;45</a:t>
                      </a:r>
                      <a:endParaRPr lang="en-GB" sz="1400" b="0" i="0" u="none" strike="noStrike" dirty="0">
                        <a:solidFill>
                          <a:srgbClr val="366092"/>
                        </a:solidFill>
                        <a:effectLst/>
                        <a:latin typeface="Calibri" panose="020F0502020204030204" pitchFamily="34" charset="0"/>
                      </a:endParaRPr>
                    </a:p>
                  </a:txBody>
                  <a:tcPr marL="6802" marR="6802" marT="6802" marB="0" anchor="ctr"/>
                </a:tc>
                <a:tc>
                  <a:txBody>
                    <a:bodyPr/>
                    <a:lstStyle/>
                    <a:p>
                      <a:pPr algn="l" fontAlgn="ctr"/>
                      <a:r>
                        <a:rPr lang="en-GB" sz="1100" u="none" strike="noStrike" dirty="0">
                          <a:effectLst/>
                        </a:rPr>
                        <a:t>FSH Levels to be done twice - 6 weeks apart and levels &gt;30IU/L confirm POI &amp; early menopause.  If patient has periods with menopausal symptoms ideally send bloods Day 1 - Day 5 of period.     * Bloods only to be done for patients under the age of 45</a:t>
                      </a:r>
                      <a:endParaRPr lang="en-GB" sz="1100" b="0" i="0" u="none" strike="noStrike" dirty="0">
                        <a:solidFill>
                          <a:srgbClr val="366092"/>
                        </a:solidFill>
                        <a:effectLst/>
                        <a:latin typeface="Calibri" panose="020F0502020204030204" pitchFamily="34" charset="0"/>
                      </a:endParaRPr>
                    </a:p>
                  </a:txBody>
                  <a:tcPr marL="6802" marR="6802" marT="6802" marB="0" anchor="ctr"/>
                </a:tc>
                <a:extLst>
                  <a:ext uri="{0D108BD9-81ED-4DB2-BD59-A6C34878D82A}">
                    <a16:rowId xmlns:a16="http://schemas.microsoft.com/office/drawing/2014/main" val="3963431130"/>
                  </a:ext>
                </a:extLst>
              </a:tr>
              <a:tr h="249629">
                <a:tc>
                  <a:txBody>
                    <a:bodyPr/>
                    <a:lstStyle/>
                    <a:p>
                      <a:pPr algn="l" fontAlgn="b"/>
                      <a:r>
                        <a:rPr lang="en-GB" sz="1100" u="none" strike="noStrike">
                          <a:effectLst/>
                        </a:rPr>
                        <a:t> </a:t>
                      </a:r>
                      <a:endParaRPr lang="en-GB" sz="1100" b="0" i="0" u="none" strike="noStrike">
                        <a:solidFill>
                          <a:srgbClr val="366092"/>
                        </a:solidFill>
                        <a:effectLst/>
                        <a:latin typeface="Symbol" panose="05050102010706020507" pitchFamily="18" charset="2"/>
                      </a:endParaRPr>
                    </a:p>
                  </a:txBody>
                  <a:tcPr marL="6802" marR="6802" marT="6802" marB="0" anchor="b"/>
                </a:tc>
                <a:tc>
                  <a:txBody>
                    <a:bodyPr/>
                    <a:lstStyle/>
                    <a:p>
                      <a:pPr algn="l" fontAlgn="ctr"/>
                      <a:r>
                        <a:rPr lang="en-GB" sz="1100" u="none" strike="noStrike">
                          <a:effectLst/>
                        </a:rPr>
                        <a:t>-Refer for Baseline DEXA scan if FSH is raised</a:t>
                      </a:r>
                      <a:endParaRPr lang="en-GB" sz="1100" b="0" i="0" u="none" strike="noStrike">
                        <a:solidFill>
                          <a:srgbClr val="366092"/>
                        </a:solidFill>
                        <a:effectLst/>
                        <a:latin typeface="Calibri" panose="020F0502020204030204" pitchFamily="34" charset="0"/>
                      </a:endParaRPr>
                    </a:p>
                  </a:txBody>
                  <a:tcPr marL="6802" marR="6802" marT="6802" marB="0" anchor="ctr"/>
                </a:tc>
                <a:extLst>
                  <a:ext uri="{0D108BD9-81ED-4DB2-BD59-A6C34878D82A}">
                    <a16:rowId xmlns:a16="http://schemas.microsoft.com/office/drawing/2014/main" val="2440298496"/>
                  </a:ext>
                </a:extLst>
              </a:tr>
              <a:tr h="816035">
                <a:tc>
                  <a:txBody>
                    <a:bodyPr/>
                    <a:lstStyle/>
                    <a:p>
                      <a:pPr algn="l" fontAlgn="ctr"/>
                      <a:r>
                        <a:rPr lang="en-GB" sz="1400" b="1" u="none" strike="noStrike" dirty="0">
                          <a:effectLst/>
                        </a:rPr>
                        <a:t>Complex medical conditions</a:t>
                      </a:r>
                      <a:r>
                        <a:rPr lang="en-GB" sz="1400" u="none" strike="noStrike" dirty="0">
                          <a:effectLst/>
                        </a:rPr>
                        <a:t>: multiple risk factors for CVD/</a:t>
                      </a:r>
                      <a:r>
                        <a:rPr lang="en-GB" sz="1400" u="none" strike="noStrike" dirty="0" err="1">
                          <a:effectLst/>
                        </a:rPr>
                        <a:t>VTEEstrogen</a:t>
                      </a:r>
                      <a:r>
                        <a:rPr lang="en-GB" sz="1400" u="none" strike="noStrike" dirty="0">
                          <a:effectLst/>
                        </a:rPr>
                        <a:t> dependent cancers , complex medical problems z, endometriosis  </a:t>
                      </a:r>
                      <a:endParaRPr lang="en-GB" sz="1400" b="0" i="0" u="none" strike="noStrike" dirty="0">
                        <a:solidFill>
                          <a:srgbClr val="366092"/>
                        </a:solidFill>
                        <a:effectLst/>
                        <a:latin typeface="Calibri" panose="020F0502020204030204" pitchFamily="34" charset="0"/>
                      </a:endParaRPr>
                    </a:p>
                  </a:txBody>
                  <a:tcPr marL="6802" marR="6802" marT="6802" marB="0" anchor="ctr"/>
                </a:tc>
                <a:tc>
                  <a:txBody>
                    <a:bodyPr/>
                    <a:lstStyle/>
                    <a:p>
                      <a:pPr algn="l" fontAlgn="b"/>
                      <a:r>
                        <a:rPr lang="en-GB" sz="1100" u="none" strike="noStrike">
                          <a:effectLst/>
                        </a:rPr>
                        <a:t> </a:t>
                      </a:r>
                      <a:endParaRPr lang="en-GB" sz="1100" b="0" i="0" u="none" strike="noStrike">
                        <a:solidFill>
                          <a:srgbClr val="366092"/>
                        </a:solidFill>
                        <a:effectLst/>
                        <a:latin typeface="Calibri" panose="020F0502020204030204" pitchFamily="34" charset="0"/>
                      </a:endParaRPr>
                    </a:p>
                  </a:txBody>
                  <a:tcPr marL="6802" marR="6802" marT="6802" marB="0" anchor="b"/>
                </a:tc>
                <a:extLst>
                  <a:ext uri="{0D108BD9-81ED-4DB2-BD59-A6C34878D82A}">
                    <a16:rowId xmlns:a16="http://schemas.microsoft.com/office/drawing/2014/main" val="1150030440"/>
                  </a:ext>
                </a:extLst>
              </a:tr>
              <a:tr h="1042396">
                <a:tc>
                  <a:txBody>
                    <a:bodyPr/>
                    <a:lstStyle/>
                    <a:p>
                      <a:pPr algn="l" fontAlgn="ctr"/>
                      <a:r>
                        <a:rPr lang="en-GB" sz="1100" u="none" strike="noStrike" dirty="0">
                          <a:effectLst/>
                        </a:rPr>
                        <a:t> </a:t>
                      </a:r>
                      <a:r>
                        <a:rPr lang="en-GB" sz="1400" b="1" u="none" strike="noStrike" dirty="0">
                          <a:effectLst/>
                        </a:rPr>
                        <a:t>Focal Migraines</a:t>
                      </a:r>
                      <a:endParaRPr lang="en-GB" sz="1400" b="1" i="0" u="none" strike="noStrike" dirty="0">
                        <a:solidFill>
                          <a:srgbClr val="366092"/>
                        </a:solidFill>
                        <a:effectLst/>
                        <a:latin typeface="Symbol" panose="05050102010706020507" pitchFamily="18" charset="2"/>
                      </a:endParaRPr>
                    </a:p>
                  </a:txBody>
                  <a:tcPr marL="6802" marR="6802" marT="6802" marB="0" anchor="ctr"/>
                </a:tc>
                <a:tc>
                  <a:txBody>
                    <a:bodyPr/>
                    <a:lstStyle/>
                    <a:p>
                      <a:pPr algn="l" fontAlgn="b"/>
                      <a:r>
                        <a:rPr lang="en-GB" sz="1100" u="none" strike="noStrike">
                          <a:effectLst/>
                        </a:rPr>
                        <a:t>Can Advise Low dose Transdermal HRT after counselling about risk of stroke ( Refer to Migraines and HRT on   British Menopause Society website https://thebms.org.uk/publications/factsheets/migraine-and-hrt/</a:t>
                      </a:r>
                      <a:endParaRPr lang="en-GB" sz="1100" b="0" i="0" u="none" strike="noStrike">
                        <a:solidFill>
                          <a:srgbClr val="366092"/>
                        </a:solidFill>
                        <a:effectLst/>
                        <a:latin typeface="Calibri" panose="020F0502020204030204" pitchFamily="34" charset="0"/>
                      </a:endParaRPr>
                    </a:p>
                  </a:txBody>
                  <a:tcPr marL="6802" marR="6802" marT="6802" marB="0" anchor="b"/>
                </a:tc>
                <a:extLst>
                  <a:ext uri="{0D108BD9-81ED-4DB2-BD59-A6C34878D82A}">
                    <a16:rowId xmlns:a16="http://schemas.microsoft.com/office/drawing/2014/main" val="582981232"/>
                  </a:ext>
                </a:extLst>
              </a:tr>
              <a:tr h="249629">
                <a:tc>
                  <a:txBody>
                    <a:bodyPr/>
                    <a:lstStyle/>
                    <a:p>
                      <a:pPr algn="l" fontAlgn="b"/>
                      <a:r>
                        <a:rPr lang="en-GB" sz="1400" b="1" u="none" strike="noStrike" dirty="0">
                          <a:effectLst/>
                        </a:rPr>
                        <a:t>Poor response </a:t>
                      </a:r>
                      <a:r>
                        <a:rPr lang="en-GB" sz="1400" u="none" strike="noStrike" dirty="0">
                          <a:effectLst/>
                        </a:rPr>
                        <a:t>to 2-3 HRT preparations</a:t>
                      </a:r>
                      <a:endParaRPr lang="en-GB" sz="1400" b="0" i="0" u="none" strike="noStrike" dirty="0">
                        <a:solidFill>
                          <a:srgbClr val="366092"/>
                        </a:solidFill>
                        <a:effectLst/>
                        <a:latin typeface="Calibri" panose="020F0502020204030204" pitchFamily="34" charset="0"/>
                      </a:endParaRPr>
                    </a:p>
                  </a:txBody>
                  <a:tcPr marL="6802" marR="6802" marT="6802" marB="0" anchor="b"/>
                </a:tc>
                <a:tc>
                  <a:txBody>
                    <a:bodyPr/>
                    <a:lstStyle/>
                    <a:p>
                      <a:pPr algn="l" fontAlgn="b"/>
                      <a:r>
                        <a:rPr lang="en-GB" sz="1100" u="none" strike="noStrike" dirty="0">
                          <a:effectLst/>
                        </a:rPr>
                        <a:t> </a:t>
                      </a:r>
                      <a:endParaRPr lang="en-GB" sz="1100" b="0" i="0" u="none" strike="noStrike" dirty="0">
                        <a:solidFill>
                          <a:srgbClr val="366092"/>
                        </a:solidFill>
                        <a:effectLst/>
                        <a:latin typeface="Calibri" panose="020F0502020204030204" pitchFamily="34" charset="0"/>
                      </a:endParaRPr>
                    </a:p>
                  </a:txBody>
                  <a:tcPr marL="6802" marR="6802" marT="6802" marB="0" anchor="b"/>
                </a:tc>
                <a:extLst>
                  <a:ext uri="{0D108BD9-81ED-4DB2-BD59-A6C34878D82A}">
                    <a16:rowId xmlns:a16="http://schemas.microsoft.com/office/drawing/2014/main" val="1723802866"/>
                  </a:ext>
                </a:extLst>
              </a:tr>
              <a:tr h="614075">
                <a:tc>
                  <a:txBody>
                    <a:bodyPr/>
                    <a:lstStyle/>
                    <a:p>
                      <a:pPr algn="l" fontAlgn="ctr"/>
                      <a:r>
                        <a:rPr lang="en-GB" sz="1100" u="none" strike="noStrike" dirty="0">
                          <a:effectLst/>
                        </a:rPr>
                        <a:t> </a:t>
                      </a:r>
                      <a:r>
                        <a:rPr lang="en-GB" sz="1400" b="1" u="none" strike="noStrike" dirty="0">
                          <a:effectLst/>
                        </a:rPr>
                        <a:t>Personal, Family History of VTE/Breast Cancer </a:t>
                      </a:r>
                      <a:r>
                        <a:rPr lang="en-GB" sz="1400" u="none" strike="noStrike" dirty="0">
                          <a:effectLst/>
                        </a:rPr>
                        <a:t>or HRT is contraindicated for any reason</a:t>
                      </a:r>
                      <a:endParaRPr lang="en-GB" sz="1400" b="0" i="0" u="none" strike="noStrike" dirty="0">
                        <a:solidFill>
                          <a:srgbClr val="366092"/>
                        </a:solidFill>
                        <a:effectLst/>
                        <a:latin typeface="Symbol" panose="05050102010706020507" pitchFamily="18" charset="2"/>
                      </a:endParaRPr>
                    </a:p>
                  </a:txBody>
                  <a:tcPr marL="6802" marR="6802" marT="6802" marB="0" anchor="ctr"/>
                </a:tc>
                <a:tc>
                  <a:txBody>
                    <a:bodyPr/>
                    <a:lstStyle/>
                    <a:p>
                      <a:pPr algn="l" fontAlgn="b"/>
                      <a:r>
                        <a:rPr lang="en-GB" sz="1100" u="none" strike="noStrike">
                          <a:effectLst/>
                        </a:rPr>
                        <a:t> </a:t>
                      </a:r>
                      <a:endParaRPr lang="en-GB" sz="1100" b="0" i="0" u="none" strike="noStrike">
                        <a:solidFill>
                          <a:srgbClr val="366092"/>
                        </a:solidFill>
                        <a:effectLst/>
                        <a:latin typeface="Calibri" panose="020F0502020204030204" pitchFamily="34" charset="0"/>
                      </a:endParaRPr>
                    </a:p>
                  </a:txBody>
                  <a:tcPr marL="6802" marR="6802" marT="6802" marB="0" anchor="b"/>
                </a:tc>
                <a:extLst>
                  <a:ext uri="{0D108BD9-81ED-4DB2-BD59-A6C34878D82A}">
                    <a16:rowId xmlns:a16="http://schemas.microsoft.com/office/drawing/2014/main" val="1761052616"/>
                  </a:ext>
                </a:extLst>
              </a:tr>
              <a:tr h="1042396">
                <a:tc>
                  <a:txBody>
                    <a:bodyPr/>
                    <a:lstStyle/>
                    <a:p>
                      <a:pPr algn="l" fontAlgn="ctr"/>
                      <a:r>
                        <a:rPr lang="en-GB" sz="1400" b="1" u="none" strike="noStrike" dirty="0">
                          <a:effectLst/>
                        </a:rPr>
                        <a:t>Bleeding problems </a:t>
                      </a:r>
                      <a:r>
                        <a:rPr lang="en-GB" sz="1400" u="none" strike="noStrike" dirty="0">
                          <a:effectLst/>
                        </a:rPr>
                        <a:t>on HRT</a:t>
                      </a:r>
                      <a:endParaRPr lang="en-GB" sz="1400" b="0" i="0" u="none" strike="noStrike" dirty="0">
                        <a:solidFill>
                          <a:srgbClr val="366092"/>
                        </a:solidFill>
                        <a:effectLst/>
                        <a:latin typeface="Calibri" panose="020F0502020204030204" pitchFamily="34" charset="0"/>
                      </a:endParaRPr>
                    </a:p>
                  </a:txBody>
                  <a:tcPr marL="6802" marR="6802" marT="6802" marB="0" anchor="ctr"/>
                </a:tc>
                <a:tc>
                  <a:txBody>
                    <a:bodyPr/>
                    <a:lstStyle/>
                    <a:p>
                      <a:pPr algn="l" fontAlgn="b"/>
                      <a:r>
                        <a:rPr lang="en-GB" sz="1100" u="none" strike="noStrike" dirty="0">
                          <a:effectLst/>
                        </a:rPr>
                        <a:t>Irregular bleeding in first 6 months of starting Continuous Combined HRT does not need investigating as it settles. If bleeding carries on beyond 6 months or has bleeding after a period of amenorrhoea needs referral to secondary care </a:t>
                      </a:r>
                      <a:endParaRPr lang="en-GB" sz="1100" b="0" i="0" u="none" strike="noStrike" dirty="0">
                        <a:solidFill>
                          <a:srgbClr val="366092"/>
                        </a:solidFill>
                        <a:effectLst/>
                        <a:latin typeface="Calibri" panose="020F0502020204030204" pitchFamily="34" charset="0"/>
                      </a:endParaRPr>
                    </a:p>
                  </a:txBody>
                  <a:tcPr marL="6802" marR="6802" marT="6802" marB="0" anchor="b"/>
                </a:tc>
                <a:extLst>
                  <a:ext uri="{0D108BD9-81ED-4DB2-BD59-A6C34878D82A}">
                    <a16:rowId xmlns:a16="http://schemas.microsoft.com/office/drawing/2014/main" val="1281634715"/>
                  </a:ext>
                </a:extLst>
              </a:tr>
            </a:tbl>
          </a:graphicData>
        </a:graphic>
      </p:graphicFrame>
    </p:spTree>
    <p:extLst>
      <p:ext uri="{BB962C8B-B14F-4D97-AF65-F5344CB8AC3E}">
        <p14:creationId xmlns:p14="http://schemas.microsoft.com/office/powerpoint/2010/main" val="21017614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3" name="Group 42">
            <a:extLst>
              <a:ext uri="{FF2B5EF4-FFF2-40B4-BE49-F238E27FC236}">
                <a16:creationId xmlns:a16="http://schemas.microsoft.com/office/drawing/2014/main" id="{4091D54B-59AB-4A5E-8E9E-0421BD66D4F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44" name="Rectangle 43">
              <a:extLst>
                <a:ext uri="{FF2B5EF4-FFF2-40B4-BE49-F238E27FC236}">
                  <a16:creationId xmlns:a16="http://schemas.microsoft.com/office/drawing/2014/main" id="{547CE62E-FFFD-4A1F-BA78-C3B89C36FC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0" name="Freeform 5">
              <a:extLst>
                <a:ext uri="{FF2B5EF4-FFF2-40B4-BE49-F238E27FC236}">
                  <a16:creationId xmlns:a16="http://schemas.microsoft.com/office/drawing/2014/main" id="{AE51FD27-6B6A-4D21-BF22-245DA9BD0B3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47" name="Rectangle 46">
            <a:extLst>
              <a:ext uri="{FF2B5EF4-FFF2-40B4-BE49-F238E27FC236}">
                <a16:creationId xmlns:a16="http://schemas.microsoft.com/office/drawing/2014/main" id="{B8144315-1C5A-4185-A952-25D98D303D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7E6325FA-1E62-4256-9987-019523EEF4A9}"/>
              </a:ext>
            </a:extLst>
          </p:cNvPr>
          <p:cNvSpPr>
            <a:spLocks noGrp="1"/>
          </p:cNvSpPr>
          <p:nvPr>
            <p:ph type="title"/>
          </p:nvPr>
        </p:nvSpPr>
        <p:spPr>
          <a:xfrm>
            <a:off x="8382055" y="1241266"/>
            <a:ext cx="3161016" cy="3153753"/>
          </a:xfrm>
        </p:spPr>
        <p:txBody>
          <a:bodyPr vert="horz" lIns="91440" tIns="45720" rIns="91440" bIns="45720" rtlCol="0" anchor="b">
            <a:normAutofit/>
          </a:bodyPr>
          <a:lstStyle/>
          <a:p>
            <a:pPr>
              <a:lnSpc>
                <a:spcPct val="90000"/>
              </a:lnSpc>
            </a:pPr>
            <a:r>
              <a:rPr lang="en-US" sz="3800" b="0" i="0" kern="1200">
                <a:solidFill>
                  <a:srgbClr val="EBEBEB"/>
                </a:solidFill>
                <a:latin typeface="+mj-lt"/>
                <a:ea typeface="+mj-ea"/>
                <a:cs typeface="+mj-cs"/>
              </a:rPr>
              <a:t>Referral Criteria for Gyaecology </a:t>
            </a:r>
          </a:p>
        </p:txBody>
      </p:sp>
      <p:grpSp>
        <p:nvGrpSpPr>
          <p:cNvPr id="49" name="Group 48">
            <a:extLst>
              <a:ext uri="{FF2B5EF4-FFF2-40B4-BE49-F238E27FC236}">
                <a16:creationId xmlns:a16="http://schemas.microsoft.com/office/drawing/2014/main" id="{25A657F0-42F3-40D3-BC75-7DA1F5C6A22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3332" y="396837"/>
            <a:ext cx="7906665" cy="6058999"/>
            <a:chOff x="423332" y="396837"/>
            <a:chExt cx="7906665" cy="6058999"/>
          </a:xfrm>
        </p:grpSpPr>
        <p:sp>
          <p:nvSpPr>
            <p:cNvPr id="50" name="Rectangle 49">
              <a:extLst>
                <a:ext uri="{FF2B5EF4-FFF2-40B4-BE49-F238E27FC236}">
                  <a16:creationId xmlns:a16="http://schemas.microsoft.com/office/drawing/2014/main" id="{2E94FF68-7A60-47B7-AB98-1674FC7F2D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flipH="1">
              <a:off x="423332" y="402165"/>
              <a:ext cx="678513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51" name="Freeform 5">
              <a:extLst>
                <a:ext uri="{FF2B5EF4-FFF2-40B4-BE49-F238E27FC236}">
                  <a16:creationId xmlns:a16="http://schemas.microsoft.com/office/drawing/2014/main" id="{42B4F8D7-4E9C-45EF-9072-1AF32CEF71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5400000" flipH="1">
              <a:off x="4616676" y="2801722"/>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52" name="Freeform 5">
              <a:extLst>
                <a:ext uri="{FF2B5EF4-FFF2-40B4-BE49-F238E27FC236}">
                  <a16:creationId xmlns:a16="http://schemas.microsoft.com/office/drawing/2014/main" id="{3ECBDDDB-593C-40F0-8E80-AA75798EE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5677511" flipH="1">
              <a:off x="6459831" y="1826079"/>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sp>
        <p:nvSpPr>
          <p:cNvPr id="24" name="Content Placeholder 23">
            <a:extLst>
              <a:ext uri="{FF2B5EF4-FFF2-40B4-BE49-F238E27FC236}">
                <a16:creationId xmlns:a16="http://schemas.microsoft.com/office/drawing/2014/main" id="{12611F10-2FE3-4B32-A3B3-F246E19A2D29}"/>
              </a:ext>
            </a:extLst>
          </p:cNvPr>
          <p:cNvSpPr>
            <a:spLocks noGrp="1"/>
          </p:cNvSpPr>
          <p:nvPr>
            <p:ph idx="1"/>
          </p:nvPr>
        </p:nvSpPr>
        <p:spPr>
          <a:xfrm>
            <a:off x="977401" y="497150"/>
            <a:ext cx="6342330" cy="5958684"/>
          </a:xfrm>
        </p:spPr>
        <p:txBody>
          <a:bodyPr>
            <a:normAutofit fontScale="85000" lnSpcReduction="20000"/>
          </a:bodyPr>
          <a:lstStyle/>
          <a:p>
            <a:pPr marL="342900" lvl="0" indent="-342900">
              <a:lnSpc>
                <a:spcPct val="115000"/>
              </a:lnSpc>
              <a:spcAft>
                <a:spcPts val="600"/>
              </a:spcAft>
              <a:buFont typeface="Symbol" panose="05050102010706020507" pitchFamily="18" charset="2"/>
              <a:buChar char=""/>
            </a:pPr>
            <a:r>
              <a:rPr lang="en-GB" sz="1600" b="1" dirty="0">
                <a:effectLst/>
                <a:latin typeface="Calibri" panose="020F0502020204030204" pitchFamily="34" charset="0"/>
                <a:ea typeface="Calibri" panose="020F0502020204030204" pitchFamily="34" charset="0"/>
                <a:cs typeface="Arial" panose="020B0604020202020204" pitchFamily="34" charset="0"/>
              </a:rPr>
              <a:t>Menstrual disorders:</a:t>
            </a:r>
            <a:r>
              <a:rPr lang="en-GB" sz="1600" dirty="0">
                <a:effectLst/>
                <a:latin typeface="Calibri" panose="020F0502020204030204" pitchFamily="34" charset="0"/>
                <a:ea typeface="Calibri" panose="020F0502020204030204" pitchFamily="34" charset="0"/>
                <a:cs typeface="Arial" panose="020B0604020202020204" pitchFamily="34" charset="0"/>
              </a:rPr>
              <a:t> </a:t>
            </a:r>
            <a:r>
              <a:rPr lang="en-GB" sz="1600" dirty="0">
                <a:effectLst/>
                <a:latin typeface="Calibri" panose="020F0502020204030204" pitchFamily="34" charset="0"/>
                <a:ea typeface="Calibri" panose="020F0502020204030204" pitchFamily="34" charset="0"/>
                <a:cs typeface="Times New Roman" panose="02020603050405020304" pitchFamily="18" charset="0"/>
              </a:rPr>
              <a:t>We can directly list for hysteroscopy at Stepping Hill Hospital if required.</a:t>
            </a:r>
          </a:p>
          <a:p>
            <a:pPr marL="742950" lvl="1" indent="-285750">
              <a:lnSpc>
                <a:spcPct val="115000"/>
              </a:lnSpc>
              <a:spcAft>
                <a:spcPts val="600"/>
              </a:spcAft>
              <a:buFont typeface="Courier New" panose="02070309020205020404" pitchFamily="49" charset="0"/>
              <a:buChar char="o"/>
            </a:pPr>
            <a:r>
              <a:rPr lang="en-GB" dirty="0">
                <a:effectLst/>
                <a:latin typeface="Calibri" panose="020F0502020204030204" pitchFamily="34" charset="0"/>
                <a:ea typeface="Calibri" panose="020F0502020204030204" pitchFamily="34" charset="0"/>
                <a:cs typeface="Arial" panose="020B0604020202020204" pitchFamily="34" charset="0"/>
              </a:rPr>
              <a:t>Heavy Periods-requiring IUS and prior investigations –such as scan and endometrial biopsy </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spcAft>
                <a:spcPts val="600"/>
              </a:spcAft>
              <a:buFont typeface="Courier New" panose="02070309020205020404" pitchFamily="49" charset="0"/>
              <a:buChar char="o"/>
            </a:pPr>
            <a:r>
              <a:rPr lang="en-GB" dirty="0">
                <a:effectLst/>
                <a:latin typeface="Calibri" panose="020F0502020204030204" pitchFamily="34" charset="0"/>
                <a:ea typeface="Calibri" panose="020F0502020204030204" pitchFamily="34" charset="0"/>
                <a:cs typeface="Times New Roman" panose="02020603050405020304" pitchFamily="18" charset="0"/>
              </a:rPr>
              <a:t>Medical treatment of fibroids suitable for IUS (small fibroids – uterine size &lt;10-12 weeks)</a:t>
            </a:r>
          </a:p>
          <a:p>
            <a:pPr marL="742950" lvl="1" indent="-285750">
              <a:lnSpc>
                <a:spcPct val="115000"/>
              </a:lnSpc>
              <a:spcAft>
                <a:spcPts val="600"/>
              </a:spcAft>
              <a:buFont typeface="Courier New" panose="02070309020205020404" pitchFamily="49" charset="0"/>
              <a:buChar char="o"/>
            </a:pPr>
            <a:r>
              <a:rPr lang="en-GB" dirty="0">
                <a:effectLst/>
                <a:latin typeface="Calibri" panose="020F0502020204030204" pitchFamily="34" charset="0"/>
                <a:ea typeface="Calibri" panose="020F0502020204030204" pitchFamily="34" charset="0"/>
                <a:cs typeface="Times New Roman" panose="02020603050405020304" pitchFamily="18" charset="0"/>
              </a:rPr>
              <a:t>Assessment of inter-menstrual bleeding</a:t>
            </a:r>
          </a:p>
          <a:p>
            <a:pPr marL="742950" lvl="1" indent="-285750">
              <a:lnSpc>
                <a:spcPct val="115000"/>
              </a:lnSpc>
              <a:spcAft>
                <a:spcPts val="600"/>
              </a:spcAft>
              <a:buFont typeface="Courier New" panose="02070309020205020404" pitchFamily="49" charset="0"/>
              <a:buChar char="o"/>
            </a:pPr>
            <a:r>
              <a:rPr lang="en-GB" dirty="0">
                <a:effectLst/>
                <a:latin typeface="Calibri" panose="020F0502020204030204" pitchFamily="34" charset="0"/>
                <a:ea typeface="Calibri" panose="020F0502020204030204" pitchFamily="34" charset="0"/>
                <a:cs typeface="Times New Roman" panose="02020603050405020304" pitchFamily="18" charset="0"/>
              </a:rPr>
              <a:t>Amenorrhoea due to Polycystic Ovary Syndrome (PCOS)</a:t>
            </a:r>
          </a:p>
          <a:p>
            <a:pPr marL="742950" lvl="1" indent="-285750">
              <a:lnSpc>
                <a:spcPct val="115000"/>
              </a:lnSpc>
              <a:spcAft>
                <a:spcPts val="600"/>
              </a:spcAft>
              <a:buFont typeface="Courier New" panose="02070309020205020404" pitchFamily="49" charset="0"/>
              <a:buChar char="o"/>
            </a:pPr>
            <a:r>
              <a:rPr lang="en-GB" dirty="0">
                <a:effectLst/>
                <a:latin typeface="Calibri" panose="020F0502020204030204" pitchFamily="34" charset="0"/>
                <a:ea typeface="Calibri" panose="020F0502020204030204" pitchFamily="34" charset="0"/>
                <a:cs typeface="Times New Roman" panose="02020603050405020304" pitchFamily="18" charset="0"/>
              </a:rPr>
              <a:t>Dysmenorrhoea</a:t>
            </a:r>
          </a:p>
          <a:p>
            <a:pPr marL="742950" lvl="1" indent="-285750">
              <a:lnSpc>
                <a:spcPct val="115000"/>
              </a:lnSpc>
              <a:spcAft>
                <a:spcPts val="600"/>
              </a:spcAft>
              <a:buFont typeface="Courier New" panose="02070309020205020404" pitchFamily="49" charset="0"/>
              <a:buChar char="o"/>
            </a:pPr>
            <a:r>
              <a:rPr lang="en-GB" dirty="0">
                <a:effectLst/>
                <a:latin typeface="Calibri" panose="020F0502020204030204" pitchFamily="34" charset="0"/>
                <a:ea typeface="Calibri" panose="020F0502020204030204" pitchFamily="34" charset="0"/>
                <a:cs typeface="Times New Roman" panose="02020603050405020304" pitchFamily="18" charset="0"/>
              </a:rPr>
              <a:t>Premenstrual Syndrome (PMS)</a:t>
            </a:r>
          </a:p>
          <a:p>
            <a:pPr marL="742950" lvl="1" indent="-285750">
              <a:lnSpc>
                <a:spcPct val="115000"/>
              </a:lnSpc>
              <a:spcAft>
                <a:spcPts val="600"/>
              </a:spcAft>
              <a:buFont typeface="Courier New" panose="02070309020205020404" pitchFamily="49" charset="0"/>
              <a:buChar char="o"/>
            </a:pPr>
            <a:r>
              <a:rPr lang="en-GB" dirty="0">
                <a:effectLst/>
                <a:latin typeface="Calibri" panose="020F0502020204030204" pitchFamily="34" charset="0"/>
                <a:ea typeface="Calibri" panose="020F0502020204030204" pitchFamily="34" charset="0"/>
                <a:cs typeface="Times New Roman" panose="02020603050405020304" pitchFamily="18" charset="0"/>
              </a:rPr>
              <a:t>Post coital bleeding (PCB), directly listed for colposcopy and cryotherapy for ectropion</a:t>
            </a:r>
          </a:p>
          <a:p>
            <a:pPr marL="342900" lvl="0" indent="-342900">
              <a:lnSpc>
                <a:spcPct val="115000"/>
              </a:lnSpc>
              <a:spcAft>
                <a:spcPts val="400"/>
              </a:spcAft>
              <a:buFont typeface="Symbol" panose="05050102010706020507" pitchFamily="18" charset="2"/>
              <a:buChar char=""/>
            </a:pPr>
            <a:r>
              <a:rPr lang="en-GB" sz="1600" b="1" dirty="0">
                <a:effectLst/>
                <a:latin typeface="Calibri" panose="020F0502020204030204" pitchFamily="34" charset="0"/>
                <a:ea typeface="Calibri" panose="020F0502020204030204" pitchFamily="34" charset="0"/>
                <a:cs typeface="Arial" panose="020B0604020202020204" pitchFamily="34" charset="0"/>
              </a:rPr>
              <a:t>Chronic Vaginal Discharge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400"/>
              </a:spcAft>
              <a:buFont typeface="Symbol" panose="05050102010706020507" pitchFamily="18" charset="2"/>
              <a:buChar char=""/>
            </a:pPr>
            <a:r>
              <a:rPr lang="en-GB" sz="1600" b="1" dirty="0">
                <a:effectLst/>
                <a:latin typeface="Calibri" panose="020F0502020204030204" pitchFamily="34" charset="0"/>
                <a:ea typeface="Calibri" panose="020F0502020204030204" pitchFamily="34" charset="0"/>
                <a:cs typeface="Arial" panose="020B0604020202020204" pitchFamily="34" charset="0"/>
              </a:rPr>
              <a:t>Difficult smears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400"/>
              </a:spcAft>
              <a:buFont typeface="Symbol" panose="05050102010706020507" pitchFamily="18" charset="2"/>
              <a:buChar char=""/>
            </a:pPr>
            <a:r>
              <a:rPr lang="en-GB" sz="1600" b="1" dirty="0">
                <a:effectLst/>
                <a:latin typeface="Calibri" panose="020F0502020204030204" pitchFamily="34" charset="0"/>
                <a:ea typeface="Calibri" panose="020F0502020204030204" pitchFamily="34" charset="0"/>
                <a:cs typeface="Arial" panose="020B0604020202020204" pitchFamily="34" charset="0"/>
              </a:rPr>
              <a:t>Change of ring pessary </a:t>
            </a:r>
            <a:r>
              <a:rPr lang="en-GB" sz="1600" dirty="0">
                <a:effectLst/>
                <a:latin typeface="Calibri" panose="020F0502020204030204" pitchFamily="34" charset="0"/>
                <a:ea typeface="Calibri" panose="020F0502020204030204" pitchFamily="34" charset="0"/>
                <a:cs typeface="Arial" panose="020B0604020202020204" pitchFamily="34" charset="0"/>
              </a:rPr>
              <a:t>(please provide patient with appropriate size ring to bring with her)</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400"/>
              </a:spcAft>
              <a:buFont typeface="Symbol" panose="05050102010706020507" pitchFamily="18" charset="2"/>
              <a:buChar char=""/>
            </a:pPr>
            <a:r>
              <a:rPr lang="en-GB" sz="1600" b="1" dirty="0">
                <a:effectLst/>
                <a:latin typeface="Calibri" panose="020F0502020204030204" pitchFamily="34" charset="0"/>
                <a:ea typeface="Calibri" panose="020F0502020204030204" pitchFamily="34" charset="0"/>
                <a:cs typeface="Arial" panose="020B0604020202020204" pitchFamily="34" charset="0"/>
              </a:rPr>
              <a:t>Removal of Cervical Polyps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8572038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12"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Shape 13">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16"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CFAEC266-BBA1-499A-8230-BEED4A13880D}"/>
              </a:ext>
            </a:extLst>
          </p:cNvPr>
          <p:cNvSpPr>
            <a:spLocks noGrp="1"/>
          </p:cNvSpPr>
          <p:nvPr>
            <p:ph type="title"/>
          </p:nvPr>
        </p:nvSpPr>
        <p:spPr>
          <a:xfrm>
            <a:off x="994087" y="1130603"/>
            <a:ext cx="3342442" cy="4596794"/>
          </a:xfrm>
        </p:spPr>
        <p:txBody>
          <a:bodyPr anchor="ctr">
            <a:normAutofit/>
          </a:bodyPr>
          <a:lstStyle/>
          <a:p>
            <a:r>
              <a:rPr lang="en-GB" sz="3200">
                <a:solidFill>
                  <a:srgbClr val="EBEBEB"/>
                </a:solidFill>
              </a:rPr>
              <a:t>Complex Contraception </a:t>
            </a:r>
          </a:p>
        </p:txBody>
      </p:sp>
      <p:sp>
        <p:nvSpPr>
          <p:cNvPr id="3" name="Content Placeholder 2">
            <a:extLst>
              <a:ext uri="{FF2B5EF4-FFF2-40B4-BE49-F238E27FC236}">
                <a16:creationId xmlns:a16="http://schemas.microsoft.com/office/drawing/2014/main" id="{35E72BDD-6F46-4C10-A1AD-016775054F93}"/>
              </a:ext>
            </a:extLst>
          </p:cNvPr>
          <p:cNvSpPr>
            <a:spLocks noGrp="1"/>
          </p:cNvSpPr>
          <p:nvPr>
            <p:ph idx="1"/>
          </p:nvPr>
        </p:nvSpPr>
        <p:spPr>
          <a:xfrm>
            <a:off x="5290077" y="781049"/>
            <a:ext cx="5502614" cy="5857875"/>
          </a:xfrm>
        </p:spPr>
        <p:txBody>
          <a:bodyPr anchor="ctr">
            <a:normAutofit/>
          </a:bodyPr>
          <a:lstStyle/>
          <a:p>
            <a:pPr marL="342900" lvl="0" indent="-342900">
              <a:lnSpc>
                <a:spcPct val="90000"/>
              </a:lnSpc>
              <a:spcAft>
                <a:spcPts val="600"/>
              </a:spcAft>
              <a:buFont typeface="Symbol" panose="05050102010706020507" pitchFamily="18" charset="2"/>
              <a:buChar char=""/>
            </a:pPr>
            <a:r>
              <a:rPr lang="en-GB" sz="1600" b="1" dirty="0">
                <a:effectLst/>
                <a:latin typeface="Calibri" panose="020F0502020204030204" pitchFamily="34" charset="0"/>
                <a:ea typeface="Calibri" panose="020F0502020204030204" pitchFamily="34" charset="0"/>
                <a:cs typeface="Arial" panose="020B0604020202020204" pitchFamily="34" charset="0"/>
              </a:rPr>
              <a:t>Problems with hormonal contraception and Complex Medical problems requiring  Specialist advice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90000"/>
              </a:lnSpc>
              <a:spcAft>
                <a:spcPts val="600"/>
              </a:spcAft>
              <a:buFont typeface="Symbol" panose="05050102010706020507" pitchFamily="18" charset="2"/>
              <a:buChar char=""/>
              <a:tabLst>
                <a:tab pos="540385" algn="l"/>
              </a:tabLst>
            </a:pPr>
            <a:r>
              <a:rPr lang="en-GB" sz="1600" b="1" dirty="0">
                <a:effectLst/>
                <a:latin typeface="Calibri" panose="020F0502020204030204" pitchFamily="34" charset="0"/>
                <a:ea typeface="Calibri" panose="020F0502020204030204" pitchFamily="34" charset="0"/>
                <a:cs typeface="Arial" panose="020B0604020202020204" pitchFamily="34" charset="0"/>
              </a:rPr>
              <a:t>Complex IUD/IUS problems including:</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90000"/>
              </a:lnSpc>
              <a:spcAft>
                <a:spcPts val="600"/>
              </a:spcAft>
              <a:buFont typeface="Courier New" panose="02070309020205020404" pitchFamily="49" charset="0"/>
              <a:buChar char="o"/>
              <a:tabLst>
                <a:tab pos="540385" algn="l"/>
              </a:tabLst>
            </a:pPr>
            <a:r>
              <a:rPr lang="en-GB" dirty="0">
                <a:effectLst/>
                <a:latin typeface="Calibri" panose="020F0502020204030204" pitchFamily="34" charset="0"/>
                <a:ea typeface="Calibri" panose="020F0502020204030204" pitchFamily="34" charset="0"/>
                <a:cs typeface="Arial" panose="020B0604020202020204" pitchFamily="34" charset="0"/>
              </a:rPr>
              <a:t>Potential difficult insertions e.g. failed insertion, requiring injectable local anaesthetic, abnormal uterine cavity, repeated expulsions</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90000"/>
              </a:lnSpc>
              <a:spcAft>
                <a:spcPts val="600"/>
              </a:spcAft>
              <a:buFont typeface="Courier New" panose="02070309020205020404" pitchFamily="49" charset="0"/>
              <a:buChar char="o"/>
              <a:tabLst>
                <a:tab pos="540385" algn="l"/>
              </a:tabLst>
            </a:pPr>
            <a:r>
              <a:rPr lang="en-GB" dirty="0">
                <a:effectLst/>
                <a:latin typeface="Calibri" panose="020F0502020204030204" pitchFamily="34" charset="0"/>
                <a:ea typeface="Calibri" panose="020F0502020204030204" pitchFamily="34" charset="0"/>
                <a:cs typeface="Arial" panose="020B0604020202020204" pitchFamily="34" charset="0"/>
              </a:rPr>
              <a:t>Difficult removals e.g. missing threads with provision of on-site ultrasound</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90000"/>
              </a:lnSpc>
              <a:spcAft>
                <a:spcPts val="600"/>
              </a:spcAft>
              <a:buFont typeface="Symbol" panose="05050102010706020507" pitchFamily="18" charset="2"/>
              <a:buChar char=""/>
              <a:tabLst>
                <a:tab pos="540385" algn="l"/>
              </a:tabLst>
            </a:pPr>
            <a:r>
              <a:rPr lang="en-GB" sz="1600" b="1" dirty="0">
                <a:effectLst/>
                <a:latin typeface="Calibri" panose="020F0502020204030204" pitchFamily="34" charset="0"/>
                <a:ea typeface="Calibri" panose="020F0502020204030204" pitchFamily="34" charset="0"/>
                <a:cs typeface="Arial" panose="020B0604020202020204" pitchFamily="34" charset="0"/>
              </a:rPr>
              <a:t>Deep Implant removals: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90000"/>
              </a:lnSpc>
              <a:spcAft>
                <a:spcPts val="600"/>
              </a:spcAft>
              <a:buFont typeface="Courier New" panose="02070309020205020404" pitchFamily="49" charset="0"/>
              <a:buChar char="o"/>
              <a:tabLst>
                <a:tab pos="540385" algn="l"/>
              </a:tabLst>
            </a:pPr>
            <a:r>
              <a:rPr lang="en-GB" dirty="0">
                <a:effectLst/>
                <a:latin typeface="Calibri" panose="020F0502020204030204" pitchFamily="34" charset="0"/>
                <a:ea typeface="Calibri" panose="020F0502020204030204" pitchFamily="34" charset="0"/>
                <a:cs typeface="Arial" panose="020B0604020202020204" pitchFamily="34" charset="0"/>
              </a:rPr>
              <a:t>Removal of deep or impalpable implants under ultrasound guidance</a:t>
            </a:r>
          </a:p>
          <a:p>
            <a:pPr>
              <a:lnSpc>
                <a:spcPct val="90000"/>
              </a:lnSpc>
              <a:spcAft>
                <a:spcPts val="1000"/>
              </a:spcAft>
              <a:tabLst>
                <a:tab pos="450215" algn="l"/>
              </a:tabLst>
            </a:pPr>
            <a:r>
              <a:rPr lang="en-GB" sz="1600" b="1" dirty="0">
                <a:effectLst/>
                <a:latin typeface="Calibri" panose="020F0502020204030204" pitchFamily="34" charset="0"/>
                <a:ea typeface="Calibri" panose="020F0502020204030204" pitchFamily="34" charset="0"/>
                <a:cs typeface="Arial" panose="020B0604020202020204" pitchFamily="34" charset="0"/>
              </a:rPr>
              <a:t>Sterilisation counselling</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90000"/>
              </a:lnSpc>
              <a:buFont typeface="Symbol" panose="05050102010706020507" pitchFamily="18" charset="2"/>
              <a:buChar char=""/>
              <a:tabLst>
                <a:tab pos="450215" algn="l"/>
              </a:tabLst>
            </a:pPr>
            <a:r>
              <a:rPr lang="en-GB" sz="1600" dirty="0">
                <a:effectLst/>
                <a:latin typeface="Calibri" panose="020F0502020204030204" pitchFamily="34" charset="0"/>
                <a:ea typeface="Calibri" panose="020F0502020204030204" pitchFamily="34" charset="0"/>
                <a:cs typeface="Times New Roman" panose="02020603050405020304" pitchFamily="18" charset="0"/>
              </a:rPr>
              <a:t>In-depth counselling and contraception including LARC options provided on site</a:t>
            </a:r>
          </a:p>
          <a:p>
            <a:pPr marL="342900" lvl="0" indent="-342900">
              <a:lnSpc>
                <a:spcPct val="90000"/>
              </a:lnSpc>
              <a:spcAft>
                <a:spcPts val="1000"/>
              </a:spcAft>
              <a:buFont typeface="Symbol" panose="05050102010706020507" pitchFamily="18" charset="2"/>
              <a:buChar char=""/>
              <a:tabLst>
                <a:tab pos="450215" algn="l"/>
              </a:tabLst>
            </a:pPr>
            <a:r>
              <a:rPr lang="en-GB" sz="1600" dirty="0">
                <a:effectLst/>
                <a:latin typeface="Calibri" panose="020F0502020204030204" pitchFamily="34" charset="0"/>
                <a:ea typeface="Calibri" panose="020F0502020204030204" pitchFamily="34" charset="0"/>
                <a:cs typeface="Times New Roman" panose="02020603050405020304" pitchFamily="18" charset="0"/>
              </a:rPr>
              <a:t>Pathway in place for direct listing for surgery at Stepping Hill Hospital.</a:t>
            </a:r>
          </a:p>
          <a:p>
            <a:pPr marL="742950" lvl="1" indent="-285750">
              <a:lnSpc>
                <a:spcPct val="90000"/>
              </a:lnSpc>
              <a:spcAft>
                <a:spcPts val="600"/>
              </a:spcAft>
              <a:buFont typeface="Courier New" panose="02070309020205020404" pitchFamily="49" charset="0"/>
              <a:buChar char="o"/>
              <a:tabLst>
                <a:tab pos="540385" algn="l"/>
              </a:tabLst>
            </a:pP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pPr>
            <a:endParaRPr lang="en-GB" sz="1600" dirty="0"/>
          </a:p>
        </p:txBody>
      </p:sp>
    </p:spTree>
    <p:extLst>
      <p:ext uri="{BB962C8B-B14F-4D97-AF65-F5344CB8AC3E}">
        <p14:creationId xmlns:p14="http://schemas.microsoft.com/office/powerpoint/2010/main" val="4025774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2F448CB3-7B4F-45D7-B7C0-DF553DF6145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22" name="Rectangle 25">
              <a:extLst>
                <a:ext uri="{FF2B5EF4-FFF2-40B4-BE49-F238E27FC236}">
                  <a16:creationId xmlns:a16="http://schemas.microsoft.com/office/drawing/2014/main" id="{5C5305EA-7A88-413D-BE8A-47A02476F0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Freeform 5">
              <a:extLst>
                <a:ext uri="{FF2B5EF4-FFF2-40B4-BE49-F238E27FC236}">
                  <a16:creationId xmlns:a16="http://schemas.microsoft.com/office/drawing/2014/main" id="{FCA94DB5-FE56-4A3D-BC48-31B5595197F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2" name="Title 1">
            <a:extLst>
              <a:ext uri="{FF2B5EF4-FFF2-40B4-BE49-F238E27FC236}">
                <a16:creationId xmlns:a16="http://schemas.microsoft.com/office/drawing/2014/main" id="{0FB0CE35-B30E-4E2C-B36C-3B657A1C5356}"/>
              </a:ext>
            </a:extLst>
          </p:cNvPr>
          <p:cNvSpPr>
            <a:spLocks noGrp="1"/>
          </p:cNvSpPr>
          <p:nvPr>
            <p:ph type="title"/>
          </p:nvPr>
        </p:nvSpPr>
        <p:spPr>
          <a:xfrm>
            <a:off x="1154954" y="973668"/>
            <a:ext cx="8761413" cy="706964"/>
          </a:xfrm>
        </p:spPr>
        <p:txBody>
          <a:bodyPr>
            <a:normAutofit/>
          </a:bodyPr>
          <a:lstStyle/>
          <a:p>
            <a:r>
              <a:rPr lang="en-GB">
                <a:solidFill>
                  <a:srgbClr val="FFFFFF"/>
                </a:solidFill>
              </a:rPr>
              <a:t>Agenda </a:t>
            </a:r>
          </a:p>
        </p:txBody>
      </p:sp>
      <p:sp>
        <p:nvSpPr>
          <p:cNvPr id="29" name="Rectangle 28">
            <a:extLst>
              <a:ext uri="{FF2B5EF4-FFF2-40B4-BE49-F238E27FC236}">
                <a16:creationId xmlns:a16="http://schemas.microsoft.com/office/drawing/2014/main" id="{F9ED434F-8767-46CC-B26B-5AF62FF01E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20" name="Content Placeholder 2">
            <a:extLst>
              <a:ext uri="{FF2B5EF4-FFF2-40B4-BE49-F238E27FC236}">
                <a16:creationId xmlns:a16="http://schemas.microsoft.com/office/drawing/2014/main" id="{EDD3A6EB-FA84-BF43-F07F-C05CEFF8B7AC}"/>
              </a:ext>
            </a:extLst>
          </p:cNvPr>
          <p:cNvGraphicFramePr>
            <a:graphicFrameLocks noGrp="1"/>
          </p:cNvGraphicFramePr>
          <p:nvPr>
            <p:ph idx="1"/>
            <p:extLst>
              <p:ext uri="{D42A27DB-BD31-4B8C-83A1-F6EECF244321}">
                <p14:modId xmlns:p14="http://schemas.microsoft.com/office/powerpoint/2010/main" val="1921519896"/>
              </p:ext>
            </p:extLst>
          </p:nvPr>
        </p:nvGraphicFramePr>
        <p:xfrm>
          <a:off x="1286934" y="2324100"/>
          <a:ext cx="9625383" cy="34226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33013159"/>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C0A8D-919C-4AC1-91F4-D6C6A375B3A5}"/>
              </a:ext>
            </a:extLst>
          </p:cNvPr>
          <p:cNvSpPr>
            <a:spLocks noGrp="1"/>
          </p:cNvSpPr>
          <p:nvPr>
            <p:ph type="title"/>
          </p:nvPr>
        </p:nvSpPr>
        <p:spPr/>
        <p:txBody>
          <a:bodyPr/>
          <a:lstStyle/>
          <a:p>
            <a:r>
              <a:rPr lang="en-GB" dirty="0"/>
              <a:t>Exclusions – Do not refer </a:t>
            </a:r>
          </a:p>
        </p:txBody>
      </p:sp>
      <p:sp>
        <p:nvSpPr>
          <p:cNvPr id="3" name="Content Placeholder 2">
            <a:extLst>
              <a:ext uri="{FF2B5EF4-FFF2-40B4-BE49-F238E27FC236}">
                <a16:creationId xmlns:a16="http://schemas.microsoft.com/office/drawing/2014/main" id="{58898C6A-917B-49AD-9FA0-08B2FB105C8B}"/>
              </a:ext>
            </a:extLst>
          </p:cNvPr>
          <p:cNvSpPr>
            <a:spLocks noGrp="1"/>
          </p:cNvSpPr>
          <p:nvPr>
            <p:ph idx="1"/>
          </p:nvPr>
        </p:nvSpPr>
        <p:spPr/>
        <p:txBody>
          <a:bodyPr>
            <a:normAutofit fontScale="92500" lnSpcReduction="20000"/>
          </a:bodyPr>
          <a:lstStyle/>
          <a:p>
            <a:pPr marL="0" lvl="0" indent="0">
              <a:lnSpc>
                <a:spcPct val="115000"/>
              </a:lnSpc>
              <a:buNone/>
              <a:tabLst>
                <a:tab pos="450215" algn="l"/>
              </a:tabLst>
            </a:pPr>
            <a:r>
              <a:rPr lang="en-GB" sz="1800" dirty="0">
                <a:effectLst/>
                <a:latin typeface="Calibri" panose="020F0502020204030204" pitchFamily="34" charset="0"/>
                <a:ea typeface="Calibri" panose="020F0502020204030204" pitchFamily="34" charset="0"/>
                <a:cs typeface="Times New Roman" panose="02020603050405020304" pitchFamily="18" charset="0"/>
              </a:rPr>
              <a:t>Two week wait referrals which include:</a:t>
            </a:r>
          </a:p>
          <a:p>
            <a:pPr marL="342900" lvl="0" indent="-342900">
              <a:lnSpc>
                <a:spcPct val="115000"/>
              </a:lnSpc>
              <a:buFont typeface="Symbol" panose="05050102010706020507" pitchFamily="18" charset="2"/>
              <a:buChar char=""/>
              <a:tabLst>
                <a:tab pos="450215" algn="l"/>
              </a:tabLst>
            </a:pPr>
            <a:r>
              <a:rPr lang="en-GB" sz="1800" dirty="0">
                <a:effectLst/>
                <a:latin typeface="Calibri" panose="020F0502020204030204" pitchFamily="34" charset="0"/>
                <a:ea typeface="Calibri" panose="020F0502020204030204" pitchFamily="34" charset="0"/>
                <a:cs typeface="Times New Roman" panose="02020603050405020304" pitchFamily="18" charset="0"/>
              </a:rPr>
              <a:t>	Post-menopausal bleeding</a:t>
            </a:r>
          </a:p>
          <a:p>
            <a:pPr marL="342900" lvl="0" indent="-342900">
              <a:lnSpc>
                <a:spcPct val="115000"/>
              </a:lnSpc>
              <a:buFont typeface="Symbol" panose="05050102010706020507" pitchFamily="18" charset="2"/>
              <a:buChar char=""/>
              <a:tabLst>
                <a:tab pos="450215" algn="l"/>
              </a:tabLst>
            </a:pPr>
            <a:r>
              <a:rPr lang="en-GB" sz="1800" dirty="0">
                <a:effectLst/>
                <a:latin typeface="Calibri" panose="020F0502020204030204" pitchFamily="34" charset="0"/>
                <a:ea typeface="Calibri" panose="020F0502020204030204" pitchFamily="34" charset="0"/>
                <a:cs typeface="Times New Roman" panose="02020603050405020304" pitchFamily="18" charset="0"/>
              </a:rPr>
              <a:t>	Any suspicion of malignancy such as cervical, vulval, ovarian or endometrial cancer</a:t>
            </a:r>
          </a:p>
          <a:p>
            <a:pPr marL="0" lvl="0" indent="0">
              <a:lnSpc>
                <a:spcPct val="115000"/>
              </a:lnSpc>
              <a:buNone/>
              <a:tabLst>
                <a:tab pos="450215" algn="l"/>
              </a:tabLst>
            </a:pPr>
            <a:r>
              <a:rPr lang="en-GB" sz="1800" dirty="0">
                <a:effectLst/>
                <a:latin typeface="Calibri" panose="020F0502020204030204" pitchFamily="34" charset="0"/>
                <a:ea typeface="Calibri" panose="020F0502020204030204" pitchFamily="34" charset="0"/>
                <a:cs typeface="Times New Roman" panose="02020603050405020304" pitchFamily="18" charset="0"/>
              </a:rPr>
              <a:t>Patient with missing threads of coil , wishes to continue with method</a:t>
            </a:r>
          </a:p>
          <a:p>
            <a:pPr marL="0" lvl="0" indent="0">
              <a:lnSpc>
                <a:spcPct val="115000"/>
              </a:lnSpc>
              <a:buNone/>
              <a:tabLst>
                <a:tab pos="450215" algn="l"/>
              </a:tabLst>
            </a:pPr>
            <a:r>
              <a:rPr lang="en-GB" sz="1800" dirty="0">
                <a:effectLst/>
                <a:latin typeface="Calibri" panose="020F0502020204030204" pitchFamily="34" charset="0"/>
                <a:ea typeface="Calibri" panose="020F0502020204030204" pitchFamily="34" charset="0"/>
                <a:cs typeface="Times New Roman" panose="02020603050405020304" pitchFamily="18" charset="0"/>
              </a:rPr>
              <a:t>Pelvic pain, urinary incontinence </a:t>
            </a:r>
          </a:p>
          <a:p>
            <a:pPr marL="0" lvl="0" indent="0">
              <a:lnSpc>
                <a:spcPct val="115000"/>
              </a:lnSpc>
              <a:spcAft>
                <a:spcPts val="1000"/>
              </a:spcAft>
              <a:buNone/>
              <a:tabLst>
                <a:tab pos="450215" algn="l"/>
              </a:tabLst>
            </a:pPr>
            <a:r>
              <a:rPr lang="en-GB" sz="1800" dirty="0">
                <a:effectLst/>
                <a:latin typeface="Calibri" panose="020F0502020204030204" pitchFamily="34" charset="0"/>
                <a:ea typeface="Calibri" panose="020F0502020204030204" pitchFamily="34" charset="0"/>
                <a:cs typeface="Times New Roman" panose="02020603050405020304" pitchFamily="18" charset="0"/>
              </a:rPr>
              <a:t>New Ring Pessary fitting or problems with repeat ring pessary fit</a:t>
            </a:r>
          </a:p>
          <a:p>
            <a:pPr marL="0" indent="0">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Confirmed Uterine pathology causing heavy periods, such as endometrial polyps,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submucus</a:t>
            </a:r>
            <a:r>
              <a:rPr lang="en-GB" sz="1800" dirty="0">
                <a:effectLst/>
                <a:latin typeface="Calibri" panose="020F0502020204030204" pitchFamily="34" charset="0"/>
                <a:ea typeface="Calibri" panose="020F0502020204030204" pitchFamily="34" charset="0"/>
                <a:cs typeface="Times New Roman" panose="02020603050405020304" pitchFamily="18" charset="0"/>
              </a:rPr>
              <a:t> fibroids, and Uterine fibroids larger than 12-14 weeks size uterus, Uterine length on scan &gt;11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cms</a:t>
            </a:r>
            <a:r>
              <a:rPr lang="en-GB" sz="1800" dirty="0">
                <a:effectLst/>
                <a:latin typeface="Calibri" panose="020F0502020204030204" pitchFamily="34" charset="0"/>
                <a:ea typeface="Calibri" panose="020F0502020204030204" pitchFamily="34" charset="0"/>
                <a:cs typeface="Times New Roman" panose="02020603050405020304" pitchFamily="18" charset="0"/>
              </a:rPr>
              <a:t>, large fleshy cervical polyp </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Tree>
    <p:extLst>
      <p:ext uri="{BB962C8B-B14F-4D97-AF65-F5344CB8AC3E}">
        <p14:creationId xmlns:p14="http://schemas.microsoft.com/office/powerpoint/2010/main" val="932131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91000"/>
                <a:satMod val="164000"/>
                <a:lumMod val="74000"/>
              </a:schemeClr>
              <a:schemeClr val="bg2">
                <a:hueMod val="124000"/>
                <a:satMod val="140000"/>
                <a:lumMod val="142000"/>
              </a:schemeClr>
            </a:duotone>
          </a:blip>
          <a:stretch/>
        </a:blip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93E10248-AF0E-477D-B4D2-47C02CE4E35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9" name="Rectangle 8">
              <a:extLst>
                <a:ext uri="{FF2B5EF4-FFF2-40B4-BE49-F238E27FC236}">
                  <a16:creationId xmlns:a16="http://schemas.microsoft.com/office/drawing/2014/main" id="{533010C2-2DA5-460F-A40C-5317F567A0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a:extLst>
                <a:ext uri="{FF2B5EF4-FFF2-40B4-BE49-F238E27FC236}">
                  <a16:creationId xmlns:a16="http://schemas.microsoft.com/office/drawing/2014/main" id="{17CB0634-F963-4EC9-A6F6-8EA46BD1F10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2" name="Rectangle 11">
            <a:extLst>
              <a:ext uri="{FF2B5EF4-FFF2-40B4-BE49-F238E27FC236}">
                <a16:creationId xmlns:a16="http://schemas.microsoft.com/office/drawing/2014/main" id="{73C0A186-7444-4460-9C37-532E7671E9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pSp>
        <p:nvGrpSpPr>
          <p:cNvPr id="14" name="Group 13">
            <a:extLst>
              <a:ext uri="{FF2B5EF4-FFF2-40B4-BE49-F238E27FC236}">
                <a16:creationId xmlns:a16="http://schemas.microsoft.com/office/drawing/2014/main" id="{F1ECA4FE-7D2F-4576-B767-3A5F5ABFE90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useBgFill="1">
          <p:nvSpPr>
            <p:cNvPr id="15" name="Rectangle 14">
              <a:extLst>
                <a:ext uri="{FF2B5EF4-FFF2-40B4-BE49-F238E27FC236}">
                  <a16:creationId xmlns:a16="http://schemas.microsoft.com/office/drawing/2014/main" id="{5969441E-5462-4859-86CD-1737FDE360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6" name="Freeform 5">
              <a:extLst>
                <a:ext uri="{FF2B5EF4-FFF2-40B4-BE49-F238E27FC236}">
                  <a16:creationId xmlns:a16="http://schemas.microsoft.com/office/drawing/2014/main" id="{596BD4B5-6833-40CC-96FE-EDC67563426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2" name="Title 1">
            <a:extLst>
              <a:ext uri="{FF2B5EF4-FFF2-40B4-BE49-F238E27FC236}">
                <a16:creationId xmlns:a16="http://schemas.microsoft.com/office/drawing/2014/main" id="{021D44CD-D67C-4E54-A333-D7306F37111C}"/>
              </a:ext>
            </a:extLst>
          </p:cNvPr>
          <p:cNvSpPr>
            <a:spLocks noGrp="1"/>
          </p:cNvSpPr>
          <p:nvPr>
            <p:ph type="title"/>
          </p:nvPr>
        </p:nvSpPr>
        <p:spPr>
          <a:xfrm>
            <a:off x="1683171" y="1169773"/>
            <a:ext cx="8825658" cy="2870161"/>
          </a:xfrm>
        </p:spPr>
        <p:txBody>
          <a:bodyPr vert="horz" lIns="91440" tIns="45720" rIns="91440" bIns="45720" rtlCol="0" anchor="b">
            <a:normAutofit/>
          </a:bodyPr>
          <a:lstStyle/>
          <a:p>
            <a:pPr algn="ctr"/>
            <a:r>
              <a:rPr lang="en-GB" sz="4400" dirty="0">
                <a:solidFill>
                  <a:schemeClr val="tx1"/>
                </a:solidFill>
              </a:rPr>
              <a:t>Menopause management in primary care – and beyond…</a:t>
            </a:r>
            <a:endParaRPr lang="en-US" sz="4400" dirty="0">
              <a:solidFill>
                <a:schemeClr val="tx1"/>
              </a:solidFill>
            </a:endParaRPr>
          </a:p>
        </p:txBody>
      </p:sp>
      <p:sp>
        <p:nvSpPr>
          <p:cNvPr id="3" name="Text Placeholder 2">
            <a:extLst>
              <a:ext uri="{FF2B5EF4-FFF2-40B4-BE49-F238E27FC236}">
                <a16:creationId xmlns:a16="http://schemas.microsoft.com/office/drawing/2014/main" id="{FE6C3C32-C215-4693-9B82-E1A30D92C1EB}"/>
              </a:ext>
            </a:extLst>
          </p:cNvPr>
          <p:cNvSpPr>
            <a:spLocks noGrp="1"/>
          </p:cNvSpPr>
          <p:nvPr>
            <p:ph type="body" idx="1"/>
          </p:nvPr>
        </p:nvSpPr>
        <p:spPr>
          <a:xfrm>
            <a:off x="1683171" y="4293441"/>
            <a:ext cx="8825658" cy="1234148"/>
          </a:xfrm>
        </p:spPr>
        <p:txBody>
          <a:bodyPr vert="horz" lIns="91440" tIns="45720" rIns="91440" bIns="45720" rtlCol="0" anchor="t">
            <a:normAutofit fontScale="70000" lnSpcReduction="20000"/>
          </a:bodyPr>
          <a:lstStyle/>
          <a:p>
            <a:pPr algn="ctr"/>
            <a:r>
              <a:rPr lang="en-US" dirty="0"/>
              <a:t>Cath Munro</a:t>
            </a:r>
          </a:p>
          <a:p>
            <a:pPr algn="ctr"/>
            <a:r>
              <a:rPr lang="en-US" dirty="0"/>
              <a:t>GP (Now in South lakes)</a:t>
            </a:r>
          </a:p>
          <a:p>
            <a:pPr algn="ctr"/>
            <a:r>
              <a:rPr lang="en-US" dirty="0" err="1"/>
              <a:t>Bms</a:t>
            </a:r>
            <a:r>
              <a:rPr lang="en-US" dirty="0"/>
              <a:t> advanced trainee</a:t>
            </a:r>
          </a:p>
          <a:p>
            <a:pPr algn="ctr"/>
            <a:r>
              <a:rPr lang="en-US" dirty="0"/>
              <a:t>Newson health menopause specialist</a:t>
            </a:r>
          </a:p>
        </p:txBody>
      </p:sp>
      <p:cxnSp>
        <p:nvCxnSpPr>
          <p:cNvPr id="18" name="Straight Connector 17">
            <a:extLst>
              <a:ext uri="{FF2B5EF4-FFF2-40B4-BE49-F238E27FC236}">
                <a16:creationId xmlns:a16="http://schemas.microsoft.com/office/drawing/2014/main" id="{E81F53E2-F556-42FA-8D24-113839EE19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58249" y="4166888"/>
            <a:ext cx="675502"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7040417"/>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D84F3-033F-4EA5-9487-90AC0F5B7E06}"/>
              </a:ext>
            </a:extLst>
          </p:cNvPr>
          <p:cNvSpPr>
            <a:spLocks noGrp="1"/>
          </p:cNvSpPr>
          <p:nvPr>
            <p:ph type="title"/>
          </p:nvPr>
        </p:nvSpPr>
        <p:spPr/>
        <p:txBody>
          <a:bodyPr/>
          <a:lstStyle/>
          <a:p>
            <a:r>
              <a:rPr lang="en-GB" dirty="0"/>
              <a:t>What are we covering?</a:t>
            </a:r>
          </a:p>
        </p:txBody>
      </p:sp>
      <p:sp>
        <p:nvSpPr>
          <p:cNvPr id="3" name="Content Placeholder 2">
            <a:extLst>
              <a:ext uri="{FF2B5EF4-FFF2-40B4-BE49-F238E27FC236}">
                <a16:creationId xmlns:a16="http://schemas.microsoft.com/office/drawing/2014/main" id="{ECB62495-896B-4380-9E4F-3F0B44FDDA43}"/>
              </a:ext>
            </a:extLst>
          </p:cNvPr>
          <p:cNvSpPr>
            <a:spLocks noGrp="1"/>
          </p:cNvSpPr>
          <p:nvPr>
            <p:ph idx="1"/>
          </p:nvPr>
        </p:nvSpPr>
        <p:spPr>
          <a:xfrm>
            <a:off x="1154954" y="2400300"/>
            <a:ext cx="8825659" cy="4133850"/>
          </a:xfrm>
        </p:spPr>
        <p:txBody>
          <a:bodyPr>
            <a:normAutofit fontScale="40000" lnSpcReduction="20000"/>
          </a:bodyPr>
          <a:lstStyle/>
          <a:p>
            <a:endParaRPr lang="en-GB" dirty="0"/>
          </a:p>
          <a:p>
            <a:r>
              <a:rPr lang="en-GB" sz="3000" dirty="0"/>
              <a:t>How menopause presents in primary care</a:t>
            </a:r>
          </a:p>
          <a:p>
            <a:r>
              <a:rPr lang="en-GB" sz="3000" dirty="0"/>
              <a:t>When to consider</a:t>
            </a:r>
          </a:p>
          <a:p>
            <a:r>
              <a:rPr lang="en-GB" sz="3000" dirty="0"/>
              <a:t>Local menopause guideline</a:t>
            </a:r>
          </a:p>
          <a:p>
            <a:r>
              <a:rPr lang="en-GB" sz="3000" dirty="0"/>
              <a:t>We will try to cover the queries raised ahead of today:</a:t>
            </a:r>
          </a:p>
          <a:p>
            <a:pPr lvl="2"/>
            <a:r>
              <a:rPr lang="en-GB" sz="3000" dirty="0"/>
              <a:t>Contraindications and risk of HRT</a:t>
            </a:r>
          </a:p>
          <a:p>
            <a:pPr lvl="2"/>
            <a:r>
              <a:rPr lang="en-GB" sz="3000" dirty="0"/>
              <a:t>Regimens – benefits of transdermal oestrogen vs other methods; progesterone choice (</a:t>
            </a:r>
            <a:r>
              <a:rPr lang="en-GB" sz="3000" dirty="0" err="1"/>
              <a:t>mirena</a:t>
            </a:r>
            <a:r>
              <a:rPr lang="en-GB" sz="3000" dirty="0"/>
              <a:t> etc)</a:t>
            </a:r>
          </a:p>
          <a:p>
            <a:pPr lvl="2"/>
            <a:r>
              <a:rPr lang="en-GB" sz="3000" dirty="0"/>
              <a:t>Women with history of CV disease/VTE history – is HRT ok?</a:t>
            </a:r>
          </a:p>
          <a:p>
            <a:pPr lvl="2"/>
            <a:r>
              <a:rPr lang="en-GB" sz="3000" dirty="0"/>
              <a:t>Past history of VTE</a:t>
            </a:r>
          </a:p>
          <a:p>
            <a:pPr lvl="2"/>
            <a:r>
              <a:rPr lang="en-GB" sz="3000" dirty="0"/>
              <a:t>Role of testosterone in HRT</a:t>
            </a:r>
          </a:p>
          <a:p>
            <a:pPr lvl="2"/>
            <a:r>
              <a:rPr lang="en-GB" sz="3000" dirty="0"/>
              <a:t>Duration of treatment</a:t>
            </a:r>
          </a:p>
          <a:p>
            <a:pPr lvl="2"/>
            <a:r>
              <a:rPr lang="en-GB" sz="3000" dirty="0"/>
              <a:t>Starting HRT on older women who are concerned for osteoporosis and dementia risk</a:t>
            </a:r>
          </a:p>
          <a:p>
            <a:pPr lvl="2"/>
            <a:r>
              <a:rPr lang="en-GB" sz="3000" dirty="0"/>
              <a:t>Management of bleeding problems on HRT</a:t>
            </a:r>
          </a:p>
          <a:p>
            <a:pPr lvl="2"/>
            <a:r>
              <a:rPr lang="en-GB" sz="3000" dirty="0"/>
              <a:t>Perimenopause in younger women with normal bloods – asking for HRT</a:t>
            </a:r>
          </a:p>
          <a:p>
            <a:pPr lvl="2"/>
            <a:r>
              <a:rPr lang="en-GB" sz="3000" dirty="0"/>
              <a:t>Vaginal oestrogen</a:t>
            </a:r>
          </a:p>
          <a:p>
            <a:pPr lvl="2"/>
            <a:endParaRPr lang="en-GB" dirty="0"/>
          </a:p>
          <a:p>
            <a:endParaRPr lang="en-GB" dirty="0"/>
          </a:p>
        </p:txBody>
      </p:sp>
    </p:spTree>
    <p:extLst>
      <p:ext uri="{BB962C8B-B14F-4D97-AF65-F5344CB8AC3E}">
        <p14:creationId xmlns:p14="http://schemas.microsoft.com/office/powerpoint/2010/main" val="3132431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DE34E-7063-4BCE-B67E-3BFA7D8C2120}"/>
              </a:ext>
            </a:extLst>
          </p:cNvPr>
          <p:cNvSpPr>
            <a:spLocks noGrp="1"/>
          </p:cNvSpPr>
          <p:nvPr>
            <p:ph type="title"/>
          </p:nvPr>
        </p:nvSpPr>
        <p:spPr/>
        <p:txBody>
          <a:bodyPr/>
          <a:lstStyle/>
          <a:p>
            <a:r>
              <a:rPr lang="en-GB" dirty="0"/>
              <a:t>Indications for HRT</a:t>
            </a:r>
          </a:p>
        </p:txBody>
      </p:sp>
      <p:sp>
        <p:nvSpPr>
          <p:cNvPr id="3" name="Content Placeholder 2">
            <a:extLst>
              <a:ext uri="{FF2B5EF4-FFF2-40B4-BE49-F238E27FC236}">
                <a16:creationId xmlns:a16="http://schemas.microsoft.com/office/drawing/2014/main" id="{7AB9486E-9E86-47F5-96E0-7F77DEF08FB7}"/>
              </a:ext>
            </a:extLst>
          </p:cNvPr>
          <p:cNvSpPr>
            <a:spLocks noGrp="1"/>
          </p:cNvSpPr>
          <p:nvPr>
            <p:ph idx="1"/>
          </p:nvPr>
        </p:nvSpPr>
        <p:spPr/>
        <p:txBody>
          <a:bodyPr/>
          <a:lstStyle/>
          <a:p>
            <a:r>
              <a:rPr lang="en-GB" dirty="0"/>
              <a:t>Alleviate symptoms in those older than 45 years, manage premature ovarian insufficiency (&lt;40) and early menopause (&lt;45), treatment and prevention of osteoporosis under 60</a:t>
            </a:r>
          </a:p>
          <a:p>
            <a:r>
              <a:rPr lang="en-GB" dirty="0"/>
              <a:t>Symptoms –consider use of symptoms tracker – </a:t>
            </a:r>
            <a:r>
              <a:rPr lang="en-GB" dirty="0" err="1"/>
              <a:t>eg</a:t>
            </a:r>
            <a:r>
              <a:rPr lang="en-GB" dirty="0"/>
              <a:t> Balance Menopause</a:t>
            </a:r>
          </a:p>
          <a:p>
            <a:pPr lvl="2"/>
            <a:r>
              <a:rPr lang="en-GB" dirty="0"/>
              <a:t>Remember vaginal symptoms and libido as well as urinary symptoms</a:t>
            </a:r>
          </a:p>
          <a:p>
            <a:pPr lvl="2"/>
            <a:r>
              <a:rPr lang="en-GB" dirty="0"/>
              <a:t>Cognitive function, anxiety, brain fog</a:t>
            </a:r>
          </a:p>
          <a:p>
            <a:pPr lvl="2"/>
            <a:r>
              <a:rPr lang="en-GB" dirty="0"/>
              <a:t>Joint muscle pains</a:t>
            </a:r>
          </a:p>
          <a:p>
            <a:r>
              <a:rPr lang="en-GB" dirty="0"/>
              <a:t>FSH &gt;30iu/L x2 6-8 weeks apart in those under 45 and those with suspected POI</a:t>
            </a:r>
          </a:p>
          <a:p>
            <a:r>
              <a:rPr lang="en-GB" dirty="0"/>
              <a:t>To determine when to stop contraception</a:t>
            </a:r>
          </a:p>
        </p:txBody>
      </p:sp>
    </p:spTree>
    <p:extLst>
      <p:ext uri="{BB962C8B-B14F-4D97-AF65-F5344CB8AC3E}">
        <p14:creationId xmlns:p14="http://schemas.microsoft.com/office/powerpoint/2010/main" val="1294024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12965-EEEE-4662-AD50-122B72563BBF}"/>
              </a:ext>
            </a:extLst>
          </p:cNvPr>
          <p:cNvSpPr>
            <a:spLocks noGrp="1"/>
          </p:cNvSpPr>
          <p:nvPr>
            <p:ph type="title"/>
          </p:nvPr>
        </p:nvSpPr>
        <p:spPr/>
        <p:txBody>
          <a:bodyPr/>
          <a:lstStyle/>
          <a:p>
            <a:r>
              <a:rPr lang="en-GB" dirty="0"/>
              <a:t>How might women present?</a:t>
            </a:r>
          </a:p>
        </p:txBody>
      </p:sp>
      <p:sp>
        <p:nvSpPr>
          <p:cNvPr id="3" name="Content Placeholder 2">
            <a:extLst>
              <a:ext uri="{FF2B5EF4-FFF2-40B4-BE49-F238E27FC236}">
                <a16:creationId xmlns:a16="http://schemas.microsoft.com/office/drawing/2014/main" id="{781CE658-F42C-4264-A774-7D15A7DB7203}"/>
              </a:ext>
            </a:extLst>
          </p:cNvPr>
          <p:cNvSpPr>
            <a:spLocks noGrp="1"/>
          </p:cNvSpPr>
          <p:nvPr>
            <p:ph idx="1"/>
          </p:nvPr>
        </p:nvSpPr>
        <p:spPr/>
        <p:txBody>
          <a:bodyPr>
            <a:normAutofit lnSpcReduction="10000"/>
          </a:bodyPr>
          <a:lstStyle/>
          <a:p>
            <a:pPr lvl="1"/>
            <a:endParaRPr lang="en-GB" dirty="0"/>
          </a:p>
          <a:p>
            <a:pPr lvl="1"/>
            <a:r>
              <a:rPr lang="en-GB" dirty="0"/>
              <a:t>Broad range of symptoms</a:t>
            </a:r>
          </a:p>
          <a:p>
            <a:pPr lvl="1"/>
            <a:r>
              <a:rPr lang="en-GB" dirty="0"/>
              <a:t>41 year old lady: fainting, food intolerances, palpitations, increased migraine with aura, itch</a:t>
            </a:r>
          </a:p>
          <a:p>
            <a:pPr lvl="2"/>
            <a:r>
              <a:rPr lang="en-GB" dirty="0"/>
              <a:t>Normal </a:t>
            </a:r>
            <a:r>
              <a:rPr lang="en-GB" dirty="0" err="1"/>
              <a:t>estradiol</a:t>
            </a:r>
            <a:r>
              <a:rPr lang="en-GB" dirty="0"/>
              <a:t>/FSH/LH level</a:t>
            </a:r>
          </a:p>
          <a:p>
            <a:pPr lvl="2"/>
            <a:r>
              <a:rPr lang="en-GB" dirty="0"/>
              <a:t>Referral to cardiology – normal investigations </a:t>
            </a:r>
          </a:p>
          <a:p>
            <a:pPr lvl="2"/>
            <a:r>
              <a:rPr lang="en-GB" dirty="0"/>
              <a:t>Also found to have osteopenia (DEXA following fracture)</a:t>
            </a:r>
          </a:p>
          <a:p>
            <a:pPr lvl="2"/>
            <a:r>
              <a:rPr lang="en-GB" dirty="0"/>
              <a:t>Started on HRT and all above symptoms settled</a:t>
            </a:r>
          </a:p>
          <a:p>
            <a:pPr lvl="1"/>
            <a:r>
              <a:rPr lang="en-GB" dirty="0"/>
              <a:t>So consider perimenopause and discuss options – symptoms are multiple</a:t>
            </a:r>
          </a:p>
          <a:p>
            <a:pPr lvl="1"/>
            <a:r>
              <a:rPr lang="en-GB" dirty="0"/>
              <a:t>Risks vs benefits of using HRT</a:t>
            </a:r>
          </a:p>
          <a:p>
            <a:endParaRPr lang="en-GB" dirty="0"/>
          </a:p>
        </p:txBody>
      </p:sp>
    </p:spTree>
    <p:extLst>
      <p:ext uri="{BB962C8B-B14F-4D97-AF65-F5344CB8AC3E}">
        <p14:creationId xmlns:p14="http://schemas.microsoft.com/office/powerpoint/2010/main" val="756508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49DF4-F416-4A30-A92F-BEB1FA7FD1B1}"/>
              </a:ext>
            </a:extLst>
          </p:cNvPr>
          <p:cNvSpPr>
            <a:spLocks noGrp="1"/>
          </p:cNvSpPr>
          <p:nvPr>
            <p:ph type="title"/>
          </p:nvPr>
        </p:nvSpPr>
        <p:spPr/>
        <p:txBody>
          <a:bodyPr/>
          <a:lstStyle/>
          <a:p>
            <a:r>
              <a:rPr lang="en-GB" dirty="0"/>
              <a:t>Benefits of HRT</a:t>
            </a:r>
          </a:p>
        </p:txBody>
      </p:sp>
      <p:sp>
        <p:nvSpPr>
          <p:cNvPr id="3" name="Content Placeholder 2">
            <a:extLst>
              <a:ext uri="{FF2B5EF4-FFF2-40B4-BE49-F238E27FC236}">
                <a16:creationId xmlns:a16="http://schemas.microsoft.com/office/drawing/2014/main" id="{5C39EE98-7E28-479D-ADB8-FE86AA457921}"/>
              </a:ext>
            </a:extLst>
          </p:cNvPr>
          <p:cNvSpPr>
            <a:spLocks noGrp="1"/>
          </p:cNvSpPr>
          <p:nvPr>
            <p:ph idx="1"/>
          </p:nvPr>
        </p:nvSpPr>
        <p:spPr/>
        <p:txBody>
          <a:bodyPr>
            <a:normAutofit fontScale="77500" lnSpcReduction="20000"/>
          </a:bodyPr>
          <a:lstStyle/>
          <a:p>
            <a:r>
              <a:rPr lang="en-GB" dirty="0"/>
              <a:t>Although increasing evidence of health benefits, BMS position is ‘</a:t>
            </a:r>
            <a:r>
              <a:rPr lang="en-GB" i="1" dirty="0">
                <a:solidFill>
                  <a:schemeClr val="accent1">
                    <a:lumMod val="75000"/>
                  </a:schemeClr>
                </a:solidFill>
              </a:rPr>
              <a:t>that the main indication remains to alleviate the symptoms of menopause’</a:t>
            </a:r>
          </a:p>
          <a:p>
            <a:r>
              <a:rPr lang="en-GB" dirty="0"/>
              <a:t>Role in osteoporosis – long term use required</a:t>
            </a:r>
          </a:p>
          <a:p>
            <a:r>
              <a:rPr lang="en-GB" dirty="0"/>
              <a:t>If HRT commenced within 10 years of menopause and under 60 years, there is evidence of CV and bone protective benefit</a:t>
            </a:r>
          </a:p>
          <a:p>
            <a:r>
              <a:rPr lang="en-GB" dirty="0"/>
              <a:t>Favourable effect on lipid profiles</a:t>
            </a:r>
          </a:p>
          <a:p>
            <a:r>
              <a:rPr lang="en-GB" dirty="0"/>
              <a:t>There is increasing evidence of role in reducing risk of dementia but not proven at this stage</a:t>
            </a:r>
          </a:p>
          <a:p>
            <a:r>
              <a:rPr lang="en-GB" dirty="0"/>
              <a:t>HRT (oestrogen) may improve muscle strength and mass</a:t>
            </a:r>
          </a:p>
          <a:p>
            <a:r>
              <a:rPr lang="en-GB" dirty="0"/>
              <a:t>Vaginal oestrogen – significant benefit with vaginal dryness, soreness, irritation, bladder symptoms – can be used long term –absorption extremely low – no need for breaks in treatment</a:t>
            </a:r>
          </a:p>
          <a:p>
            <a:endParaRPr lang="en-GB" dirty="0"/>
          </a:p>
          <a:p>
            <a:r>
              <a:rPr lang="en-GB" dirty="0"/>
              <a:t>Evidence will continue to evolve</a:t>
            </a:r>
          </a:p>
        </p:txBody>
      </p:sp>
    </p:spTree>
    <p:extLst>
      <p:ext uri="{BB962C8B-B14F-4D97-AF65-F5344CB8AC3E}">
        <p14:creationId xmlns:p14="http://schemas.microsoft.com/office/powerpoint/2010/main" val="3757704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DDB3F-8099-4BA2-9471-B26DF72E19C4}"/>
              </a:ext>
            </a:extLst>
          </p:cNvPr>
          <p:cNvSpPr>
            <a:spLocks noGrp="1"/>
          </p:cNvSpPr>
          <p:nvPr>
            <p:ph type="title"/>
          </p:nvPr>
        </p:nvSpPr>
        <p:spPr/>
        <p:txBody>
          <a:bodyPr/>
          <a:lstStyle/>
          <a:p>
            <a:r>
              <a:rPr lang="en-GB" dirty="0"/>
              <a:t>Risks of HRT </a:t>
            </a:r>
            <a:r>
              <a:rPr lang="en-GB" sz="3600" dirty="0"/>
              <a:t>(from age 51 years)</a:t>
            </a:r>
          </a:p>
        </p:txBody>
      </p:sp>
      <p:sp>
        <p:nvSpPr>
          <p:cNvPr id="3" name="Content Placeholder 2">
            <a:extLst>
              <a:ext uri="{FF2B5EF4-FFF2-40B4-BE49-F238E27FC236}">
                <a16:creationId xmlns:a16="http://schemas.microsoft.com/office/drawing/2014/main" id="{A3C87544-046D-43AC-B49D-36CB16C65D89}"/>
              </a:ext>
            </a:extLst>
          </p:cNvPr>
          <p:cNvSpPr>
            <a:spLocks noGrp="1"/>
          </p:cNvSpPr>
          <p:nvPr>
            <p:ph idx="1"/>
          </p:nvPr>
        </p:nvSpPr>
        <p:spPr>
          <a:xfrm>
            <a:off x="581026" y="2603499"/>
            <a:ext cx="11068050" cy="3863975"/>
          </a:xfrm>
        </p:spPr>
        <p:txBody>
          <a:bodyPr>
            <a:normAutofit fontScale="62500" lnSpcReduction="20000"/>
          </a:bodyPr>
          <a:lstStyle/>
          <a:p>
            <a:r>
              <a:rPr lang="en-GB" dirty="0"/>
              <a:t>VTE – small increased risk with oral HRT; transdermal HRT </a:t>
            </a:r>
            <a:r>
              <a:rPr lang="en-GB" dirty="0" err="1"/>
              <a:t>thombogenic</a:t>
            </a:r>
            <a:r>
              <a:rPr lang="en-GB" dirty="0"/>
              <a:t> neutral – </a:t>
            </a:r>
            <a:r>
              <a:rPr lang="en-GB" dirty="0">
                <a:solidFill>
                  <a:schemeClr val="accent1">
                    <a:lumMod val="60000"/>
                    <a:lumOff val="40000"/>
                  </a:schemeClr>
                </a:solidFill>
              </a:rPr>
              <a:t>always TD HRT in BMI&gt;30; </a:t>
            </a:r>
            <a:r>
              <a:rPr lang="en-GB" dirty="0"/>
              <a:t>and check with haematology team if unsure</a:t>
            </a:r>
          </a:p>
          <a:p>
            <a:r>
              <a:rPr lang="en-GB" dirty="0"/>
              <a:t>No increased CV risk starting under 60 years – over 60, take into context general health – first year of treatment - ?plaque destabilisation and increased risk stroke</a:t>
            </a:r>
          </a:p>
          <a:p>
            <a:r>
              <a:rPr lang="en-GB" dirty="0"/>
              <a:t>small increased risk stroke with oral HRT and with Tibolone</a:t>
            </a:r>
          </a:p>
          <a:p>
            <a:r>
              <a:rPr lang="en-GB" dirty="0"/>
              <a:t>Breast cancer risk not increased until average age of menopause (51 years)</a:t>
            </a:r>
          </a:p>
          <a:p>
            <a:pPr lvl="2"/>
            <a:r>
              <a:rPr lang="en-GB" dirty="0"/>
              <a:t>HRT considered not to initiate NEW breast cancer – may accelerate growth of pre-existing tumours</a:t>
            </a:r>
          </a:p>
          <a:p>
            <a:pPr lvl="2"/>
            <a:r>
              <a:rPr lang="en-GB" dirty="0"/>
              <a:t>Mortality not increased</a:t>
            </a:r>
          </a:p>
          <a:p>
            <a:pPr lvl="2"/>
            <a:r>
              <a:rPr lang="en-GB" dirty="0"/>
              <a:t>Background risk = 23/1000 in women aged 50-59 over 5 year period</a:t>
            </a:r>
          </a:p>
          <a:p>
            <a:pPr lvl="2"/>
            <a:r>
              <a:rPr lang="en-GB" dirty="0"/>
              <a:t>Risk reduces by 4/1000 on oestrogen only HRT (for those without uterus)</a:t>
            </a:r>
          </a:p>
          <a:p>
            <a:pPr lvl="2"/>
            <a:r>
              <a:rPr lang="en-GB" dirty="0"/>
              <a:t>Risk increases by 4/1000 on combined HRT</a:t>
            </a:r>
          </a:p>
          <a:p>
            <a:pPr lvl="2"/>
            <a:r>
              <a:rPr lang="en-GB" dirty="0">
                <a:solidFill>
                  <a:schemeClr val="accent1">
                    <a:lumMod val="60000"/>
                    <a:lumOff val="40000"/>
                  </a:schemeClr>
                </a:solidFill>
              </a:rPr>
              <a:t>FAMILY HISTORY NOT A CONTRAINDICATION – NO ADDITIVE EFFECT OF HRT</a:t>
            </a:r>
          </a:p>
          <a:p>
            <a:pPr lvl="2"/>
            <a:r>
              <a:rPr lang="en-GB" dirty="0"/>
              <a:t>(But risk increases by 5/1000 drinking &gt;2 units alcohol per day; by 3/1000 in current smokers; by 24/1000 in those with BMI&gt;30 AND risk reduces by 7/1000 in those who do more than 2 ½ hours moderate exercise/week</a:t>
            </a:r>
          </a:p>
          <a:p>
            <a:pPr lvl="2"/>
            <a:endParaRPr lang="en-GB" dirty="0"/>
          </a:p>
          <a:p>
            <a:pPr marL="914400" lvl="2" indent="0" algn="ctr">
              <a:buNone/>
            </a:pPr>
            <a:r>
              <a:rPr lang="en-GB" sz="2600" dirty="0"/>
              <a:t>**</a:t>
            </a:r>
            <a:r>
              <a:rPr lang="en-GB" sz="2600" i="1" dirty="0">
                <a:solidFill>
                  <a:schemeClr val="accent1">
                    <a:lumMod val="75000"/>
                  </a:schemeClr>
                </a:solidFill>
              </a:rPr>
              <a:t>LIFESTYLE CHANGE OPPORTUNITY</a:t>
            </a:r>
            <a:r>
              <a:rPr lang="en-GB" sz="2600" dirty="0"/>
              <a:t>**</a:t>
            </a:r>
          </a:p>
          <a:p>
            <a:pPr marL="914400" lvl="2" indent="0">
              <a:buNone/>
            </a:pPr>
            <a:endParaRPr lang="en-GB" dirty="0"/>
          </a:p>
          <a:p>
            <a:pPr lvl="2"/>
            <a:endParaRPr lang="en-GB" dirty="0"/>
          </a:p>
        </p:txBody>
      </p:sp>
    </p:spTree>
    <p:extLst>
      <p:ext uri="{BB962C8B-B14F-4D97-AF65-F5344CB8AC3E}">
        <p14:creationId xmlns:p14="http://schemas.microsoft.com/office/powerpoint/2010/main" val="2433661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0002C-E42E-41A2-B7EE-5D50722EF9FF}"/>
              </a:ext>
            </a:extLst>
          </p:cNvPr>
          <p:cNvSpPr>
            <a:spLocks noGrp="1"/>
          </p:cNvSpPr>
          <p:nvPr>
            <p:ph type="title"/>
          </p:nvPr>
        </p:nvSpPr>
        <p:spPr/>
        <p:txBody>
          <a:bodyPr/>
          <a:lstStyle/>
          <a:p>
            <a:r>
              <a:rPr lang="en-GB" dirty="0"/>
              <a:t>Menopause and work</a:t>
            </a:r>
            <a:br>
              <a:rPr lang="en-GB" dirty="0"/>
            </a:br>
            <a:r>
              <a:rPr lang="en-GB" dirty="0"/>
              <a:t>One reason it’s important</a:t>
            </a:r>
          </a:p>
        </p:txBody>
      </p:sp>
      <p:sp>
        <p:nvSpPr>
          <p:cNvPr id="3" name="Content Placeholder 2">
            <a:extLst>
              <a:ext uri="{FF2B5EF4-FFF2-40B4-BE49-F238E27FC236}">
                <a16:creationId xmlns:a16="http://schemas.microsoft.com/office/drawing/2014/main" id="{B6CE8004-99B0-4AB0-9672-CDB0721A553B}"/>
              </a:ext>
            </a:extLst>
          </p:cNvPr>
          <p:cNvSpPr>
            <a:spLocks noGrp="1"/>
          </p:cNvSpPr>
          <p:nvPr>
            <p:ph idx="1"/>
          </p:nvPr>
        </p:nvSpPr>
        <p:spPr/>
        <p:txBody>
          <a:bodyPr/>
          <a:lstStyle/>
          <a:p>
            <a:r>
              <a:rPr lang="en-GB" dirty="0"/>
              <a:t>99% respondents reported symptoms having negative impact on career</a:t>
            </a:r>
          </a:p>
          <a:p>
            <a:r>
              <a:rPr lang="en-GB" dirty="0"/>
              <a:t>59% taken time off work // 21% declined opportunity for promotion</a:t>
            </a:r>
          </a:p>
          <a:p>
            <a:r>
              <a:rPr lang="en-GB" dirty="0"/>
              <a:t>19% reduced hours // 12% resigned</a:t>
            </a:r>
          </a:p>
          <a:p>
            <a:endParaRPr lang="en-GB" dirty="0"/>
          </a:p>
          <a:p>
            <a:r>
              <a:rPr lang="en-GB" dirty="0"/>
              <a:t>Predominantly female workforce in General Practice – </a:t>
            </a:r>
            <a:r>
              <a:rPr lang="en-GB" dirty="0">
                <a:solidFill>
                  <a:schemeClr val="accent1">
                    <a:lumMod val="60000"/>
                    <a:lumOff val="40000"/>
                  </a:schemeClr>
                </a:solidFill>
              </a:rPr>
              <a:t>do you have a menopause policy?</a:t>
            </a:r>
            <a:endParaRPr lang="en-GB" dirty="0"/>
          </a:p>
        </p:txBody>
      </p:sp>
    </p:spTree>
    <p:extLst>
      <p:ext uri="{BB962C8B-B14F-4D97-AF65-F5344CB8AC3E}">
        <p14:creationId xmlns:p14="http://schemas.microsoft.com/office/powerpoint/2010/main" val="4797197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04A1C434E910648B716F1B8A4452C7C" ma:contentTypeVersion="7" ma:contentTypeDescription="Create a new document." ma:contentTypeScope="" ma:versionID="54bd215c5810bc2c0bc69a9f8b676638">
  <xsd:schema xmlns:xsd="http://www.w3.org/2001/XMLSchema" xmlns:xs="http://www.w3.org/2001/XMLSchema" xmlns:p="http://schemas.microsoft.com/office/2006/metadata/properties" xmlns:ns3="fc8c83e1-e4af-414a-b3b5-326eb82e57bc" xmlns:ns4="a8e734a9-52cf-49e3-bcde-90df6cef9c0a" targetNamespace="http://schemas.microsoft.com/office/2006/metadata/properties" ma:root="true" ma:fieldsID="4545a48e8c1796f151e963b58fa3c52b" ns3:_="" ns4:_="">
    <xsd:import namespace="fc8c83e1-e4af-414a-b3b5-326eb82e57bc"/>
    <xsd:import namespace="a8e734a9-52cf-49e3-bcde-90df6cef9c0a"/>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c8c83e1-e4af-414a-b3b5-326eb82e57b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8e734a9-52cf-49e3-bcde-90df6cef9c0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2A60F95-B368-41EF-B039-9F98A007EA4D}">
  <ds:schemaRefs>
    <ds:schemaRef ds:uri="http://schemas.microsoft.com/office/2006/metadata/properties"/>
    <ds:schemaRef ds:uri="http://www.w3.org/XML/1998/namespace"/>
    <ds:schemaRef ds:uri="http://purl.org/dc/dcmitype/"/>
    <ds:schemaRef ds:uri="http://purl.org/dc/terms/"/>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a8e734a9-52cf-49e3-bcde-90df6cef9c0a"/>
    <ds:schemaRef ds:uri="fc8c83e1-e4af-414a-b3b5-326eb82e57bc"/>
  </ds:schemaRefs>
</ds:datastoreItem>
</file>

<file path=customXml/itemProps2.xml><?xml version="1.0" encoding="utf-8"?>
<ds:datastoreItem xmlns:ds="http://schemas.openxmlformats.org/officeDocument/2006/customXml" ds:itemID="{A2FE47E9-5FE1-4D60-B737-75FB18C2D09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c8c83e1-e4af-414a-b3b5-326eb82e57bc"/>
    <ds:schemaRef ds:uri="a8e734a9-52cf-49e3-bcde-90df6cef9c0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A721F83-D9E3-4668-B4FB-BB7134B13981}">
  <ds:schemaRefs>
    <ds:schemaRef ds:uri="http://schemas.microsoft.com/sharepoint/v3/contenttype/forms"/>
  </ds:schemaRefs>
</ds:datastoreItem>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emplate>Ion Boardroom</Template>
  <TotalTime>449</TotalTime>
  <Words>1678</Words>
  <Application>Microsoft Office PowerPoint</Application>
  <PresentationFormat>Widescreen</PresentationFormat>
  <Paragraphs>180</Paragraphs>
  <Slides>20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Arial</vt:lpstr>
      <vt:lpstr>Calibri</vt:lpstr>
      <vt:lpstr>Calibri Light</vt:lpstr>
      <vt:lpstr>Century Gothic</vt:lpstr>
      <vt:lpstr>Courier New</vt:lpstr>
      <vt:lpstr>Hind</vt:lpstr>
      <vt:lpstr>Symbol</vt:lpstr>
      <vt:lpstr>Wingdings 3</vt:lpstr>
      <vt:lpstr>Ion Boardroom</vt:lpstr>
      <vt:lpstr>Menopause Masterclass </vt:lpstr>
      <vt:lpstr>Agenda </vt:lpstr>
      <vt:lpstr>Menopause management in primary care – and beyond…</vt:lpstr>
      <vt:lpstr>What are we covering?</vt:lpstr>
      <vt:lpstr>Indications for HRT</vt:lpstr>
      <vt:lpstr>How might women present?</vt:lpstr>
      <vt:lpstr>Benefits of HRT</vt:lpstr>
      <vt:lpstr>Risks of HRT (from age 51 years)</vt:lpstr>
      <vt:lpstr>Menopause and work One reason it’s important</vt:lpstr>
      <vt:lpstr>Breast cancer survivors</vt:lpstr>
      <vt:lpstr>Contraindications to HRT</vt:lpstr>
      <vt:lpstr>Bleeding in HRT</vt:lpstr>
      <vt:lpstr>Locala </vt:lpstr>
      <vt:lpstr>Stockport Community Gynaecology Service </vt:lpstr>
      <vt:lpstr>How to refer </vt:lpstr>
      <vt:lpstr>PowerPoint Presentation</vt:lpstr>
      <vt:lpstr>Referral Criteria Menopause Care </vt:lpstr>
      <vt:lpstr>Referral Criteria for Gyaecology </vt:lpstr>
      <vt:lpstr>Complex Contraception </vt:lpstr>
      <vt:lpstr>Exclusions – Do not refer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Menopause Materclass </dc:title>
  <dc:creator>Strauss, Rebecca</dc:creator>
  <cp:lastModifiedBy>MURPHY, Maria (NHS STOCKPORT CCG)</cp:lastModifiedBy>
  <cp:revision>13</cp:revision>
  <dcterms:created xsi:type="dcterms:W3CDTF">2022-06-15T14:00:04Z</dcterms:created>
  <dcterms:modified xsi:type="dcterms:W3CDTF">2022-06-22T13:32:19Z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0x010100204A1C434E910648B716F1B8A4452C7C</vt:lpwstr>
  </property>
</Properties>
</file>